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70" r:id="rId5"/>
    <p:sldId id="267" r:id="rId6"/>
    <p:sldId id="274" r:id="rId7"/>
    <p:sldId id="271" r:id="rId8"/>
    <p:sldId id="272" r:id="rId9"/>
    <p:sldId id="275" r:id="rId10"/>
    <p:sldId id="260" r:id="rId11"/>
    <p:sldId id="261" r:id="rId12"/>
    <p:sldId id="262" r:id="rId13"/>
    <p:sldId id="268" r:id="rId14"/>
    <p:sldId id="273" r:id="rId15"/>
    <p:sldId id="264" r:id="rId16"/>
    <p:sldId id="269" r:id="rId17"/>
    <p:sldId id="265" r:id="rId18"/>
    <p:sldId id="26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1" autoAdjust="0"/>
    <p:restoredTop sz="94660"/>
  </p:normalViewPr>
  <p:slideViewPr>
    <p:cSldViewPr>
      <p:cViewPr varScale="1">
        <p:scale>
          <a:sx n="88" d="100"/>
          <a:sy n="88" d="100"/>
        </p:scale>
        <p:origin x="-10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Dye-Sensitized Solar Cells</a:t>
            </a:r>
            <a:endParaRPr lang="de-DE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Цветосенсибилизиованные</a:t>
            </a:r>
            <a:r>
              <a:rPr lang="ru-RU" dirty="0" smtClean="0"/>
              <a:t> солнечные ячейки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6841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Ru-Dyes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Dye-Sensitized</a:t>
            </a:r>
            <a:r>
              <a:rPr lang="de-DE" dirty="0" smtClean="0"/>
              <a:t> Solar Cells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28520"/>
            <a:ext cx="35638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Michael </a:t>
            </a:r>
            <a:r>
              <a:rPr lang="de-DE" sz="1000" dirty="0" err="1"/>
              <a:t>Gratzel</a:t>
            </a:r>
            <a:r>
              <a:rPr lang="de-DE" sz="1000" dirty="0"/>
              <a:t>, </a:t>
            </a:r>
            <a:endParaRPr lang="de-DE" sz="1000" dirty="0" smtClean="0"/>
          </a:p>
          <a:p>
            <a:r>
              <a:rPr lang="de-DE" sz="1000" dirty="0" smtClean="0"/>
              <a:t>Solar </a:t>
            </a:r>
            <a:r>
              <a:rPr lang="de-DE" sz="1000" dirty="0" err="1"/>
              <a:t>Energy</a:t>
            </a:r>
            <a:r>
              <a:rPr lang="de-DE" sz="1000" dirty="0"/>
              <a:t> </a:t>
            </a:r>
            <a:r>
              <a:rPr lang="de-DE" sz="1000" dirty="0" err="1"/>
              <a:t>Conversion</a:t>
            </a:r>
            <a:r>
              <a:rPr lang="de-DE" sz="1000" dirty="0"/>
              <a:t> </a:t>
            </a:r>
            <a:r>
              <a:rPr lang="de-DE" sz="1000" dirty="0" err="1"/>
              <a:t>by</a:t>
            </a:r>
            <a:r>
              <a:rPr lang="de-DE" sz="1000" dirty="0"/>
              <a:t> </a:t>
            </a:r>
            <a:r>
              <a:rPr lang="de-DE" sz="1000" dirty="0" err="1"/>
              <a:t>Dye-Sensitized</a:t>
            </a:r>
            <a:r>
              <a:rPr lang="de-DE" sz="1000" dirty="0"/>
              <a:t> </a:t>
            </a:r>
            <a:r>
              <a:rPr lang="de-DE" sz="1000" dirty="0" err="1"/>
              <a:t>Photovoltaic</a:t>
            </a:r>
            <a:r>
              <a:rPr lang="de-DE" sz="1000" dirty="0"/>
              <a:t> Cells, </a:t>
            </a:r>
            <a:endParaRPr lang="de-DE" sz="1000" dirty="0" smtClean="0"/>
          </a:p>
          <a:p>
            <a:r>
              <a:rPr lang="de-DE" sz="1000" dirty="0" err="1" smtClean="0"/>
              <a:t>Inorg</a:t>
            </a:r>
            <a:r>
              <a:rPr lang="de-DE" sz="1000" dirty="0"/>
              <a:t>. Chem., 44 (20), 6841-6851, </a:t>
            </a:r>
            <a:r>
              <a:rPr lang="de-DE" sz="1000" dirty="0" smtClean="0"/>
              <a:t>2005</a:t>
            </a:r>
            <a:endParaRPr lang="de-DE" sz="1000" dirty="0"/>
          </a:p>
        </p:txBody>
      </p:sp>
      <p:pic>
        <p:nvPicPr>
          <p:cNvPr id="4098" name="Picture 2" descr="http://www.geog.ucsb.edu/img/news/2010/gratzel_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6197" y="1598136"/>
            <a:ext cx="6742187" cy="363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593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Other </a:t>
            </a:r>
            <a:r>
              <a:rPr lang="de-DE" dirty="0" err="1" smtClean="0"/>
              <a:t>Complex</a:t>
            </a:r>
            <a:r>
              <a:rPr lang="de-DE" dirty="0" smtClean="0"/>
              <a:t> </a:t>
            </a:r>
            <a:r>
              <a:rPr lang="de-DE" dirty="0" err="1" smtClean="0"/>
              <a:t>Sensitizers</a:t>
            </a:r>
            <a:endParaRPr lang="de-DE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543877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53007"/>
            <a:ext cx="2016224" cy="11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67263"/>
            <a:ext cx="54006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97016"/>
            <a:ext cx="16954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517232"/>
            <a:ext cx="14097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937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Pure </a:t>
            </a:r>
            <a:r>
              <a:rPr lang="de-DE" dirty="0" err="1" smtClean="0"/>
              <a:t>Organic</a:t>
            </a:r>
            <a:r>
              <a:rPr lang="de-DE" dirty="0" smtClean="0"/>
              <a:t> </a:t>
            </a:r>
            <a:r>
              <a:rPr lang="de-DE" dirty="0" err="1" smtClean="0"/>
              <a:t>Sensitizers</a:t>
            </a:r>
            <a:endParaRPr lang="de-DE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486727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16668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72816"/>
            <a:ext cx="123825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16668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58716"/>
            <a:ext cx="18288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3973" y="3601615"/>
            <a:ext cx="16859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2590" y="3601615"/>
            <a:ext cx="2057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96408"/>
            <a:ext cx="22479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030366"/>
            <a:ext cx="19621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4779" y="5248090"/>
            <a:ext cx="17526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6045" y="5085184"/>
            <a:ext cx="191452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032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Solid-state </a:t>
            </a:r>
            <a:r>
              <a:rPr lang="en-US" dirty="0"/>
              <a:t>DSSC’s.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403484"/>
            <a:ext cx="2545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Hole conducting material</a:t>
            </a:r>
            <a:endParaRPr lang="de-DE" dirty="0"/>
          </a:p>
        </p:txBody>
      </p:sp>
      <p:pic>
        <p:nvPicPr>
          <p:cNvPr id="6" name="Picture 2" descr="The structure of the spiro-OMeTAD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3"/>
            <a:ext cx="186851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spie.org/Images/Graphics/Newsroom/Imported/1004/1004_fi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33707"/>
            <a:ext cx="377167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936" y="4693644"/>
            <a:ext cx="8176296" cy="154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72816"/>
            <a:ext cx="1963995" cy="239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541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Pervoskite</a:t>
            </a:r>
            <a:r>
              <a:rPr lang="en-US" dirty="0" smtClean="0"/>
              <a:t> DSSC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9398" y="2420888"/>
            <a:ext cx="4389528" cy="194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75417"/>
            <a:ext cx="390900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5206" y="4581128"/>
            <a:ext cx="56102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1268760"/>
            <a:ext cx="3227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PbI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+ CH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NH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I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xmlns="" val="2889434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efforts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440638" cy="531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910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US" dirty="0" smtClean="0"/>
              <a:t>PCE Measurements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70907"/>
            <a:ext cx="2027763" cy="104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4222" y="2914650"/>
            <a:ext cx="2571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5331842" cy="303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7881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EQE Measurement</a:t>
            </a:r>
            <a:endParaRPr lang="de-DE" dirty="0"/>
          </a:p>
        </p:txBody>
      </p:sp>
      <p:pic>
        <p:nvPicPr>
          <p:cNvPr id="1026" name="Picture 2" descr="http://www.renewableenergyworld.com/assets/images/story/2010/7/1/0-instrumentation-for-quantum-efficiency-measurement-of-solar-cel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37229"/>
            <a:ext cx="42862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enewableenergyworld.com/assets/images/story/2010/7/1/2-0-instrumentation-for-quantum-efficiency-measurement-of-solar-cel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5951" y="1340768"/>
            <a:ext cx="428625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enewableenergyworld.com/assets/images/story/2010/7/1/3-0-instrumentation-for-quantum-efficiency-measurement-of-solar-cell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758" y="3501008"/>
            <a:ext cx="42862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renewableenergyworld.com/assets/images/story/2010/7/1/4-0-instrumentation-for-quantum-efficiency-measurement-of-solar-cell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4730" y="4437112"/>
            <a:ext cx="3024847" cy="23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renewableenergyworld.com/assets/images/story/2010/7/1/1-0-instrumentation-for-quantum-efficiency-measurement-of-solar-cell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4076" y="3528004"/>
            <a:ext cx="3810000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279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Singlet</a:t>
            </a:r>
            <a:r>
              <a:rPr lang="de-DE" dirty="0" smtClean="0"/>
              <a:t> </a:t>
            </a:r>
            <a:r>
              <a:rPr lang="de-DE" dirty="0" err="1" smtClean="0"/>
              <a:t>fission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07504" y="1556282"/>
            <a:ext cx="8077200" cy="602345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31800" indent="-2159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647700" indent="-2159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863600" indent="-2159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079500" indent="-2159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100" dirty="0" smtClean="0">
                <a:solidFill>
                  <a:srgbClr val="000000"/>
                </a:solidFill>
                <a:latin typeface="+mn-lt"/>
              </a:rPr>
              <a:t>(1) The </a:t>
            </a:r>
            <a:r>
              <a:rPr lang="en-GB" sz="1100" dirty="0" err="1">
                <a:solidFill>
                  <a:srgbClr val="000000"/>
                </a:solidFill>
                <a:latin typeface="+mn-lt"/>
              </a:rPr>
              <a:t>chromophore</a:t>
            </a:r>
            <a:r>
              <a:rPr lang="en-GB" sz="1100" dirty="0">
                <a:solidFill>
                  <a:srgbClr val="000000"/>
                </a:solidFill>
                <a:latin typeface="+mn-lt"/>
              </a:rPr>
              <a:t> on the left undergoes an initial excitation to S1.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10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1100" dirty="0">
                <a:solidFill>
                  <a:srgbClr val="000000"/>
                </a:solidFill>
                <a:latin typeface="+mn-lt"/>
              </a:rPr>
              <a:t>2) The excited </a:t>
            </a:r>
            <a:r>
              <a:rPr lang="en-GB" sz="1100" dirty="0" err="1">
                <a:solidFill>
                  <a:srgbClr val="000000"/>
                </a:solidFill>
                <a:latin typeface="+mn-lt"/>
              </a:rPr>
              <a:t>chromophore</a:t>
            </a:r>
            <a:r>
              <a:rPr lang="en-GB" sz="1100" dirty="0">
                <a:solidFill>
                  <a:srgbClr val="000000"/>
                </a:solidFill>
                <a:latin typeface="+mn-lt"/>
              </a:rPr>
              <a:t> shares its energy with the </a:t>
            </a:r>
            <a:r>
              <a:rPr lang="en-GB" sz="1100" dirty="0" err="1">
                <a:solidFill>
                  <a:srgbClr val="000000"/>
                </a:solidFill>
                <a:latin typeface="+mn-lt"/>
              </a:rPr>
              <a:t>chromophore</a:t>
            </a:r>
            <a:r>
              <a:rPr lang="en-GB" sz="1100" dirty="0">
                <a:solidFill>
                  <a:srgbClr val="000000"/>
                </a:solidFill>
                <a:latin typeface="+mn-lt"/>
              </a:rPr>
              <a:t> on the right, </a:t>
            </a:r>
            <a:endParaRPr lang="en-GB" sz="1100" dirty="0" smtClean="0">
              <a:solidFill>
                <a:srgbClr val="000000"/>
              </a:solidFill>
              <a:latin typeface="+mn-lt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100" dirty="0" smtClean="0">
                <a:solidFill>
                  <a:srgbClr val="000000"/>
                </a:solidFill>
                <a:latin typeface="+mn-lt"/>
              </a:rPr>
              <a:t>creating </a:t>
            </a:r>
            <a:r>
              <a:rPr lang="en-GB" sz="1100" dirty="0">
                <a:solidFill>
                  <a:srgbClr val="000000"/>
                </a:solidFill>
                <a:latin typeface="+mn-lt"/>
              </a:rPr>
              <a:t>a T1 state on each.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0" y="6258272"/>
            <a:ext cx="4839072" cy="59972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31800" indent="-2159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647700" indent="-2159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863600" indent="-2159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079500" indent="-2159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000" dirty="0">
                <a:solidFill>
                  <a:srgbClr val="000000"/>
                </a:solidFill>
                <a:latin typeface="+mn-lt"/>
              </a:rPr>
              <a:t>Published in: Millicent B. Smith; Josef </a:t>
            </a:r>
            <a:r>
              <a:rPr lang="en-GB" sz="1000" dirty="0" err="1">
                <a:solidFill>
                  <a:srgbClr val="000000"/>
                </a:solidFill>
                <a:latin typeface="+mn-lt"/>
              </a:rPr>
              <a:t>Michl</a:t>
            </a:r>
            <a:r>
              <a:rPr lang="en-GB" sz="1000" dirty="0">
                <a:solidFill>
                  <a:srgbClr val="000000"/>
                </a:solidFill>
                <a:latin typeface="+mn-lt"/>
              </a:rPr>
              <a:t>; </a:t>
            </a:r>
            <a:r>
              <a:rPr lang="en-GB" sz="1000" i="1" dirty="0">
                <a:solidFill>
                  <a:srgbClr val="000000"/>
                </a:solidFill>
                <a:latin typeface="+mn-lt"/>
              </a:rPr>
              <a:t>Chem. Rev.</a:t>
            </a:r>
            <a:r>
              <a:rPr lang="en-GB" sz="1000" dirty="0">
                <a:solidFill>
                  <a:srgbClr val="000000"/>
                </a:solidFill>
                <a:latin typeface="+mn-lt"/>
              </a:rPr>
              <a:t> </a:t>
            </a:r>
            <a:r>
              <a:rPr lang="en-GB" sz="1000" b="1" dirty="0">
                <a:solidFill>
                  <a:srgbClr val="000000"/>
                </a:solidFill>
                <a:latin typeface="+mn-lt"/>
              </a:rPr>
              <a:t> 2010, </a:t>
            </a:r>
            <a:r>
              <a:rPr lang="en-GB" sz="1000" dirty="0">
                <a:solidFill>
                  <a:srgbClr val="000000"/>
                </a:solidFill>
                <a:latin typeface="+mn-lt"/>
              </a:rPr>
              <a:t>110, 6891-6936.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000" dirty="0">
                <a:solidFill>
                  <a:srgbClr val="000000"/>
                </a:solidFill>
                <a:latin typeface="+mn-lt"/>
              </a:rPr>
              <a:t>DOI: 10.1021/cr1002613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000" dirty="0">
                <a:solidFill>
                  <a:srgbClr val="000000"/>
                </a:solidFill>
                <a:latin typeface="+mn-lt"/>
              </a:rPr>
              <a:t>Copyright © 2010 American Chemical Society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868" y="2090201"/>
            <a:ext cx="2824088" cy="249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0" name="Picture 2" descr="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93918"/>
            <a:ext cx="3456384" cy="267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176464" y="50131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heoretical </a:t>
            </a:r>
            <a:r>
              <a:rPr lang="en-US" dirty="0"/>
              <a:t>efficiency as a function of the S</a:t>
            </a:r>
            <a:r>
              <a:rPr lang="en-US" baseline="-25000" dirty="0"/>
              <a:t>0</a:t>
            </a:r>
            <a:r>
              <a:rPr lang="en-US" dirty="0"/>
              <a:t>−T</a:t>
            </a:r>
            <a:r>
              <a:rPr lang="en-US" baseline="-25000" dirty="0"/>
              <a:t>1</a:t>
            </a:r>
            <a:r>
              <a:rPr lang="en-US" dirty="0"/>
              <a:t> band gap for a singlet fission solar cell defined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) and </a:t>
            </a:r>
            <a:r>
              <a:rPr lang="en-US" dirty="0"/>
              <a:t>a conventional dye-sensitized solar cell (</a:t>
            </a:r>
            <a:r>
              <a:rPr lang="en-US" b="1" dirty="0">
                <a:solidFill>
                  <a:srgbClr val="0070C0"/>
                </a:solidFill>
              </a:rPr>
              <a:t>blue</a:t>
            </a:r>
            <a:r>
              <a:rPr lang="en-US" dirty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03064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5" name="TextBox 20504"/>
          <p:cNvSpPr txBox="1"/>
          <p:nvPr/>
        </p:nvSpPr>
        <p:spPr>
          <a:xfrm>
            <a:off x="2960477" y="3414202"/>
            <a:ext cx="303577" cy="367873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7955" y="1052736"/>
            <a:ext cx="4260548" cy="644411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pPr algn="r"/>
            <a:r>
              <a:rPr lang="ru-RU" dirty="0" err="1" smtClean="0"/>
              <a:t>Цветосенсибилизированные</a:t>
            </a:r>
            <a:r>
              <a:rPr lang="ru-RU" dirty="0" smtClean="0"/>
              <a:t> солнечные </a:t>
            </a:r>
            <a:endParaRPr lang="en-US" dirty="0" smtClean="0"/>
          </a:p>
          <a:p>
            <a:pPr algn="r"/>
            <a:r>
              <a:rPr lang="ru-RU" dirty="0" smtClean="0"/>
              <a:t>батареи (ячейки </a:t>
            </a:r>
            <a:r>
              <a:rPr lang="ru-RU" dirty="0" err="1" smtClean="0"/>
              <a:t>Гретцеля</a:t>
            </a:r>
            <a:r>
              <a:rPr lang="ru-RU" dirty="0" smtClean="0"/>
              <a:t>, </a:t>
            </a:r>
            <a:r>
              <a:rPr lang="en-US" dirty="0" smtClean="0"/>
              <a:t>DSSC)</a:t>
            </a:r>
            <a:endParaRPr lang="ru-RU" i="1" dirty="0"/>
          </a:p>
        </p:txBody>
      </p:sp>
      <p:pic>
        <p:nvPicPr>
          <p:cNvPr id="20489" name="Picture 9" descr="https://encrypted-tbn1.gstatic.com/images?q=tbn:ANd9GcSC-64VpOyAAqiAZROkAKynksVsdAs1RJDz0pwCT7j71rQjpyq-F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329"/>
          <a:stretch/>
        </p:blipFill>
        <p:spPr bwMode="auto">
          <a:xfrm>
            <a:off x="13319" y="2852020"/>
            <a:ext cx="954312" cy="159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373464" y="1642991"/>
            <a:ext cx="108012" cy="410445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84695" y="1642991"/>
            <a:ext cx="108012" cy="410445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92706" y="1642991"/>
            <a:ext cx="108012" cy="410445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ru-RU"/>
          </a:p>
        </p:txBody>
      </p:sp>
      <p:grpSp>
        <p:nvGrpSpPr>
          <p:cNvPr id="20504" name="Группа 20503"/>
          <p:cNvGrpSpPr/>
          <p:nvPr/>
        </p:nvGrpSpPr>
        <p:grpSpPr>
          <a:xfrm>
            <a:off x="1333299" y="1891470"/>
            <a:ext cx="647812" cy="3711961"/>
            <a:chOff x="1420604" y="1877280"/>
            <a:chExt cx="647812" cy="3711960"/>
          </a:xfrm>
        </p:grpSpPr>
        <p:sp>
          <p:nvSpPr>
            <p:cNvPr id="20" name="Овал 19"/>
            <p:cNvSpPr/>
            <p:nvPr/>
          </p:nvSpPr>
          <p:spPr>
            <a:xfrm>
              <a:off x="1452996" y="3436552"/>
              <a:ext cx="288032" cy="288032"/>
            </a:xfrm>
            <a:prstGeom prst="ellipse">
              <a:avLst/>
            </a:prstGeom>
            <a:solidFill>
              <a:schemeClr val="bg1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6350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1447608" y="3661332"/>
              <a:ext cx="216024" cy="216024"/>
            </a:xfrm>
            <a:prstGeom prst="ellipse">
              <a:avLst/>
            </a:prstGeom>
            <a:solidFill>
              <a:schemeClr val="bg1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6350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1733788" y="3436552"/>
              <a:ext cx="216024" cy="216024"/>
            </a:xfrm>
            <a:prstGeom prst="ellipse">
              <a:avLst/>
            </a:prstGeom>
            <a:solidFill>
              <a:schemeClr val="bg1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6350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1452996" y="3259460"/>
              <a:ext cx="216024" cy="216024"/>
            </a:xfrm>
            <a:prstGeom prst="ellipse">
              <a:avLst/>
            </a:prstGeom>
            <a:solidFill>
              <a:schemeClr val="bg1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6350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1619880" y="1877280"/>
              <a:ext cx="288032" cy="288032"/>
            </a:xfrm>
            <a:prstGeom prst="ellipse">
              <a:avLst/>
            </a:prstGeom>
            <a:solidFill>
              <a:schemeClr val="bg1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6350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452996" y="2293548"/>
              <a:ext cx="288032" cy="288032"/>
            </a:xfrm>
            <a:prstGeom prst="ellipse">
              <a:avLst/>
            </a:prstGeom>
            <a:solidFill>
              <a:schemeClr val="bg1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6350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1780384" y="2581580"/>
              <a:ext cx="288032" cy="288032"/>
            </a:xfrm>
            <a:prstGeom prst="ellipse">
              <a:avLst/>
            </a:prstGeom>
            <a:solidFill>
              <a:schemeClr val="bg1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6350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1452996" y="5301208"/>
              <a:ext cx="288032" cy="288032"/>
            </a:xfrm>
            <a:prstGeom prst="ellipse">
              <a:avLst/>
            </a:prstGeom>
            <a:solidFill>
              <a:schemeClr val="bg1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6350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1741028" y="4455407"/>
              <a:ext cx="288032" cy="288032"/>
            </a:xfrm>
            <a:prstGeom prst="ellipse">
              <a:avLst/>
            </a:prstGeom>
            <a:solidFill>
              <a:schemeClr val="bg1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6350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1774252" y="3861048"/>
              <a:ext cx="288032" cy="288032"/>
            </a:xfrm>
            <a:prstGeom prst="ellipse">
              <a:avLst/>
            </a:prstGeom>
            <a:solidFill>
              <a:schemeClr val="bg1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6350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1741028" y="4941168"/>
              <a:ext cx="288032" cy="288032"/>
            </a:xfrm>
            <a:prstGeom prst="ellipse">
              <a:avLst/>
            </a:prstGeom>
            <a:solidFill>
              <a:schemeClr val="bg1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6350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1818208" y="3681028"/>
              <a:ext cx="144016" cy="144016"/>
            </a:xfrm>
            <a:prstGeom prst="ellipse">
              <a:avLst/>
            </a:prstGeom>
            <a:solidFill>
              <a:schemeClr val="bg1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6350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525004" y="3861048"/>
              <a:ext cx="144016" cy="144016"/>
            </a:xfrm>
            <a:prstGeom prst="ellipse">
              <a:avLst/>
            </a:prstGeom>
            <a:solidFill>
              <a:schemeClr val="bg1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6350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1619880" y="4456543"/>
              <a:ext cx="144016" cy="144016"/>
            </a:xfrm>
            <a:prstGeom prst="ellipse">
              <a:avLst/>
            </a:prstGeom>
            <a:solidFill>
              <a:schemeClr val="bg1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6350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1452996" y="3187452"/>
              <a:ext cx="144016" cy="144016"/>
            </a:xfrm>
            <a:prstGeom prst="ellipse">
              <a:avLst/>
            </a:prstGeom>
            <a:solidFill>
              <a:schemeClr val="bg1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6350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1420604" y="2564903"/>
              <a:ext cx="144016" cy="144016"/>
            </a:xfrm>
            <a:prstGeom prst="ellipse">
              <a:avLst/>
            </a:prstGeom>
            <a:solidFill>
              <a:schemeClr val="bg1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6350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1475864" y="2125072"/>
              <a:ext cx="144016" cy="144016"/>
            </a:xfrm>
            <a:prstGeom prst="ellipse">
              <a:avLst/>
            </a:prstGeom>
            <a:solidFill>
              <a:schemeClr val="bg1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6350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1447608" y="4527415"/>
              <a:ext cx="144016" cy="144016"/>
            </a:xfrm>
            <a:prstGeom prst="ellipse">
              <a:avLst/>
            </a:prstGeom>
            <a:solidFill>
              <a:schemeClr val="bg1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6350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747532" y="5301208"/>
              <a:ext cx="144016" cy="144016"/>
            </a:xfrm>
            <a:prstGeom prst="ellipse">
              <a:avLst/>
            </a:prstGeom>
            <a:solidFill>
              <a:schemeClr val="bg1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6350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1619880" y="2636911"/>
              <a:ext cx="144016" cy="144016"/>
            </a:xfrm>
            <a:prstGeom prst="ellipse">
              <a:avLst/>
            </a:prstGeom>
            <a:solidFill>
              <a:schemeClr val="bg1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6350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1492612" y="5077739"/>
              <a:ext cx="144016" cy="144016"/>
            </a:xfrm>
            <a:prstGeom prst="ellipse">
              <a:avLst/>
            </a:prstGeom>
            <a:solidFill>
              <a:schemeClr val="bg1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6350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1708376" y="3217603"/>
              <a:ext cx="144016" cy="144016"/>
            </a:xfrm>
            <a:prstGeom prst="ellipse">
              <a:avLst/>
            </a:prstGeom>
            <a:solidFill>
              <a:schemeClr val="bg1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6350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1739696" y="2197080"/>
              <a:ext cx="144016" cy="144016"/>
            </a:xfrm>
            <a:prstGeom prst="ellipse">
              <a:avLst/>
            </a:prstGeom>
            <a:solidFill>
              <a:schemeClr val="bg1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6350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430512" y="1878086"/>
              <a:ext cx="144016" cy="144016"/>
            </a:xfrm>
            <a:prstGeom prst="ellipse">
              <a:avLst/>
            </a:prstGeom>
            <a:solidFill>
              <a:schemeClr val="bg1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6350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1430512" y="3933056"/>
              <a:ext cx="216024" cy="216024"/>
            </a:xfrm>
            <a:prstGeom prst="ellipse">
              <a:avLst/>
            </a:prstGeom>
            <a:solidFill>
              <a:schemeClr val="bg1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6350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574528" y="4684184"/>
              <a:ext cx="216024" cy="216024"/>
            </a:xfrm>
            <a:prstGeom prst="ellipse">
              <a:avLst/>
            </a:prstGeom>
            <a:solidFill>
              <a:schemeClr val="bg1"/>
            </a:solidFill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6350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1590144" y="5089924"/>
              <a:ext cx="216024" cy="216024"/>
            </a:xfrm>
            <a:prstGeom prst="ellipse">
              <a:avLst/>
            </a:prstGeom>
            <a:solidFill>
              <a:schemeClr val="bg1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6350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1420604" y="2708919"/>
              <a:ext cx="216024" cy="216024"/>
            </a:xfrm>
            <a:prstGeom prst="ellipse">
              <a:avLst/>
            </a:prstGeom>
            <a:solidFill>
              <a:schemeClr val="bg1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6350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1751996" y="2992388"/>
              <a:ext cx="216024" cy="216024"/>
            </a:xfrm>
            <a:prstGeom prst="ellipse">
              <a:avLst/>
            </a:prstGeom>
            <a:solidFill>
              <a:schemeClr val="bg1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6350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1646536" y="4077072"/>
              <a:ext cx="216024" cy="216024"/>
            </a:xfrm>
            <a:prstGeom prst="ellipse">
              <a:avLst/>
            </a:prstGeom>
            <a:solidFill>
              <a:schemeClr val="bg1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6350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1698156" y="2399731"/>
              <a:ext cx="216024" cy="216024"/>
            </a:xfrm>
            <a:prstGeom prst="ellipse">
              <a:avLst/>
            </a:prstGeom>
            <a:solidFill>
              <a:schemeClr val="bg1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6350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75864" y="2852936"/>
              <a:ext cx="288032" cy="288032"/>
            </a:xfrm>
            <a:prstGeom prst="ellipse">
              <a:avLst/>
            </a:prstGeom>
            <a:solidFill>
              <a:schemeClr val="bg1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6350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1463964" y="4149080"/>
              <a:ext cx="288032" cy="288032"/>
            </a:xfrm>
            <a:prstGeom prst="ellipse">
              <a:avLst/>
            </a:prstGeom>
            <a:solidFill>
              <a:schemeClr val="bg1"/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6350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1475864" y="4828200"/>
              <a:ext cx="144016" cy="144016"/>
            </a:xfrm>
            <a:prstGeom prst="ellipse">
              <a:avLst/>
            </a:prstGeom>
            <a:solidFill>
              <a:schemeClr val="bg1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6350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100319" y="1642991"/>
            <a:ext cx="108012" cy="410445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11711" y="1642991"/>
            <a:ext cx="108012" cy="410445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63240" y="5747446"/>
            <a:ext cx="70059" cy="2520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00718" y="5843523"/>
            <a:ext cx="1417247" cy="369332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en-US" dirty="0" smtClean="0"/>
              <a:t>FTO (SnO</a:t>
            </a:r>
            <a:r>
              <a:rPr lang="en-US" baseline="-25000" dirty="0" smtClean="0"/>
              <a:t>2</a:t>
            </a:r>
            <a:r>
              <a:rPr lang="en-US" dirty="0" smtClean="0"/>
              <a:t>·F)</a:t>
            </a:r>
            <a:endParaRPr lang="ru-RU" dirty="0" smtClean="0"/>
          </a:p>
        </p:txBody>
      </p:sp>
      <p:sp>
        <p:nvSpPr>
          <p:cNvPr id="65" name="TextBox 64"/>
          <p:cNvSpPr txBox="1"/>
          <p:nvPr/>
        </p:nvSpPr>
        <p:spPr>
          <a:xfrm>
            <a:off x="1067739" y="5932842"/>
            <a:ext cx="555253" cy="367873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en-US" dirty="0" smtClean="0"/>
              <a:t>FTO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77154" y="1066926"/>
            <a:ext cx="843641" cy="367873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текло</a:t>
            </a:r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4094295" y="5844443"/>
            <a:ext cx="387181" cy="367873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en-US" dirty="0" err="1"/>
              <a:t>Pt</a:t>
            </a:r>
            <a:endParaRPr lang="ru-RU" dirty="0"/>
          </a:p>
        </p:txBody>
      </p:sp>
      <p:cxnSp>
        <p:nvCxnSpPr>
          <p:cNvPr id="70" name="Прямая соединительная линия 69"/>
          <p:cNvCxnSpPr>
            <a:stCxn id="11" idx="2"/>
            <a:endCxn id="68" idx="0"/>
          </p:cNvCxnSpPr>
          <p:nvPr/>
        </p:nvCxnSpPr>
        <p:spPr>
          <a:xfrm flipH="1">
            <a:off x="4287886" y="5747447"/>
            <a:ext cx="139584" cy="969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>
            <a:stCxn id="60" idx="2"/>
            <a:endCxn id="2" idx="0"/>
          </p:cNvCxnSpPr>
          <p:nvPr/>
        </p:nvCxnSpPr>
        <p:spPr>
          <a:xfrm>
            <a:off x="998975" y="1434800"/>
            <a:ext cx="155350" cy="2081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>
            <a:stCxn id="5" idx="7"/>
          </p:cNvCxnSpPr>
          <p:nvPr/>
        </p:nvCxnSpPr>
        <p:spPr>
          <a:xfrm flipV="1">
            <a:off x="1778426" y="1539625"/>
            <a:ext cx="330005" cy="3940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108430" y="1283274"/>
            <a:ext cx="1440615" cy="367873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en-US" dirty="0" smtClean="0"/>
              <a:t>TiO</a:t>
            </a:r>
            <a:r>
              <a:rPr lang="en-US" baseline="-25000" dirty="0" smtClean="0"/>
              <a:t>2 </a:t>
            </a:r>
            <a:r>
              <a:rPr lang="en-US" dirty="0" smtClean="0"/>
              <a:t>d≈30</a:t>
            </a:r>
            <a:r>
              <a:rPr lang="ru-RU" dirty="0" smtClean="0"/>
              <a:t> </a:t>
            </a:r>
            <a:r>
              <a:rPr lang="ru-RU" dirty="0" err="1" smtClean="0"/>
              <a:t>нм</a:t>
            </a:r>
            <a:endParaRPr lang="ru-RU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1693079" y="5747446"/>
            <a:ext cx="1799300" cy="367873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ru-RU" dirty="0" smtClean="0"/>
              <a:t>сенсибилизатор</a:t>
            </a:r>
            <a:endParaRPr lang="ru-RU" dirty="0"/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 flipH="1" flipV="1">
            <a:off x="1880713" y="5387407"/>
            <a:ext cx="227717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H="1" flipV="1">
            <a:off x="1994574" y="4757629"/>
            <a:ext cx="329881" cy="9898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2684495" y="2611878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2684495" y="3443191"/>
            <a:ext cx="504056" cy="0"/>
          </a:xfrm>
          <a:prstGeom prst="line">
            <a:avLst/>
          </a:prstGeom>
          <a:ln w="28575">
            <a:solidFill>
              <a:srgbClr val="0004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1981110" y="2795118"/>
            <a:ext cx="59855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492" name="Скругленная соединительная линия 20491"/>
          <p:cNvCxnSpPr/>
          <p:nvPr/>
        </p:nvCxnSpPr>
        <p:spPr>
          <a:xfrm flipV="1">
            <a:off x="2936522" y="2620055"/>
            <a:ext cx="12701" cy="823136"/>
          </a:xfrm>
          <a:prstGeom prst="curvedConnector3">
            <a:avLst>
              <a:gd name="adj1" fmla="val 1800000"/>
            </a:avLst>
          </a:prstGeom>
          <a:ln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00" name="Овал 20499"/>
          <p:cNvSpPr/>
          <p:nvPr/>
        </p:nvSpPr>
        <p:spPr>
          <a:xfrm>
            <a:off x="2846512" y="3346031"/>
            <a:ext cx="180020" cy="18002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1600" dirty="0"/>
              <a:t>е</a:t>
            </a:r>
          </a:p>
        </p:txBody>
      </p:sp>
      <p:sp>
        <p:nvSpPr>
          <p:cNvPr id="20503" name="Полилиния 20502"/>
          <p:cNvSpPr/>
          <p:nvPr/>
        </p:nvSpPr>
        <p:spPr>
          <a:xfrm>
            <a:off x="2578326" y="2939134"/>
            <a:ext cx="321433" cy="416789"/>
          </a:xfrm>
          <a:custGeom>
            <a:avLst/>
            <a:gdLst>
              <a:gd name="connsiteX0" fmla="*/ 0 w 861060"/>
              <a:gd name="connsiteY0" fmla="*/ 34462 h 1116502"/>
              <a:gd name="connsiteX1" fmla="*/ 464820 w 861060"/>
              <a:gd name="connsiteY1" fmla="*/ 34462 h 1116502"/>
              <a:gd name="connsiteX2" fmla="*/ 259080 w 861060"/>
              <a:gd name="connsiteY2" fmla="*/ 392602 h 1116502"/>
              <a:gd name="connsiteX3" fmla="*/ 640080 w 861060"/>
              <a:gd name="connsiteY3" fmla="*/ 400222 h 1116502"/>
              <a:gd name="connsiteX4" fmla="*/ 457200 w 861060"/>
              <a:gd name="connsiteY4" fmla="*/ 720262 h 1116502"/>
              <a:gd name="connsiteX5" fmla="*/ 838200 w 861060"/>
              <a:gd name="connsiteY5" fmla="*/ 735502 h 1116502"/>
              <a:gd name="connsiteX6" fmla="*/ 769620 w 861060"/>
              <a:gd name="connsiteY6" fmla="*/ 964102 h 1116502"/>
              <a:gd name="connsiteX7" fmla="*/ 861060 w 861060"/>
              <a:gd name="connsiteY7" fmla="*/ 1116502 h 11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1060" h="1116502">
                <a:moveTo>
                  <a:pt x="0" y="34462"/>
                </a:moveTo>
                <a:cubicBezTo>
                  <a:pt x="210820" y="4617"/>
                  <a:pt x="421640" y="-25228"/>
                  <a:pt x="464820" y="34462"/>
                </a:cubicBezTo>
                <a:cubicBezTo>
                  <a:pt x="508000" y="94152"/>
                  <a:pt x="229870" y="331642"/>
                  <a:pt x="259080" y="392602"/>
                </a:cubicBezTo>
                <a:cubicBezTo>
                  <a:pt x="288290" y="453562"/>
                  <a:pt x="607060" y="345612"/>
                  <a:pt x="640080" y="400222"/>
                </a:cubicBezTo>
                <a:cubicBezTo>
                  <a:pt x="673100" y="454832"/>
                  <a:pt x="424180" y="664382"/>
                  <a:pt x="457200" y="720262"/>
                </a:cubicBezTo>
                <a:cubicBezTo>
                  <a:pt x="490220" y="776142"/>
                  <a:pt x="786130" y="694862"/>
                  <a:pt x="838200" y="735502"/>
                </a:cubicBezTo>
                <a:cubicBezTo>
                  <a:pt x="890270" y="776142"/>
                  <a:pt x="765810" y="900602"/>
                  <a:pt x="769620" y="964102"/>
                </a:cubicBezTo>
                <a:cubicBezTo>
                  <a:pt x="773430" y="1027602"/>
                  <a:pt x="817245" y="1072052"/>
                  <a:pt x="861060" y="1116502"/>
                </a:cubicBezTo>
              </a:path>
            </a:pathLst>
          </a:custGeom>
          <a:ln w="19050">
            <a:solidFill>
              <a:srgbClr val="179E00"/>
            </a:solidFill>
            <a:headEnd type="none"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lIns="91425" tIns="45713" rIns="91425" bIns="45713" rtlCol="0" anchor="ctr"/>
          <a:lstStyle/>
          <a:p>
            <a:pPr algn="ctr"/>
            <a:endParaRPr lang="ru-RU"/>
          </a:p>
        </p:txBody>
      </p:sp>
      <p:sp>
        <p:nvSpPr>
          <p:cNvPr id="20506" name="TextBox 20505"/>
          <p:cNvSpPr txBox="1"/>
          <p:nvPr/>
        </p:nvSpPr>
        <p:spPr>
          <a:xfrm>
            <a:off x="3188551" y="3803087"/>
            <a:ext cx="943656" cy="369332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en-US" dirty="0" smtClean="0"/>
              <a:t>Red (I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136" name="TextBox 135"/>
          <p:cNvSpPr txBox="1"/>
          <p:nvPr/>
        </p:nvSpPr>
        <p:spPr>
          <a:xfrm>
            <a:off x="3277467" y="4523310"/>
            <a:ext cx="757195" cy="369332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en-US" dirty="0" smtClean="0"/>
              <a:t>Ox (I</a:t>
            </a:r>
            <a:r>
              <a:rPr lang="en-US" baseline="30000" dirty="0" smtClean="0"/>
              <a:t>-</a:t>
            </a:r>
            <a:r>
              <a:rPr lang="en-US" dirty="0" smtClean="0"/>
              <a:t>)</a:t>
            </a:r>
          </a:p>
        </p:txBody>
      </p:sp>
      <p:cxnSp>
        <p:nvCxnSpPr>
          <p:cNvPr id="20508" name="Скругленная соединительная линия 20507"/>
          <p:cNvCxnSpPr>
            <a:stCxn id="136" idx="1"/>
            <a:endCxn id="20506" idx="1"/>
          </p:cNvCxnSpPr>
          <p:nvPr/>
        </p:nvCxnSpPr>
        <p:spPr>
          <a:xfrm rot="10800000">
            <a:off x="3188550" y="3987752"/>
            <a:ext cx="88916" cy="720224"/>
          </a:xfrm>
          <a:prstGeom prst="curvedConnector3">
            <a:avLst>
              <a:gd name="adj1" fmla="val 357097"/>
            </a:avLst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10" name="Скругленная соединительная линия 20509"/>
          <p:cNvCxnSpPr>
            <a:stCxn id="20506" idx="3"/>
            <a:endCxn id="136" idx="3"/>
          </p:cNvCxnSpPr>
          <p:nvPr/>
        </p:nvCxnSpPr>
        <p:spPr>
          <a:xfrm flipH="1">
            <a:off x="4034662" y="3987752"/>
            <a:ext cx="97545" cy="720224"/>
          </a:xfrm>
          <a:prstGeom prst="curvedConnector3">
            <a:avLst>
              <a:gd name="adj1" fmla="val -234353"/>
            </a:avLst>
          </a:prstGeom>
          <a:ln>
            <a:solidFill>
              <a:srgbClr val="0004B0"/>
            </a:solidFill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3" name="Овал 132"/>
          <p:cNvSpPr/>
          <p:nvPr/>
        </p:nvSpPr>
        <p:spPr>
          <a:xfrm>
            <a:off x="2852862" y="3335179"/>
            <a:ext cx="180020" cy="180020"/>
          </a:xfrm>
          <a:prstGeom prst="ellipse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sz="1600" dirty="0"/>
              <a:t>h</a:t>
            </a:r>
            <a:endParaRPr lang="ru-RU" sz="1600" dirty="0"/>
          </a:p>
        </p:txBody>
      </p:sp>
      <p:sp>
        <p:nvSpPr>
          <p:cNvPr id="156" name="Овал 155"/>
          <p:cNvSpPr/>
          <p:nvPr/>
        </p:nvSpPr>
        <p:spPr>
          <a:xfrm>
            <a:off x="3127833" y="3891547"/>
            <a:ext cx="180020" cy="18002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1600" dirty="0"/>
              <a:t>е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Dye-Sensitized Solar Cells</a:t>
            </a:r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D082-403C-428C-8A06-B70D0E6D9CF9}" type="slidenum">
              <a:rPr lang="ru-RU" sz="1800"/>
              <a:pPr/>
              <a:t>2</a:t>
            </a:fld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2078249" y="2734315"/>
            <a:ext cx="409257" cy="367873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en-US" dirty="0" err="1" smtClean="0"/>
              <a:t>cb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210445" y="2585899"/>
            <a:ext cx="675860" cy="323151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en-US" sz="1500" dirty="0"/>
              <a:t>LUMO</a:t>
            </a:r>
            <a:endParaRPr lang="ru-RU" sz="1500" dirty="0"/>
          </a:p>
        </p:txBody>
      </p:sp>
      <p:sp>
        <p:nvSpPr>
          <p:cNvPr id="76" name="TextBox 75"/>
          <p:cNvSpPr txBox="1"/>
          <p:nvPr/>
        </p:nvSpPr>
        <p:spPr>
          <a:xfrm>
            <a:off x="1997794" y="3430998"/>
            <a:ext cx="723245" cy="323151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en-US" sz="1500" dirty="0"/>
              <a:t>HOMO</a:t>
            </a:r>
          </a:p>
        </p:txBody>
      </p:sp>
      <p:cxnSp>
        <p:nvCxnSpPr>
          <p:cNvPr id="52" name="Прямая соединительная линия 51"/>
          <p:cNvCxnSpPr>
            <a:stCxn id="8" idx="1"/>
            <a:endCxn id="12" idx="2"/>
          </p:cNvCxnSpPr>
          <p:nvPr/>
        </p:nvCxnSpPr>
        <p:spPr>
          <a:xfrm flipH="1" flipV="1">
            <a:off x="4538701" y="5747446"/>
            <a:ext cx="162017" cy="2807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6" name="Picture 2" descr="http://patentimages.storage.googleapis.com/EP2455955A2/imgb00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1892" y="1876215"/>
            <a:ext cx="1999643" cy="264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igmaaldrich.com/large/structureimages/56/mfcd1767735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262"/>
          <a:stretch/>
        </p:blipFill>
        <p:spPr bwMode="auto">
          <a:xfrm>
            <a:off x="5410084" y="4783627"/>
            <a:ext cx="2739808" cy="89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6545120" y="5320139"/>
            <a:ext cx="654821" cy="342638"/>
          </a:xfrm>
          <a:prstGeom prst="rect">
            <a:avLst/>
          </a:prstGeom>
          <a:noFill/>
        </p:spPr>
        <p:txBody>
          <a:bodyPr wrap="none" lIns="110725" tIns="55362" rIns="110725" bIns="55362" rtlCol="0">
            <a:spAutoFit/>
          </a:bodyPr>
          <a:lstStyle/>
          <a:p>
            <a:r>
              <a:rPr lang="en-US" sz="1500" b="1" dirty="0"/>
              <a:t>MK-2</a:t>
            </a:r>
            <a:endParaRPr lang="ru-RU" sz="17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8046353" y="3470762"/>
            <a:ext cx="833306" cy="387153"/>
          </a:xfrm>
          <a:prstGeom prst="rect">
            <a:avLst/>
          </a:prstGeom>
          <a:noFill/>
        </p:spPr>
        <p:txBody>
          <a:bodyPr wrap="none" lIns="110725" tIns="55362" rIns="110725" bIns="55362" rtlCol="0">
            <a:spAutoFit/>
          </a:bodyPr>
          <a:lstStyle/>
          <a:p>
            <a:r>
              <a:rPr lang="ru-RU" dirty="0" smtClean="0"/>
              <a:t>Анкер</a:t>
            </a:r>
            <a:endParaRPr lang="ru-RU" dirty="0"/>
          </a:p>
        </p:txBody>
      </p:sp>
      <p:cxnSp>
        <p:nvCxnSpPr>
          <p:cNvPr id="58" name="Прямая со стрелкой 57"/>
          <p:cNvCxnSpPr>
            <a:stCxn id="56" idx="1"/>
          </p:cNvCxnSpPr>
          <p:nvPr/>
        </p:nvCxnSpPr>
        <p:spPr>
          <a:xfrm flipH="1">
            <a:off x="6892389" y="3664339"/>
            <a:ext cx="1153964" cy="97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>
            <a:off x="8046353" y="3862178"/>
            <a:ext cx="416653" cy="1125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8130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05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0132 -0.03241 C 0.01598 -0.03958 0.01754 -0.05023 0.01754 -0.06111 C 0.01754 -0.07407 0.01598 -0.08449 0.01337 -0.09144 L 5E-6 -0.12593 " pathEditMode="relative" rAng="16200000" ptsTypes="FffFF">
                                      <p:cBhvr>
                                        <p:cTn id="40" dur="2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629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12616 L -0.02205 -0.13403 C -0.02708 -0.13565 -0.03385 -0.13565 -0.03923 -0.13195 C -0.04531 -0.12917 -0.05017 -0.12408 -0.05312 -0.11875 L -0.06649 -0.0926 " pathEditMode="relative" rAng="9571817" ptsTypes="FffFF">
                                      <p:cBhvr>
                                        <p:cTn id="54" dur="2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5 -0.09305 L -0.17709 -0.0932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8" y="-2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05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11088 L 0.00955 0.08078 C 0.01093 0.07384 0.01111 0.06412 0.01024 0.05393 C 0.00955 0.04213 0.0085 0.03333 0.00677 0.02708 L -0.00087 -0.00394 " pathEditMode="relative" rAng="-5662577" ptsTypes="FffFF">
                                      <p:cBhvr>
                                        <p:cTn id="91" dur="2000" spd="-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5787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 -0.07801 L -0.02778 -0.05509 C -0.02674 -0.0493 -0.02413 -0.04305 -0.02153 -0.03727 C -0.01788 -0.02916 -0.01528 -0.02338 -0.01198 -0.01967 L 0.0026 -0.00324 " pathEditMode="relative" rAng="3547249" ptsTypes="FffFF">
                                      <p:cBhvr>
                                        <p:cTn id="99" dur="2000" spd="-10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5" grpId="0"/>
      <p:bldP spid="20505" grpId="1"/>
      <p:bldP spid="20505" grpId="2"/>
      <p:bldP spid="20500" grpId="0" animBg="1"/>
      <p:bldP spid="20500" grpId="1" animBg="1"/>
      <p:bldP spid="20500" grpId="2" animBg="1"/>
      <p:bldP spid="20500" grpId="3" animBg="1"/>
      <p:bldP spid="20500" grpId="4" animBg="1"/>
      <p:bldP spid="20503" grpId="0" animBg="1"/>
      <p:bldP spid="20503" grpId="1" animBg="1"/>
      <p:bldP spid="20503" grpId="2" animBg="1"/>
      <p:bldP spid="20506" grpId="0"/>
      <p:bldP spid="136" grpId="0"/>
      <p:bldP spid="133" grpId="0" animBg="1"/>
      <p:bldP spid="133" grpId="1" animBg="1"/>
      <p:bldP spid="133" grpId="2" animBg="1"/>
      <p:bldP spid="156" grpId="0" animBg="1"/>
      <p:bldP spid="15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Dye-Sensitized</a:t>
            </a:r>
            <a:r>
              <a:rPr lang="de-DE" dirty="0" smtClean="0"/>
              <a:t> Solar Cells</a:t>
            </a:r>
            <a:endParaRPr lang="ru-RU" dirty="0"/>
          </a:p>
        </p:txBody>
      </p:sp>
      <p:pic>
        <p:nvPicPr>
          <p:cNvPr id="1026" name="Picture 2" descr="sonny-dye-sensitized-solar-cel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3443536" cy="258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9339" y="5301208"/>
            <a:ext cx="2507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Sony Eco-Products 2008</a:t>
            </a:r>
            <a:endParaRPr lang="de-DE" dirty="0"/>
          </a:p>
        </p:txBody>
      </p:sp>
      <p:sp>
        <p:nvSpPr>
          <p:cNvPr id="5" name="AutoShape 4" descr="Organic and Dye Sensitized Solar Cell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0" name="Picture 6" descr="Organic and Dye Sensitized Solar Cel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15804"/>
            <a:ext cx="3102864" cy="463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936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Principles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124" y="1386290"/>
            <a:ext cx="3522935" cy="207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7230" y="1628800"/>
            <a:ext cx="3481387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2065" y="1386290"/>
            <a:ext cx="323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Energy</a:t>
            </a:r>
            <a:r>
              <a:rPr lang="de-DE" dirty="0"/>
              <a:t> Levels in Semiconductors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3256" y="3140968"/>
            <a:ext cx="45529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544522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2852936"/>
            <a:ext cx="4187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 Levels of Redox Systems in Solution</a:t>
            </a:r>
            <a:endParaRPr lang="de-DE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3384376" cy="298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04824" y="4271467"/>
            <a:ext cx="127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That is V</a:t>
            </a:r>
            <a:r>
              <a:rPr lang="en-US" baseline="-25000" dirty="0" smtClean="0"/>
              <a:t>OC</a:t>
            </a:r>
            <a:r>
              <a:rPr lang="en-US" dirty="0" smtClean="0"/>
              <a:t>?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4968075" y="5368280"/>
            <a:ext cx="3746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V</a:t>
            </a:r>
            <a:r>
              <a:rPr lang="en-US" sz="2800" b="1" baseline="-25000" dirty="0" smtClean="0"/>
              <a:t>OC</a:t>
            </a:r>
            <a:r>
              <a:rPr lang="en-US" sz="2800" b="1" dirty="0" smtClean="0"/>
              <a:t>~E</a:t>
            </a:r>
            <a:r>
              <a:rPr lang="en-US" sz="2800" b="1" baseline="-25000" dirty="0" smtClean="0"/>
              <a:t>F</a:t>
            </a:r>
            <a:r>
              <a:rPr lang="en-US" sz="2800" b="1" dirty="0" smtClean="0"/>
              <a:t>(TiO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)-E</a:t>
            </a:r>
            <a:r>
              <a:rPr lang="en-US" sz="2800" b="1" baseline="-25000" dirty="0" smtClean="0"/>
              <a:t>F</a:t>
            </a:r>
            <a:r>
              <a:rPr lang="en-US" sz="2800" b="1" dirty="0" smtClean="0"/>
              <a:t>(Red/Ox)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xmlns="" val="353608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Devices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965903" y="1484784"/>
            <a:ext cx="735970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 smtClean="0"/>
              <a:t>Liquid-state DSSC’s. </a:t>
            </a:r>
          </a:p>
          <a:p>
            <a:r>
              <a:rPr lang="en-US" dirty="0" smtClean="0"/>
              <a:t>contains active Red/Ox system like 3I</a:t>
            </a:r>
            <a:r>
              <a:rPr lang="en-US" baseline="30000" dirty="0" smtClean="0"/>
              <a:t>-</a:t>
            </a:r>
            <a:r>
              <a:rPr lang="en-US" dirty="0" smtClean="0"/>
              <a:t>/I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, Co</a:t>
            </a:r>
            <a:r>
              <a:rPr lang="en-US" baseline="30000" dirty="0" smtClean="0"/>
              <a:t>2+</a:t>
            </a:r>
            <a:r>
              <a:rPr lang="en-US" dirty="0" smtClean="0"/>
              <a:t>/Co</a:t>
            </a:r>
            <a:r>
              <a:rPr lang="en-US" baseline="30000" dirty="0" smtClean="0"/>
              <a:t>3+</a:t>
            </a:r>
            <a:r>
              <a:rPr lang="en-US" dirty="0" smtClean="0"/>
              <a:t> etc. in high polar solvent </a:t>
            </a:r>
          </a:p>
          <a:p>
            <a:r>
              <a:rPr lang="en-US" dirty="0" smtClean="0"/>
              <a:t>like CH</a:t>
            </a:r>
            <a:r>
              <a:rPr lang="en-US" baseline="-25000" dirty="0" smtClean="0"/>
              <a:t>3</a:t>
            </a:r>
            <a:r>
              <a:rPr lang="en-US" dirty="0" smtClean="0"/>
              <a:t>CN, MeOCH</a:t>
            </a:r>
            <a:r>
              <a:rPr lang="en-US" baseline="-25000" dirty="0" smtClean="0"/>
              <a:t>2</a:t>
            </a:r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r>
              <a:rPr lang="en-US" dirty="0" smtClean="0"/>
              <a:t>CN etc.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sz="3600" dirty="0" smtClean="0"/>
              <a:t>Solid-state DSSC’s</a:t>
            </a:r>
          </a:p>
          <a:p>
            <a:r>
              <a:rPr lang="en-US" dirty="0" smtClean="0"/>
              <a:t>contains solid hole transporting layer like </a:t>
            </a:r>
            <a:r>
              <a:rPr lang="en-US" i="1" dirty="0" err="1" smtClean="0"/>
              <a:t>spiro</a:t>
            </a:r>
            <a:r>
              <a:rPr lang="en-US" dirty="0" err="1" smtClean="0"/>
              <a:t>-MeOTAD</a:t>
            </a:r>
            <a:r>
              <a:rPr lang="en-US" dirty="0" smtClean="0"/>
              <a:t> and Ag, or Al layer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43608" y="2941494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+</a:t>
            </a:r>
            <a:endParaRPr lang="de-DE" sz="4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65736" y="2941494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-</a:t>
            </a:r>
            <a:endParaRPr lang="de-DE" sz="48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5856" y="5085184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+</a:t>
            </a:r>
            <a:endParaRPr lang="de-DE" sz="4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27984" y="5085184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-</a:t>
            </a:r>
            <a:endParaRPr lang="de-DE" sz="48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47664" y="3068960"/>
            <a:ext cx="1775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Easy to assemble</a:t>
            </a:r>
          </a:p>
          <a:p>
            <a:r>
              <a:rPr lang="en-US" dirty="0" smtClean="0"/>
              <a:t>High efficiency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25776" y="2941494"/>
            <a:ext cx="3386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Solvent leakage</a:t>
            </a:r>
          </a:p>
          <a:p>
            <a:r>
              <a:rPr lang="en-US" dirty="0" smtClean="0"/>
              <a:t>Low efficiency at low temperature</a:t>
            </a:r>
          </a:p>
          <a:p>
            <a:r>
              <a:rPr lang="en-US" dirty="0" smtClean="0"/>
              <a:t>Many component system</a:t>
            </a:r>
            <a:endParaRPr lang="de-DE" dirty="0"/>
          </a:p>
        </p:txBody>
      </p:sp>
      <p:sp>
        <p:nvSpPr>
          <p:cNvPr id="22" name="TextBox 21"/>
          <p:cNvSpPr txBox="1"/>
          <p:nvPr/>
        </p:nvSpPr>
        <p:spPr>
          <a:xfrm>
            <a:off x="1602170" y="5157192"/>
            <a:ext cx="28371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Highest efficiency (</a:t>
            </a:r>
            <a:r>
              <a:rPr lang="en-US" b="1" dirty="0" smtClean="0">
                <a:solidFill>
                  <a:srgbClr val="FF0000"/>
                </a:solidFill>
              </a:rPr>
              <a:t>15.7</a:t>
            </a:r>
            <a:r>
              <a:rPr lang="en-US" dirty="0" smtClean="0"/>
              <a:t>%!!!)</a:t>
            </a:r>
          </a:p>
          <a:p>
            <a:r>
              <a:rPr lang="en-US" dirty="0" smtClean="0"/>
              <a:t>No solvent</a:t>
            </a:r>
          </a:p>
          <a:p>
            <a:r>
              <a:rPr lang="en-US" dirty="0" smtClean="0"/>
              <a:t>Flexibility</a:t>
            </a:r>
            <a:endParaRPr lang="de-DE" dirty="0"/>
          </a:p>
        </p:txBody>
      </p:sp>
      <p:sp>
        <p:nvSpPr>
          <p:cNvPr id="23" name="TextBox 22"/>
          <p:cNvSpPr txBox="1"/>
          <p:nvPr/>
        </p:nvSpPr>
        <p:spPr>
          <a:xfrm>
            <a:off x="4853277" y="5157192"/>
            <a:ext cx="3008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Vacuum process</a:t>
            </a:r>
          </a:p>
          <a:p>
            <a:r>
              <a:rPr lang="en-US" dirty="0" smtClean="0"/>
              <a:t>High sensitivity to UV and air</a:t>
            </a:r>
          </a:p>
          <a:p>
            <a:r>
              <a:rPr lang="en-US" dirty="0" smtClean="0"/>
              <a:t>Limitations by the pores filling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83847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Red/Ox systems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474260" y="1276073"/>
            <a:ext cx="5349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popular is iodine based Red/Ox system: </a:t>
            </a:r>
            <a:r>
              <a:rPr lang="en-US" sz="3200" b="1" dirty="0" smtClean="0">
                <a:solidFill>
                  <a:srgbClr val="7030A0"/>
                </a:solidFill>
              </a:rPr>
              <a:t>3I</a:t>
            </a:r>
            <a:r>
              <a:rPr lang="en-US" sz="3200" b="1" baseline="30000" dirty="0" smtClean="0">
                <a:solidFill>
                  <a:srgbClr val="7030A0"/>
                </a:solidFill>
              </a:rPr>
              <a:t>-</a:t>
            </a:r>
            <a:r>
              <a:rPr lang="en-US" sz="3200" b="1" dirty="0" smtClean="0">
                <a:solidFill>
                  <a:srgbClr val="7030A0"/>
                </a:solidFill>
              </a:rPr>
              <a:t>/I</a:t>
            </a:r>
            <a:r>
              <a:rPr lang="en-US" sz="3200" b="1" baseline="-25000" dirty="0" smtClean="0">
                <a:solidFill>
                  <a:srgbClr val="7030A0"/>
                </a:solidFill>
              </a:rPr>
              <a:t>3</a:t>
            </a:r>
            <a:r>
              <a:rPr lang="en-US" sz="3200" b="1" baseline="30000" dirty="0" smtClean="0">
                <a:solidFill>
                  <a:srgbClr val="7030A0"/>
                </a:solidFill>
              </a:rPr>
              <a:t>-</a:t>
            </a:r>
            <a:endParaRPr lang="de-DE" b="1" baseline="300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317522"/>
            <a:ext cx="1560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 + I</a:t>
            </a:r>
            <a:r>
              <a:rPr lang="en-US" baseline="-25000" dirty="0" smtClean="0"/>
              <a:t>2</a:t>
            </a:r>
            <a:r>
              <a:rPr lang="en-US" dirty="0" smtClean="0"/>
              <a:t> + CH</a:t>
            </a:r>
            <a:r>
              <a:rPr lang="en-US" baseline="-25000" dirty="0" smtClean="0"/>
              <a:t>3</a:t>
            </a:r>
            <a:r>
              <a:rPr lang="en-US" dirty="0" smtClean="0"/>
              <a:t>CN</a:t>
            </a:r>
          </a:p>
          <a:p>
            <a:r>
              <a:rPr lang="en-US" dirty="0" err="1" smtClean="0"/>
              <a:t>MeImI</a:t>
            </a:r>
            <a:r>
              <a:rPr lang="en-US" dirty="0" smtClean="0"/>
              <a:t> + I</a:t>
            </a:r>
            <a:r>
              <a:rPr lang="en-US" baseline="-25000" dirty="0" smtClean="0"/>
              <a:t>2</a:t>
            </a:r>
            <a:endParaRPr lang="de-DE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2459634" y="2456021"/>
            <a:ext cx="196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Li-salt + additives</a:t>
            </a:r>
            <a:endParaRPr lang="de-DE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52042183"/>
              </p:ext>
            </p:extLst>
          </p:nvPr>
        </p:nvGraphicFramePr>
        <p:xfrm>
          <a:off x="4417832" y="2060848"/>
          <a:ext cx="1524000" cy="1062037"/>
        </p:xfrm>
        <a:graphic>
          <a:graphicData uri="http://schemas.openxmlformats.org/presentationml/2006/ole">
            <p:oleObj spid="_x0000_s7178" r:id="rId3" imgW="1523982" imgH="1062072" progId="ChemDraw.Document.6.0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57636" y="2021351"/>
            <a:ext cx="2151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Increase E</a:t>
            </a:r>
            <a:r>
              <a:rPr lang="en-US" baseline="-25000" dirty="0" smtClean="0"/>
              <a:t>F</a:t>
            </a:r>
            <a:r>
              <a:rPr lang="en-US" dirty="0" smtClean="0"/>
              <a:t> of TiO</a:t>
            </a:r>
            <a:r>
              <a:rPr lang="en-US" baseline="-25000" dirty="0" smtClean="0"/>
              <a:t>2</a:t>
            </a:r>
          </a:p>
          <a:p>
            <a:pPr algn="ctr"/>
            <a:r>
              <a:rPr lang="en-US" dirty="0" smtClean="0"/>
              <a:t>and led to higher V</a:t>
            </a:r>
            <a:r>
              <a:rPr lang="en-US" baseline="-25000" dirty="0" smtClean="0"/>
              <a:t>OC</a:t>
            </a:r>
            <a:endParaRPr lang="de-DE" baseline="-25000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87687879"/>
              </p:ext>
            </p:extLst>
          </p:nvPr>
        </p:nvGraphicFramePr>
        <p:xfrm>
          <a:off x="1043608" y="3068960"/>
          <a:ext cx="746125" cy="1173163"/>
        </p:xfrm>
        <a:graphic>
          <a:graphicData uri="http://schemas.openxmlformats.org/presentationml/2006/ole">
            <p:oleObj spid="_x0000_s7179" r:id="rId4" imgW="746864" imgH="1173528" progId="ChemDraw.Document.6.0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136596"/>
              </p:ext>
            </p:extLst>
          </p:nvPr>
        </p:nvGraphicFramePr>
        <p:xfrm>
          <a:off x="2339752" y="2960750"/>
          <a:ext cx="1217613" cy="917575"/>
        </p:xfrm>
        <a:graphic>
          <a:graphicData uri="http://schemas.openxmlformats.org/presentationml/2006/ole">
            <p:oleObj spid="_x0000_s7180" r:id="rId5" imgW="1217759" imgH="917352" progId="ChemDraw.Document.6.0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631279" y="3519370"/>
            <a:ext cx="3932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Improve charge injection into CB of TiO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Better conductivity in electrolyte</a:t>
            </a:r>
            <a:endParaRPr 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4509120"/>
            <a:ext cx="233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Other Red/Ox systems: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4890699"/>
            <a:ext cx="6432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SCN</a:t>
            </a:r>
            <a:r>
              <a:rPr lang="en-US" sz="2400" b="1" baseline="30000" dirty="0"/>
              <a:t>-</a:t>
            </a:r>
            <a:r>
              <a:rPr lang="en-US" sz="2400" b="1" dirty="0"/>
              <a:t>/(</a:t>
            </a:r>
            <a:r>
              <a:rPr lang="en-US" sz="2400" b="1" dirty="0" smtClean="0"/>
              <a:t>SCN)</a:t>
            </a:r>
            <a:r>
              <a:rPr lang="en-US" sz="2400" b="1" baseline="-25000" dirty="0" smtClean="0"/>
              <a:t>3</a:t>
            </a:r>
            <a:r>
              <a:rPr lang="en-US" sz="2400" b="1" baseline="30000" dirty="0" smtClean="0"/>
              <a:t>-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SeCN</a:t>
            </a:r>
            <a:r>
              <a:rPr lang="en-US" sz="2400" b="1" baseline="30000" dirty="0" smtClean="0"/>
              <a:t>-</a:t>
            </a:r>
            <a:r>
              <a:rPr lang="en-US" sz="2400" b="1" dirty="0"/>
              <a:t>/(</a:t>
            </a:r>
            <a:r>
              <a:rPr lang="en-US" sz="2400" b="1" dirty="0" err="1" smtClean="0"/>
              <a:t>SeCN</a:t>
            </a:r>
            <a:r>
              <a:rPr lang="en-US" sz="2400" b="1" dirty="0" smtClean="0"/>
              <a:t>)</a:t>
            </a:r>
            <a:r>
              <a:rPr lang="en-US" sz="2400" b="1" baseline="-25000" dirty="0" smtClean="0"/>
              <a:t>3</a:t>
            </a:r>
            <a:r>
              <a:rPr lang="en-US" sz="2400" b="1" baseline="30000" dirty="0" smtClean="0"/>
              <a:t>-</a:t>
            </a:r>
            <a:r>
              <a:rPr lang="en-US" sz="2400" b="1" dirty="0" smtClean="0"/>
              <a:t>, Fe</a:t>
            </a:r>
            <a:r>
              <a:rPr lang="en-US" sz="2400" b="1" baseline="30000" dirty="0" smtClean="0"/>
              <a:t>2+</a:t>
            </a:r>
            <a:r>
              <a:rPr lang="en-US" sz="2400" b="1" dirty="0" smtClean="0"/>
              <a:t>/Fe</a:t>
            </a:r>
            <a:r>
              <a:rPr lang="en-US" sz="2400" b="1" baseline="30000" dirty="0" smtClean="0"/>
              <a:t>3+</a:t>
            </a:r>
            <a:r>
              <a:rPr lang="en-US" sz="2400" b="1" dirty="0" smtClean="0"/>
              <a:t>, Co</a:t>
            </a:r>
            <a:r>
              <a:rPr lang="en-US" sz="2400" b="1" baseline="30000" dirty="0" smtClean="0"/>
              <a:t>2+</a:t>
            </a:r>
            <a:r>
              <a:rPr lang="en-US" sz="2400" b="1" dirty="0" smtClean="0"/>
              <a:t>/Co</a:t>
            </a:r>
            <a:r>
              <a:rPr lang="en-US" sz="2400" b="1" baseline="30000" dirty="0" smtClean="0"/>
              <a:t>3+</a:t>
            </a:r>
            <a:endParaRPr lang="de-DE" sz="2400" b="1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782258" y="5517232"/>
            <a:ext cx="2444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Organic Red/Ox systems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418624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Nitroxides as Red/Ox systems</a:t>
            </a:r>
            <a:endParaRPr lang="de-DE" dirty="0"/>
          </a:p>
        </p:txBody>
      </p:sp>
      <p:grpSp>
        <p:nvGrpSpPr>
          <p:cNvPr id="89" name="Группа 88"/>
          <p:cNvGrpSpPr/>
          <p:nvPr/>
        </p:nvGrpSpPr>
        <p:grpSpPr>
          <a:xfrm>
            <a:off x="784787" y="1166043"/>
            <a:ext cx="7650612" cy="3795223"/>
            <a:chOff x="842322" y="1706459"/>
            <a:chExt cx="7650612" cy="379522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442221" y="2319119"/>
              <a:ext cx="1555212" cy="230925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018073" y="2319119"/>
              <a:ext cx="282766" cy="230925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300839" y="2319119"/>
              <a:ext cx="141383" cy="230925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6" name="Овал 5"/>
            <p:cNvSpPr/>
            <p:nvPr/>
          </p:nvSpPr>
          <p:spPr>
            <a:xfrm>
              <a:off x="2495568" y="2535127"/>
              <a:ext cx="92755" cy="92755"/>
            </a:xfrm>
            <a:prstGeom prst="ellipse">
              <a:avLst/>
            </a:prstGeom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31750"/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7" name="Овал 6"/>
            <p:cNvSpPr/>
            <p:nvPr/>
          </p:nvSpPr>
          <p:spPr>
            <a:xfrm>
              <a:off x="2608870" y="2460502"/>
              <a:ext cx="92755" cy="92755"/>
            </a:xfrm>
            <a:prstGeom prst="ellipse">
              <a:avLst/>
            </a:prstGeom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31750"/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8" name="Овал 7"/>
            <p:cNvSpPr/>
            <p:nvPr/>
          </p:nvSpPr>
          <p:spPr>
            <a:xfrm>
              <a:off x="2488581" y="2367747"/>
              <a:ext cx="92755" cy="92755"/>
            </a:xfrm>
            <a:prstGeom prst="ellips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9" name="Овал 8"/>
            <p:cNvSpPr/>
            <p:nvPr/>
          </p:nvSpPr>
          <p:spPr>
            <a:xfrm>
              <a:off x="2630732" y="2367747"/>
              <a:ext cx="92755" cy="92755"/>
            </a:xfrm>
            <a:prstGeom prst="ellips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495568" y="2776853"/>
              <a:ext cx="92755" cy="92755"/>
            </a:xfrm>
            <a:prstGeom prst="ellipse">
              <a:avLst/>
            </a:prstGeom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31750"/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 dirty="0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489349" y="2940508"/>
              <a:ext cx="92755" cy="92755"/>
            </a:xfrm>
            <a:prstGeom prst="ellips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524517" y="2649013"/>
              <a:ext cx="92755" cy="92755"/>
            </a:xfrm>
            <a:prstGeom prst="ellipse">
              <a:avLst/>
            </a:prstGeom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31750"/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642555" y="2649013"/>
              <a:ext cx="92755" cy="92755"/>
            </a:xfrm>
            <a:prstGeom prst="ellipse">
              <a:avLst/>
            </a:prstGeom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31750"/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2722500" y="2441671"/>
              <a:ext cx="92755" cy="92755"/>
            </a:xfrm>
            <a:prstGeom prst="ellipse">
              <a:avLst/>
            </a:prstGeom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31750"/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2774281" y="2348553"/>
              <a:ext cx="92755" cy="92755"/>
            </a:xfrm>
            <a:prstGeom prst="ellips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768878" y="2894130"/>
              <a:ext cx="92755" cy="92755"/>
            </a:xfrm>
            <a:prstGeom prst="ellips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758144" y="2769110"/>
              <a:ext cx="92755" cy="92755"/>
            </a:xfrm>
            <a:prstGeom prst="ellipse">
              <a:avLst/>
            </a:prstGeom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31750"/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733098" y="2556481"/>
              <a:ext cx="92755" cy="92755"/>
            </a:xfrm>
            <a:prstGeom prst="ellipse">
              <a:avLst/>
            </a:prstGeom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31750"/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2773615" y="2673563"/>
              <a:ext cx="92755" cy="92755"/>
            </a:xfrm>
            <a:prstGeom prst="ellipse">
              <a:avLst/>
            </a:prstGeom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31750"/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2489349" y="3123526"/>
              <a:ext cx="92755" cy="92755"/>
            </a:xfrm>
            <a:prstGeom prst="ellips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2583604" y="3214544"/>
              <a:ext cx="92755" cy="92755"/>
            </a:xfrm>
            <a:prstGeom prst="ellips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2615547" y="2823231"/>
              <a:ext cx="92755" cy="92755"/>
            </a:xfrm>
            <a:prstGeom prst="ellips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2630732" y="3052943"/>
              <a:ext cx="92755" cy="92755"/>
            </a:xfrm>
            <a:prstGeom prst="ellips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2488581" y="3468663"/>
              <a:ext cx="92755" cy="92755"/>
            </a:xfrm>
            <a:prstGeom prst="ellips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588323" y="3568406"/>
              <a:ext cx="92755" cy="92755"/>
            </a:xfrm>
            <a:prstGeom prst="ellips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2500931" y="3326680"/>
              <a:ext cx="92755" cy="92755"/>
            </a:xfrm>
            <a:prstGeom prst="ellips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2634701" y="3419435"/>
              <a:ext cx="92755" cy="92755"/>
            </a:xfrm>
            <a:prstGeom prst="ellips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736058" y="3165375"/>
              <a:ext cx="92755" cy="92755"/>
            </a:xfrm>
            <a:prstGeom prst="ellips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772115" y="3403055"/>
              <a:ext cx="92755" cy="92755"/>
            </a:xfrm>
            <a:prstGeom prst="ellips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2615547" y="2940508"/>
              <a:ext cx="92755" cy="92755"/>
            </a:xfrm>
            <a:prstGeom prst="ellips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772115" y="3026034"/>
              <a:ext cx="92755" cy="92755"/>
            </a:xfrm>
            <a:prstGeom prst="ellips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2774815" y="3685820"/>
              <a:ext cx="92755" cy="92755"/>
            </a:xfrm>
            <a:prstGeom prst="ellips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722500" y="3827203"/>
              <a:ext cx="92755" cy="92755"/>
            </a:xfrm>
            <a:prstGeom prst="ellips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2726292" y="3316683"/>
              <a:ext cx="92755" cy="92755"/>
            </a:xfrm>
            <a:prstGeom prst="ellips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2724987" y="3544438"/>
              <a:ext cx="92755" cy="92755"/>
            </a:xfrm>
            <a:prstGeom prst="ellips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2761891" y="4015714"/>
              <a:ext cx="92755" cy="92755"/>
            </a:xfrm>
            <a:prstGeom prst="ellips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503493" y="4024257"/>
              <a:ext cx="92755" cy="92755"/>
            </a:xfrm>
            <a:prstGeom prst="ellips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2630732" y="4157097"/>
              <a:ext cx="92755" cy="92755"/>
            </a:xfrm>
            <a:prstGeom prst="ellips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500931" y="3668148"/>
              <a:ext cx="92755" cy="92755"/>
            </a:xfrm>
            <a:prstGeom prst="ellips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2479767" y="3827203"/>
              <a:ext cx="92755" cy="92755"/>
            </a:xfrm>
            <a:prstGeom prst="ellips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479767" y="4345607"/>
              <a:ext cx="92755" cy="92755"/>
            </a:xfrm>
            <a:prstGeom prst="ellips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2632232" y="4497479"/>
              <a:ext cx="92755" cy="92755"/>
            </a:xfrm>
            <a:prstGeom prst="ellips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2489349" y="4202388"/>
              <a:ext cx="92755" cy="92755"/>
            </a:xfrm>
            <a:prstGeom prst="ellips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2583604" y="4298480"/>
              <a:ext cx="92755" cy="92755"/>
            </a:xfrm>
            <a:prstGeom prst="ellips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2596177" y="3882274"/>
              <a:ext cx="92755" cy="92755"/>
            </a:xfrm>
            <a:prstGeom prst="ellips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2724987" y="4392735"/>
              <a:ext cx="92755" cy="92755"/>
            </a:xfrm>
            <a:prstGeom prst="ellips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612210" y="3760903"/>
              <a:ext cx="92755" cy="92755"/>
            </a:xfrm>
            <a:prstGeom prst="ellips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2772115" y="4158597"/>
              <a:ext cx="92755" cy="92755"/>
            </a:xfrm>
            <a:prstGeom prst="ellips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2625887" y="4028394"/>
              <a:ext cx="92755" cy="92755"/>
            </a:xfrm>
            <a:prstGeom prst="ellips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2490849" y="4486990"/>
              <a:ext cx="92755" cy="92755"/>
            </a:xfrm>
            <a:prstGeom prst="ellips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2773615" y="4486990"/>
              <a:ext cx="92755" cy="92755"/>
            </a:xfrm>
            <a:prstGeom prst="ellips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2724987" y="4251352"/>
              <a:ext cx="92755" cy="92755"/>
            </a:xfrm>
            <a:prstGeom prst="ellips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4280199" y="2319119"/>
              <a:ext cx="282766" cy="230925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997433" y="2319119"/>
              <a:ext cx="141383" cy="230925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>
            <a:xfrm>
              <a:off x="3000531" y="2465989"/>
              <a:ext cx="32989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3000531" y="3807281"/>
              <a:ext cx="329893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2503493" y="2776853"/>
              <a:ext cx="329893" cy="0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2525637" y="2478902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cbTiO</a:t>
              </a:r>
              <a:r>
                <a:rPr lang="de-DE" sz="1400" baseline="-25000" dirty="0" smtClean="0"/>
                <a:t>2</a:t>
              </a:r>
              <a:endParaRPr lang="de-DE" sz="1400" baseline="-250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900885" y="2054753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D</a:t>
              </a:r>
              <a:r>
                <a:rPr lang="de-DE" sz="1400" baseline="30000" dirty="0" smtClean="0"/>
                <a:t>+</a:t>
              </a:r>
              <a:r>
                <a:rPr lang="de-DE" sz="1400" dirty="0" smtClean="0"/>
                <a:t>/D</a:t>
              </a:r>
              <a:r>
                <a:rPr lang="de-DE" sz="1400" baseline="30000" dirty="0" smtClean="0"/>
                <a:t>*</a:t>
              </a:r>
              <a:endParaRPr lang="de-DE" sz="1400" baseline="30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858927" y="3512190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D</a:t>
              </a:r>
              <a:r>
                <a:rPr lang="de-DE" sz="1400" baseline="30000" dirty="0" smtClean="0"/>
                <a:t>+</a:t>
              </a:r>
              <a:r>
                <a:rPr lang="de-DE" sz="1400" dirty="0" smtClean="0"/>
                <a:t>/D</a:t>
              </a:r>
              <a:endParaRPr lang="de-DE" sz="1400" baseline="30000" dirty="0"/>
            </a:p>
          </p:txBody>
        </p:sp>
        <p:cxnSp>
          <p:nvCxnSpPr>
            <p:cNvPr id="61" name="Прямая соединительная линия 60"/>
            <p:cNvCxnSpPr/>
            <p:nvPr/>
          </p:nvCxnSpPr>
          <p:spPr>
            <a:xfrm>
              <a:off x="3479029" y="3581061"/>
              <a:ext cx="32989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3349175" y="3543454"/>
              <a:ext cx="72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/>
                <a:t>Red</a:t>
              </a:r>
              <a:r>
                <a:rPr lang="de-DE" sz="1400" dirty="0" smtClean="0"/>
                <a:t>/</a:t>
              </a:r>
              <a:r>
                <a:rPr lang="de-DE" sz="1400" dirty="0" err="1" smtClean="0"/>
                <a:t>Ox</a:t>
              </a:r>
              <a:endParaRPr lang="de-DE" sz="1400" dirty="0"/>
            </a:p>
          </p:txBody>
        </p:sp>
        <p:cxnSp>
          <p:nvCxnSpPr>
            <p:cNvPr id="63" name="Прямая соединительная линия 62"/>
            <p:cNvCxnSpPr>
              <a:stCxn id="5" idx="2"/>
            </p:cNvCxnSpPr>
            <p:nvPr/>
          </p:nvCxnSpPr>
          <p:spPr>
            <a:xfrm>
              <a:off x="2371530" y="4628373"/>
              <a:ext cx="0" cy="2827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2106741" y="4978790"/>
              <a:ext cx="6703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SnO</a:t>
              </a:r>
              <a:r>
                <a:rPr lang="de-DE" sz="1400" baseline="-25000" dirty="0" smtClean="0"/>
                <a:t>2</a:t>
              </a:r>
              <a:r>
                <a:rPr lang="de-DE" sz="1400" dirty="0" smtClean="0"/>
                <a:t>:F</a:t>
              </a:r>
              <a:endParaRPr lang="de-DE" sz="1400" dirty="0"/>
            </a:p>
          </p:txBody>
        </p:sp>
        <p:cxnSp>
          <p:nvCxnSpPr>
            <p:cNvPr id="65" name="Прямая соединительная линия 64"/>
            <p:cNvCxnSpPr>
              <a:stCxn id="51" idx="4"/>
            </p:cNvCxnSpPr>
            <p:nvPr/>
          </p:nvCxnSpPr>
          <p:spPr>
            <a:xfrm>
              <a:off x="2819992" y="4579745"/>
              <a:ext cx="161171" cy="5646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2525524" y="5193905"/>
              <a:ext cx="915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TiO</a:t>
              </a:r>
              <a:r>
                <a:rPr lang="de-DE" sz="1400" baseline="-25000" dirty="0" smtClean="0"/>
                <a:t>2 </a:t>
              </a:r>
              <a:r>
                <a:rPr lang="de-DE" sz="1400" dirty="0" smtClean="0"/>
                <a:t>+ </a:t>
              </a:r>
              <a:r>
                <a:rPr lang="de-DE" sz="1400" dirty="0" err="1" smtClean="0"/>
                <a:t>dye</a:t>
              </a:r>
              <a:endParaRPr lang="de-DE" sz="1400" dirty="0" smtClean="0"/>
            </a:p>
          </p:txBody>
        </p:sp>
        <p:cxnSp>
          <p:nvCxnSpPr>
            <p:cNvPr id="67" name="Прямая соединительная линия 66"/>
            <p:cNvCxnSpPr>
              <a:stCxn id="54" idx="2"/>
            </p:cNvCxnSpPr>
            <p:nvPr/>
          </p:nvCxnSpPr>
          <p:spPr>
            <a:xfrm>
              <a:off x="4068124" y="4628373"/>
              <a:ext cx="0" cy="42414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3932927" y="5072191"/>
              <a:ext cx="3395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Pt</a:t>
              </a:r>
              <a:endParaRPr lang="de-DE" sz="1400" dirty="0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138816" y="2319119"/>
              <a:ext cx="141383" cy="230925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cxnSp>
          <p:nvCxnSpPr>
            <p:cNvPr id="70" name="Прямая соединительная линия 69"/>
            <p:cNvCxnSpPr>
              <a:stCxn id="69" idx="2"/>
            </p:cNvCxnSpPr>
            <p:nvPr/>
          </p:nvCxnSpPr>
          <p:spPr>
            <a:xfrm>
              <a:off x="4209507" y="4628373"/>
              <a:ext cx="0" cy="2827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4137502" y="4910315"/>
              <a:ext cx="6703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SnO</a:t>
              </a:r>
              <a:r>
                <a:rPr lang="de-DE" sz="1400" baseline="-25000" dirty="0" smtClean="0"/>
                <a:t>2</a:t>
              </a:r>
              <a:r>
                <a:rPr lang="de-DE" sz="1400" dirty="0" smtClean="0"/>
                <a:t>:F</a:t>
              </a:r>
              <a:endParaRPr lang="de-DE" sz="1400" dirty="0"/>
            </a:p>
          </p:txBody>
        </p:sp>
        <p:cxnSp>
          <p:nvCxnSpPr>
            <p:cNvPr id="72" name="Прямая соединительная линия 71"/>
            <p:cNvCxnSpPr/>
            <p:nvPr/>
          </p:nvCxnSpPr>
          <p:spPr>
            <a:xfrm flipV="1">
              <a:off x="2347966" y="1989226"/>
              <a:ext cx="0" cy="329893"/>
            </a:xfrm>
            <a:prstGeom prst="line">
              <a:avLst/>
            </a:prstGeom>
            <a:ln w="15875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flipV="1">
              <a:off x="4233071" y="1989226"/>
              <a:ext cx="0" cy="329893"/>
            </a:xfrm>
            <a:prstGeom prst="line">
              <a:avLst/>
            </a:prstGeom>
            <a:ln w="15875"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>
              <a:off x="2347966" y="1989226"/>
              <a:ext cx="1885105" cy="0"/>
            </a:xfrm>
            <a:prstGeom prst="line">
              <a:avLst/>
            </a:prstGeom>
            <a:ln w="15875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Группа 74"/>
            <p:cNvGrpSpPr/>
            <p:nvPr/>
          </p:nvGrpSpPr>
          <p:grpSpPr>
            <a:xfrm>
              <a:off x="3141145" y="1706459"/>
              <a:ext cx="284052" cy="261610"/>
              <a:chOff x="6574154" y="1880466"/>
              <a:chExt cx="434013" cy="399725"/>
            </a:xfrm>
          </p:grpSpPr>
          <p:sp>
            <p:nvSpPr>
              <p:cNvPr id="76" name="Овал 75"/>
              <p:cNvSpPr/>
              <p:nvPr/>
            </p:nvSpPr>
            <p:spPr>
              <a:xfrm flipH="1">
                <a:off x="6586373" y="1889760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10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 flipH="1">
                <a:off x="6574154" y="1880466"/>
                <a:ext cx="434013" cy="399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100" b="1" dirty="0" smtClean="0">
                    <a:solidFill>
                      <a:schemeClr val="bg1"/>
                    </a:solidFill>
                  </a:rPr>
                  <a:t>e</a:t>
                </a:r>
                <a:r>
                  <a:rPr lang="de-DE" sz="1100" b="1" baseline="30000" dirty="0" smtClean="0">
                    <a:solidFill>
                      <a:schemeClr val="bg1"/>
                    </a:solidFill>
                  </a:rPr>
                  <a:t>-</a:t>
                </a:r>
                <a:endParaRPr lang="de-DE" sz="1100" b="1" baseline="30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8" name="Дуга 77"/>
            <p:cNvSpPr/>
            <p:nvPr/>
          </p:nvSpPr>
          <p:spPr>
            <a:xfrm rot="17403287">
              <a:off x="2700498" y="2300929"/>
              <a:ext cx="492629" cy="607931"/>
            </a:xfrm>
            <a:prstGeom prst="arc">
              <a:avLst>
                <a:gd name="adj1" fmla="val 15974203"/>
                <a:gd name="adj2" fmla="val 20769822"/>
              </a:avLst>
            </a:prstGeom>
            <a:ln w="15875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79" name="Дуга 78"/>
            <p:cNvSpPr/>
            <p:nvPr/>
          </p:nvSpPr>
          <p:spPr>
            <a:xfrm rot="2725471">
              <a:off x="1952300" y="2279278"/>
              <a:ext cx="1412573" cy="1793726"/>
            </a:xfrm>
            <a:prstGeom prst="arc">
              <a:avLst>
                <a:gd name="adj1" fmla="val 15974203"/>
                <a:gd name="adj2" fmla="val 20769822"/>
              </a:avLst>
            </a:prstGeom>
            <a:ln w="15875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80" name="Дуга 79"/>
            <p:cNvSpPr/>
            <p:nvPr/>
          </p:nvSpPr>
          <p:spPr>
            <a:xfrm rot="16559549">
              <a:off x="3254742" y="3592072"/>
              <a:ext cx="518276" cy="385816"/>
            </a:xfrm>
            <a:prstGeom prst="arc">
              <a:avLst>
                <a:gd name="adj1" fmla="val 15974203"/>
                <a:gd name="adj2" fmla="val 20769822"/>
              </a:avLst>
            </a:prstGeom>
            <a:ln w="15875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81" name="Дуга 80"/>
            <p:cNvSpPr/>
            <p:nvPr/>
          </p:nvSpPr>
          <p:spPr>
            <a:xfrm rot="17403287">
              <a:off x="2420473" y="2665323"/>
              <a:ext cx="306634" cy="469202"/>
            </a:xfrm>
            <a:prstGeom prst="arc">
              <a:avLst>
                <a:gd name="adj1" fmla="val 15974203"/>
                <a:gd name="adj2" fmla="val 20769822"/>
              </a:avLst>
            </a:prstGeom>
            <a:ln w="15875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82" name="Дуга 81"/>
            <p:cNvSpPr/>
            <p:nvPr/>
          </p:nvSpPr>
          <p:spPr>
            <a:xfrm rot="17680516">
              <a:off x="3848908" y="3280771"/>
              <a:ext cx="568680" cy="788257"/>
            </a:xfrm>
            <a:prstGeom prst="arc">
              <a:avLst>
                <a:gd name="adj1" fmla="val 15974203"/>
                <a:gd name="adj2" fmla="val 20769822"/>
              </a:avLst>
            </a:prstGeom>
            <a:ln w="15875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pic>
          <p:nvPicPr>
            <p:cNvPr id="83" name="Picture 7" descr="http://t2.gstatic.com/images?q=tbn:ANd9GcTKRL0RB0IcTzV9q5gAa6Yk4BGikKK1dzZL4LmkzPo3EVS5SOF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322" y="2973482"/>
              <a:ext cx="1049420" cy="990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TextBox 83"/>
            <p:cNvSpPr txBox="1"/>
            <p:nvPr/>
          </p:nvSpPr>
          <p:spPr>
            <a:xfrm>
              <a:off x="3479029" y="2859101"/>
              <a:ext cx="3593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h</a:t>
              </a:r>
              <a:r>
                <a:rPr lang="el-GR" sz="1400" dirty="0" smtClean="0"/>
                <a:t>ν</a:t>
              </a:r>
              <a:endParaRPr lang="de-DE" sz="14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000106" y="4769756"/>
              <a:ext cx="9694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/>
                <a:t>electrolyte</a:t>
              </a:r>
              <a:endParaRPr lang="de-DE" sz="1400" dirty="0"/>
            </a:p>
          </p:txBody>
        </p:sp>
        <p:cxnSp>
          <p:nvCxnSpPr>
            <p:cNvPr id="86" name="Прямая соединительная линия 85"/>
            <p:cNvCxnSpPr>
              <a:endCxn id="85" idx="0"/>
            </p:cNvCxnSpPr>
            <p:nvPr/>
          </p:nvCxnSpPr>
          <p:spPr>
            <a:xfrm>
              <a:off x="3397567" y="4293852"/>
              <a:ext cx="87256" cy="4759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87" name="Рисунок 8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2756" y="2810291"/>
              <a:ext cx="3620178" cy="1365835"/>
            </a:xfrm>
            <a:prstGeom prst="rect">
              <a:avLst/>
            </a:prstGeom>
            <a:noFill/>
          </p:spPr>
        </p:pic>
      </p:grpSp>
      <p:sp>
        <p:nvSpPr>
          <p:cNvPr id="91" name="TextBox 90"/>
          <p:cNvSpPr txBox="1"/>
          <p:nvPr/>
        </p:nvSpPr>
        <p:spPr>
          <a:xfrm>
            <a:off x="759760" y="5096217"/>
            <a:ext cx="49419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positive </a:t>
            </a:r>
            <a:r>
              <a:rPr lang="en-US" dirty="0" err="1"/>
              <a:t>E</a:t>
            </a:r>
            <a:r>
              <a:rPr lang="en-US" baseline="-25000" dirty="0" err="1"/>
              <a:t>Red</a:t>
            </a:r>
            <a:r>
              <a:rPr lang="en-US" baseline="-25000" dirty="0"/>
              <a:t>/Ox</a:t>
            </a:r>
            <a:endParaRPr lang="en-US" dirty="0" smtClean="0"/>
          </a:p>
          <a:p>
            <a:r>
              <a:rPr lang="en-US" dirty="0" smtClean="0"/>
              <a:t>Low absorbance in visible range of spectra</a:t>
            </a:r>
          </a:p>
          <a:p>
            <a:r>
              <a:rPr lang="en-US" dirty="0" smtClean="0"/>
              <a:t>High variety of properties e.g.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Red</a:t>
            </a:r>
            <a:r>
              <a:rPr lang="en-US" baseline="-25000" dirty="0" smtClean="0"/>
              <a:t>/Ox</a:t>
            </a:r>
            <a:r>
              <a:rPr lang="en-US" dirty="0" smtClean="0"/>
              <a:t> and diffusion.</a:t>
            </a:r>
          </a:p>
          <a:p>
            <a:r>
              <a:rPr lang="en-US" dirty="0" smtClean="0"/>
              <a:t>Non-corrosive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566041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Nitroxides as Red/Ox systems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89395" y="2605534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PCE=7.0%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5057947" y="2596242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PCE=8.6%</a:t>
            </a:r>
            <a:endParaRPr lang="de-DE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94272886"/>
              </p:ext>
            </p:extLst>
          </p:nvPr>
        </p:nvGraphicFramePr>
        <p:xfrm>
          <a:off x="179512" y="1300137"/>
          <a:ext cx="5989637" cy="3249613"/>
        </p:xfrm>
        <a:graphic>
          <a:graphicData uri="http://schemas.openxmlformats.org/presentationml/2006/ole">
            <p:oleObj spid="_x0000_s3079" r:id="rId3" imgW="5989171" imgH="3249072" progId="ChemDraw.Document.6.0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68749" y="464287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PCE=8.7%</a:t>
            </a:r>
            <a:endParaRPr lang="de-DE" dirty="0"/>
          </a:p>
        </p:txBody>
      </p:sp>
      <p:pic>
        <p:nvPicPr>
          <p:cNvPr id="3076" name="Picture 4" descr="Graphical abstract: Imidazolium functionalized TEMPO/iodide hybrid redox couple for highly efficient dye-sensitized solar cell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31" y="5012210"/>
            <a:ext cx="26765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2861" y="2965574"/>
            <a:ext cx="3925365" cy="204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92227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Sensitizers</a:t>
            </a:r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456" y="1196752"/>
            <a:ext cx="8374359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14371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</Words>
  <Application>Microsoft Office PowerPoint</Application>
  <PresentationFormat>Экран (4:3)</PresentationFormat>
  <Paragraphs>110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CS ChemDraw Drawing</vt:lpstr>
      <vt:lpstr>Dye-Sensitized Solar Cells</vt:lpstr>
      <vt:lpstr>Dye-Sensitized Solar Cells</vt:lpstr>
      <vt:lpstr>Dye-Sensitized Solar Cells</vt:lpstr>
      <vt:lpstr>Working Principles</vt:lpstr>
      <vt:lpstr>Types of Devices</vt:lpstr>
      <vt:lpstr>Red/Ox systems</vt:lpstr>
      <vt:lpstr>Nitroxides as Red/Ox systems</vt:lpstr>
      <vt:lpstr>Nitroxides as Red/Ox systems</vt:lpstr>
      <vt:lpstr>Sensitizers</vt:lpstr>
      <vt:lpstr>Ru-Dyes For Dye-Sensitized Solar Cells</vt:lpstr>
      <vt:lpstr>Other Complex Sensitizers</vt:lpstr>
      <vt:lpstr>Pure Organic Sensitizers</vt:lpstr>
      <vt:lpstr>Solid-state DSSC’s.</vt:lpstr>
      <vt:lpstr>Pervoskite DSSC</vt:lpstr>
      <vt:lpstr>World efforts</vt:lpstr>
      <vt:lpstr>PCE Measurements</vt:lpstr>
      <vt:lpstr>EQE Measurement</vt:lpstr>
      <vt:lpstr>Singlet fission?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Dye-Sensitized Solar Cells</dc:title>
  <dc:creator>Evgeny</dc:creator>
  <cp:lastModifiedBy>Denis Morozov</cp:lastModifiedBy>
  <cp:revision>17</cp:revision>
  <dcterms:created xsi:type="dcterms:W3CDTF">2013-10-15T14:06:44Z</dcterms:created>
  <dcterms:modified xsi:type="dcterms:W3CDTF">2013-10-17T09:37:38Z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