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29" r:id="rId3"/>
    <p:sldId id="306" r:id="rId4"/>
    <p:sldId id="314" r:id="rId5"/>
    <p:sldId id="315" r:id="rId6"/>
    <p:sldId id="316" r:id="rId7"/>
    <p:sldId id="317" r:id="rId8"/>
    <p:sldId id="318" r:id="rId9"/>
    <p:sldId id="319" r:id="rId10"/>
    <p:sldId id="351" r:id="rId11"/>
    <p:sldId id="321" r:id="rId12"/>
    <p:sldId id="370" r:id="rId13"/>
    <p:sldId id="324" r:id="rId14"/>
    <p:sldId id="343" r:id="rId15"/>
    <p:sldId id="344" r:id="rId16"/>
    <p:sldId id="326" r:id="rId17"/>
    <p:sldId id="327" r:id="rId18"/>
    <p:sldId id="368" r:id="rId19"/>
    <p:sldId id="367" r:id="rId20"/>
    <p:sldId id="340" r:id="rId21"/>
    <p:sldId id="345" r:id="rId22"/>
    <p:sldId id="331" r:id="rId23"/>
    <p:sldId id="300" r:id="rId24"/>
    <p:sldId id="330" r:id="rId25"/>
    <p:sldId id="295" r:id="rId26"/>
    <p:sldId id="333" r:id="rId27"/>
    <p:sldId id="352" r:id="rId28"/>
    <p:sldId id="353" r:id="rId29"/>
    <p:sldId id="298" r:id="rId30"/>
    <p:sldId id="299" r:id="rId31"/>
    <p:sldId id="334" r:id="rId32"/>
    <p:sldId id="286" r:id="rId33"/>
    <p:sldId id="270" r:id="rId34"/>
    <p:sldId id="364" r:id="rId35"/>
    <p:sldId id="291" r:id="rId36"/>
    <p:sldId id="272" r:id="rId37"/>
    <p:sldId id="363" r:id="rId38"/>
    <p:sldId id="309" r:id="rId39"/>
    <p:sldId id="354" r:id="rId40"/>
    <p:sldId id="355" r:id="rId41"/>
    <p:sldId id="356" r:id="rId42"/>
    <p:sldId id="357" r:id="rId43"/>
    <p:sldId id="359" r:id="rId44"/>
    <p:sldId id="358" r:id="rId45"/>
    <p:sldId id="328" r:id="rId46"/>
    <p:sldId id="346" r:id="rId47"/>
    <p:sldId id="350" r:id="rId4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F2B"/>
    <a:srgbClr val="2E42FC"/>
    <a:srgbClr val="100D8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59" autoAdjust="0"/>
    <p:restoredTop sz="94660"/>
  </p:normalViewPr>
  <p:slideViewPr>
    <p:cSldViewPr>
      <p:cViewPr varScale="1">
        <p:scale>
          <a:sx n="88" d="100"/>
          <a:sy n="88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image" Target="../media/image64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image" Target="../media/image66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image" Target="../media/image74.wmf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7" Type="http://schemas.openxmlformats.org/officeDocument/2006/relationships/image" Target="../media/image86.wmf"/><Relationship Id="rId2" Type="http://schemas.openxmlformats.org/officeDocument/2006/relationships/image" Target="../media/image81.emf"/><Relationship Id="rId1" Type="http://schemas.openxmlformats.org/officeDocument/2006/relationships/image" Target="../media/image80.emf"/><Relationship Id="rId6" Type="http://schemas.openxmlformats.org/officeDocument/2006/relationships/image" Target="../media/image85.wmf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4" Type="http://schemas.openxmlformats.org/officeDocument/2006/relationships/image" Target="../media/image9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emf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image" Target="../media/image102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emf"/><Relationship Id="rId1" Type="http://schemas.openxmlformats.org/officeDocument/2006/relationships/image" Target="../media/image118.wmf"/><Relationship Id="rId4" Type="http://schemas.openxmlformats.org/officeDocument/2006/relationships/image" Target="../media/image121.e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3" Type="http://schemas.openxmlformats.org/officeDocument/2006/relationships/image" Target="../media/image125.wmf"/><Relationship Id="rId7" Type="http://schemas.openxmlformats.org/officeDocument/2006/relationships/image" Target="../media/image129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Relationship Id="rId6" Type="http://schemas.openxmlformats.org/officeDocument/2006/relationships/image" Target="../media/image128.wmf"/><Relationship Id="rId5" Type="http://schemas.openxmlformats.org/officeDocument/2006/relationships/image" Target="../media/image127.wmf"/><Relationship Id="rId4" Type="http://schemas.openxmlformats.org/officeDocument/2006/relationships/image" Target="../media/image126.w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wmf"/><Relationship Id="rId3" Type="http://schemas.openxmlformats.org/officeDocument/2006/relationships/image" Target="../media/image133.wmf"/><Relationship Id="rId7" Type="http://schemas.openxmlformats.org/officeDocument/2006/relationships/image" Target="../media/image137.wmf"/><Relationship Id="rId2" Type="http://schemas.openxmlformats.org/officeDocument/2006/relationships/image" Target="../media/image132.wmf"/><Relationship Id="rId1" Type="http://schemas.openxmlformats.org/officeDocument/2006/relationships/image" Target="../media/image131.emf"/><Relationship Id="rId6" Type="http://schemas.openxmlformats.org/officeDocument/2006/relationships/image" Target="../media/image136.wmf"/><Relationship Id="rId5" Type="http://schemas.openxmlformats.org/officeDocument/2006/relationships/image" Target="../media/image135.wmf"/><Relationship Id="rId4" Type="http://schemas.openxmlformats.org/officeDocument/2006/relationships/image" Target="../media/image134.wmf"/><Relationship Id="rId9" Type="http://schemas.openxmlformats.org/officeDocument/2006/relationships/image" Target="../media/image139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image" Target="../media/image141.wmf"/><Relationship Id="rId1" Type="http://schemas.openxmlformats.org/officeDocument/2006/relationships/image" Target="../media/image140.wmf"/><Relationship Id="rId4" Type="http://schemas.openxmlformats.org/officeDocument/2006/relationships/image" Target="../media/image143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wmf"/><Relationship Id="rId2" Type="http://schemas.openxmlformats.org/officeDocument/2006/relationships/image" Target="../media/image149.wmf"/><Relationship Id="rId1" Type="http://schemas.openxmlformats.org/officeDocument/2006/relationships/image" Target="../media/image148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wmf"/><Relationship Id="rId2" Type="http://schemas.openxmlformats.org/officeDocument/2006/relationships/image" Target="../media/image152.wmf"/><Relationship Id="rId1" Type="http://schemas.openxmlformats.org/officeDocument/2006/relationships/image" Target="../media/image151.wmf"/></Relationships>
</file>

<file path=ppt/drawings/_rels/vmlDrawing2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emf"/><Relationship Id="rId3" Type="http://schemas.openxmlformats.org/officeDocument/2006/relationships/image" Target="../media/image161.emf"/><Relationship Id="rId7" Type="http://schemas.openxmlformats.org/officeDocument/2006/relationships/image" Target="../media/image165.emf"/><Relationship Id="rId2" Type="http://schemas.openxmlformats.org/officeDocument/2006/relationships/image" Target="../media/image160.wmf"/><Relationship Id="rId1" Type="http://schemas.openxmlformats.org/officeDocument/2006/relationships/image" Target="../media/image159.emf"/><Relationship Id="rId6" Type="http://schemas.openxmlformats.org/officeDocument/2006/relationships/image" Target="../media/image164.emf"/><Relationship Id="rId5" Type="http://schemas.openxmlformats.org/officeDocument/2006/relationships/image" Target="../media/image163.emf"/><Relationship Id="rId4" Type="http://schemas.openxmlformats.org/officeDocument/2006/relationships/image" Target="../media/image162.emf"/><Relationship Id="rId9" Type="http://schemas.openxmlformats.org/officeDocument/2006/relationships/image" Target="../media/image167.emf"/></Relationships>
</file>

<file path=ppt/drawings/_rels/vmlDrawing2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3" Type="http://schemas.openxmlformats.org/officeDocument/2006/relationships/image" Target="../media/image171.emf"/><Relationship Id="rId7" Type="http://schemas.openxmlformats.org/officeDocument/2006/relationships/image" Target="../media/image175.emf"/><Relationship Id="rId2" Type="http://schemas.openxmlformats.org/officeDocument/2006/relationships/image" Target="../media/image170.wmf"/><Relationship Id="rId1" Type="http://schemas.openxmlformats.org/officeDocument/2006/relationships/image" Target="../media/image169.wmf"/><Relationship Id="rId6" Type="http://schemas.openxmlformats.org/officeDocument/2006/relationships/image" Target="../media/image174.emf"/><Relationship Id="rId5" Type="http://schemas.openxmlformats.org/officeDocument/2006/relationships/image" Target="../media/image173.wmf"/><Relationship Id="rId10" Type="http://schemas.openxmlformats.org/officeDocument/2006/relationships/image" Target="../media/image178.emf"/><Relationship Id="rId4" Type="http://schemas.openxmlformats.org/officeDocument/2006/relationships/image" Target="../media/image172.wmf"/><Relationship Id="rId9" Type="http://schemas.openxmlformats.org/officeDocument/2006/relationships/image" Target="../media/image177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wmf"/><Relationship Id="rId2" Type="http://schemas.openxmlformats.org/officeDocument/2006/relationships/image" Target="../media/image185.wmf"/><Relationship Id="rId1" Type="http://schemas.openxmlformats.org/officeDocument/2006/relationships/image" Target="../media/image184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wmf"/><Relationship Id="rId2" Type="http://schemas.openxmlformats.org/officeDocument/2006/relationships/image" Target="../media/image188.wmf"/><Relationship Id="rId1" Type="http://schemas.openxmlformats.org/officeDocument/2006/relationships/image" Target="../media/image187.wmf"/><Relationship Id="rId4" Type="http://schemas.openxmlformats.org/officeDocument/2006/relationships/image" Target="../media/image190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wmf"/><Relationship Id="rId2" Type="http://schemas.openxmlformats.org/officeDocument/2006/relationships/image" Target="../media/image192.wmf"/><Relationship Id="rId1" Type="http://schemas.openxmlformats.org/officeDocument/2006/relationships/image" Target="../media/image191.emf"/><Relationship Id="rId4" Type="http://schemas.openxmlformats.org/officeDocument/2006/relationships/image" Target="../media/image194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wmf"/><Relationship Id="rId2" Type="http://schemas.openxmlformats.org/officeDocument/2006/relationships/image" Target="../media/image198.wmf"/><Relationship Id="rId1" Type="http://schemas.openxmlformats.org/officeDocument/2006/relationships/image" Target="../media/image197.w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emf"/><Relationship Id="rId1" Type="http://schemas.openxmlformats.org/officeDocument/2006/relationships/image" Target="../media/image202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wmf"/><Relationship Id="rId2" Type="http://schemas.openxmlformats.org/officeDocument/2006/relationships/image" Target="../media/image213.wmf"/><Relationship Id="rId1" Type="http://schemas.openxmlformats.org/officeDocument/2006/relationships/image" Target="../media/image212.wmf"/><Relationship Id="rId5" Type="http://schemas.openxmlformats.org/officeDocument/2006/relationships/image" Target="../media/image216.wmf"/><Relationship Id="rId4" Type="http://schemas.openxmlformats.org/officeDocument/2006/relationships/image" Target="../media/image2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4" Type="http://schemas.openxmlformats.org/officeDocument/2006/relationships/image" Target="../media/image61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537ABDF-6443-4AD3-B87B-491314AFF95B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6E3D932-B0BE-4EC6-9086-9A41D65FD5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12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5C25BA-6A81-4D66-A31C-5116FED3430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C14E9E-82B3-4618-AB7D-2F2E880F62F7}" type="slidenum">
              <a:rPr lang="ru-RU" sz="1200">
                <a:latin typeface="Calibri" pitchFamily="34" charset="0"/>
              </a:rPr>
              <a:pPr algn="r"/>
              <a:t>23</a:t>
            </a:fld>
            <a:endParaRPr lang="ru-RU" sz="1200">
              <a:latin typeface="Calibri" pitchFamily="34" charset="0"/>
            </a:endParaRPr>
          </a:p>
        </p:txBody>
      </p:sp>
      <p:sp>
        <p:nvSpPr>
          <p:cNvPr id="1351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A0D1692-E0B6-42DA-909B-965F4AB88602}" type="slidenum">
              <a:rPr lang="en-US" sz="1200">
                <a:latin typeface="Calibri" pitchFamily="34" charset="0"/>
              </a:rPr>
              <a:pPr algn="r"/>
              <a:t>23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1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1DD5057-75FA-43A9-BEF1-36F728E3DF3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8BF82C-87D7-4EAC-B884-26EB584B3657}" type="slidenum">
              <a:rPr lang="ru-RU" smtClean="0">
                <a:latin typeface="Arial" pitchFamily="34" charset="0"/>
                <a:cs typeface="Arial" pitchFamily="34" charset="0"/>
              </a:rPr>
              <a:pPr/>
              <a:t>40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5F29B4-7C51-4501-A03A-EBEFE8F2EF41}" type="slidenum">
              <a:rPr lang="ru-RU" smtClean="0">
                <a:latin typeface="Arial" pitchFamily="34" charset="0"/>
                <a:cs typeface="Arial" pitchFamily="34" charset="0"/>
              </a:rPr>
              <a:pPr/>
              <a:t>42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26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578F89-F401-439E-BB8E-A80C3B3080EC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290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54F89E8-0767-4445-9CBD-085EA0E21708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218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8B9C2C9-2EF1-418C-96C4-0DB8083854F7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239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E1583EA-3E48-4ECA-B1CF-744398C2CDE8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90324C-4320-46CC-B671-A4AF4303FC6A}" type="slidenum">
              <a:rPr lang="ru-RU"/>
              <a:pPr/>
              <a:t>18</a:t>
            </a:fld>
            <a:endParaRPr lang="ru-RU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ED4CBE-A141-4CCF-BBC7-11ED43DD6431}" type="slidenum">
              <a:rPr lang="ru-RU"/>
              <a:pPr/>
              <a:t>19</a:t>
            </a:fld>
            <a:endParaRPr lang="ru-RU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1BCE9F-5553-4732-AAAB-1621A6B84454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C58E3E-C292-4C78-9762-370C52746CB3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BA041-114E-4ECC-9479-D2DAFEB678D7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F4DE1-7CC2-4B36-BBBA-779BBDE7F6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6F0B9-1DB9-4797-BBD3-A0CE29FD3199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BC6AE-38A4-4FC5-AAFF-B0BD929714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2B92D-9A71-4720-AFCA-EA7E26CF7836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6B9B3-E4CA-4430-A582-902F2F4089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48282-548C-4609-AFD6-C538A2DAEF5B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9489D-C282-4155-93F9-98BB61AB8B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4A7C3-28C0-4C20-9C9E-FAA9DCDF26EC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549C0-8129-4637-9E42-3FF87299D9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2252E-5D8A-43C2-A23E-D7AD5E909E27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F99FA-9D25-4742-8C90-C8ECC7B3DF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C1F53-E1B1-4B88-8D4A-A6F64966BB01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C5F92-1208-44FD-8122-5BFCED5A9C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CEDDE-19B6-40D9-B6D4-8CE71D45F340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042F0-C1E6-416E-ACCF-82BCAD63A9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810E3-3E7E-4060-B5C0-258398E47E6D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22358-F739-4A6C-963A-A654BE79ED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B80A4-CBD0-4566-AAD6-40998E6B187C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8EB15-1A94-476B-962F-5569B4D5C0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3A48-2B75-466A-BEE3-AF82135A9D82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918DC-0A4E-4459-9102-4BCC6725D9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E27B9-CAAC-4F21-A495-9B17CE8673C0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88141-57C0-476B-9970-19C32EE6B9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B95255-2C8C-46FC-BAE0-C88DA4A64625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DD9B17-FD92-4023-9057-BD3EBE4261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7.jpeg"/><Relationship Id="rId5" Type="http://schemas.openxmlformats.org/officeDocument/2006/relationships/oleObject" Target="../embeddings/oleObject19.bin"/><Relationship Id="rId4" Type="http://schemas.openxmlformats.org/officeDocument/2006/relationships/oleObject" Target="../embeddings/oleObject18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2.bin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71.wmf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70.png"/><Relationship Id="rId4" Type="http://schemas.openxmlformats.org/officeDocument/2006/relationships/oleObject" Target="../embeddings/oleObject26.bin"/><Relationship Id="rId9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3.bin"/><Relationship Id="rId5" Type="http://schemas.openxmlformats.org/officeDocument/2006/relationships/oleObject" Target="../embeddings/oleObject32.bin"/><Relationship Id="rId4" Type="http://schemas.openxmlformats.org/officeDocument/2006/relationships/oleObject" Target="../embeddings/oleObject3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hyperlink" Target="//upload.wikimedia.org/wikipedia/ru/1/1b/Nitroxyl_samples.png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6.bin"/><Relationship Id="rId5" Type="http://schemas.openxmlformats.org/officeDocument/2006/relationships/oleObject" Target="../embeddings/oleObject35.bin"/><Relationship Id="rId4" Type="http://schemas.openxmlformats.org/officeDocument/2006/relationships/oleObject" Target="../embeddings/oleObject34.bin"/><Relationship Id="rId9" Type="http://schemas.openxmlformats.org/officeDocument/2006/relationships/oleObject" Target="../embeddings/oleObject3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2.bin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1.bin"/><Relationship Id="rId10" Type="http://schemas.openxmlformats.org/officeDocument/2006/relationships/oleObject" Target="../embeddings/oleObject45.bin"/><Relationship Id="rId4" Type="http://schemas.openxmlformats.org/officeDocument/2006/relationships/oleObject" Target="../embeddings/oleObject40.bin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1.png"/><Relationship Id="rId5" Type="http://schemas.openxmlformats.org/officeDocument/2006/relationships/oleObject" Target="../embeddings/oleObject48.bin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52.bin"/><Relationship Id="rId5" Type="http://schemas.openxmlformats.org/officeDocument/2006/relationships/oleObject" Target="../embeddings/oleObject51.bin"/><Relationship Id="rId4" Type="http://schemas.openxmlformats.org/officeDocument/2006/relationships/oleObject" Target="../embeddings/oleObject50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3" Type="http://schemas.openxmlformats.org/officeDocument/2006/relationships/oleObject" Target="../embeddings/oleObject53.bin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55.bin"/><Relationship Id="rId5" Type="http://schemas.openxmlformats.org/officeDocument/2006/relationships/oleObject" Target="../embeddings/oleObject54.bin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oleObject" Target="../embeddings/oleObject5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62.bin"/><Relationship Id="rId5" Type="http://schemas.openxmlformats.org/officeDocument/2006/relationships/image" Target="../media/image109.jpeg"/><Relationship Id="rId4" Type="http://schemas.openxmlformats.org/officeDocument/2006/relationships/oleObject" Target="../embeddings/oleObject6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oleObject" Target="../embeddings/oleObject6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66.bin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65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3" Type="http://schemas.openxmlformats.org/officeDocument/2006/relationships/oleObject" Target="../embeddings/oleObject68.bin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71.bin"/><Relationship Id="rId5" Type="http://schemas.openxmlformats.org/officeDocument/2006/relationships/oleObject" Target="../embeddings/oleObject70.bin"/><Relationship Id="rId10" Type="http://schemas.openxmlformats.org/officeDocument/2006/relationships/oleObject" Target="../embeddings/oleObject75.bin"/><Relationship Id="rId4" Type="http://schemas.openxmlformats.org/officeDocument/2006/relationships/oleObject" Target="../embeddings/oleObject69.bin"/><Relationship Id="rId9" Type="http://schemas.openxmlformats.org/officeDocument/2006/relationships/oleObject" Target="../embeddings/oleObject74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3" Type="http://schemas.openxmlformats.org/officeDocument/2006/relationships/oleObject" Target="../embeddings/oleObject76.bin"/><Relationship Id="rId7" Type="http://schemas.openxmlformats.org/officeDocument/2006/relationships/oleObject" Target="../embeddings/oleObject8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79.bin"/><Relationship Id="rId11" Type="http://schemas.openxmlformats.org/officeDocument/2006/relationships/oleObject" Target="../embeddings/oleObject84.bin"/><Relationship Id="rId5" Type="http://schemas.openxmlformats.org/officeDocument/2006/relationships/oleObject" Target="../embeddings/oleObject78.bin"/><Relationship Id="rId10" Type="http://schemas.openxmlformats.org/officeDocument/2006/relationships/oleObject" Target="../embeddings/oleObject83.bin"/><Relationship Id="rId4" Type="http://schemas.openxmlformats.org/officeDocument/2006/relationships/oleObject" Target="../embeddings/oleObject77.bin"/><Relationship Id="rId9" Type="http://schemas.openxmlformats.org/officeDocument/2006/relationships/oleObject" Target="../embeddings/oleObject82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emf"/><Relationship Id="rId3" Type="http://schemas.openxmlformats.org/officeDocument/2006/relationships/image" Target="../media/image144.png"/><Relationship Id="rId7" Type="http://schemas.openxmlformats.org/officeDocument/2006/relationships/oleObject" Target="../embeddings/oleObject8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85.bin"/><Relationship Id="rId5" Type="http://schemas.openxmlformats.org/officeDocument/2006/relationships/image" Target="../media/image146.png"/><Relationship Id="rId10" Type="http://schemas.openxmlformats.org/officeDocument/2006/relationships/oleObject" Target="../embeddings/oleObject88.bin"/><Relationship Id="rId4" Type="http://schemas.openxmlformats.org/officeDocument/2006/relationships/image" Target="../media/image145.jpeg"/><Relationship Id="rId9" Type="http://schemas.openxmlformats.org/officeDocument/2006/relationships/oleObject" Target="../embeddings/oleObject8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oleObject" Target="../embeddings/oleObject91.bin"/><Relationship Id="rId4" Type="http://schemas.openxmlformats.org/officeDocument/2006/relationships/oleObject" Target="../embeddings/oleObject90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oleObject" Target="../embeddings/oleObject92.bin"/><Relationship Id="rId7" Type="http://schemas.openxmlformats.org/officeDocument/2006/relationships/image" Target="../media/image1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54.png"/><Relationship Id="rId5" Type="http://schemas.openxmlformats.org/officeDocument/2006/relationships/oleObject" Target="../embeddings/oleObject94.bin"/><Relationship Id="rId10" Type="http://schemas.openxmlformats.org/officeDocument/2006/relationships/image" Target="../media/image158.png"/><Relationship Id="rId4" Type="http://schemas.openxmlformats.org/officeDocument/2006/relationships/oleObject" Target="../embeddings/oleObject93.bin"/><Relationship Id="rId9" Type="http://schemas.openxmlformats.org/officeDocument/2006/relationships/image" Target="../media/image15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9.bin"/><Relationship Id="rId13" Type="http://schemas.openxmlformats.org/officeDocument/2006/relationships/image" Target="../media/image168.jpeg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98.bin"/><Relationship Id="rId12" Type="http://schemas.openxmlformats.org/officeDocument/2006/relationships/oleObject" Target="../embeddings/oleObject10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97.bin"/><Relationship Id="rId11" Type="http://schemas.openxmlformats.org/officeDocument/2006/relationships/oleObject" Target="../embeddings/oleObject102.bin"/><Relationship Id="rId5" Type="http://schemas.openxmlformats.org/officeDocument/2006/relationships/oleObject" Target="../embeddings/oleObject96.bin"/><Relationship Id="rId10" Type="http://schemas.openxmlformats.org/officeDocument/2006/relationships/oleObject" Target="../embeddings/oleObject101.bin"/><Relationship Id="rId4" Type="http://schemas.openxmlformats.org/officeDocument/2006/relationships/oleObject" Target="../embeddings/oleObject95.bin"/><Relationship Id="rId9" Type="http://schemas.openxmlformats.org/officeDocument/2006/relationships/oleObject" Target="../embeddings/oleObject100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6.bin"/><Relationship Id="rId13" Type="http://schemas.openxmlformats.org/officeDocument/2006/relationships/oleObject" Target="../embeddings/oleObject111.bin"/><Relationship Id="rId3" Type="http://schemas.openxmlformats.org/officeDocument/2006/relationships/oleObject" Target="../embeddings/oleObject104.bin"/><Relationship Id="rId7" Type="http://schemas.openxmlformats.org/officeDocument/2006/relationships/oleObject" Target="../embeddings/oleObject105.bin"/><Relationship Id="rId12" Type="http://schemas.openxmlformats.org/officeDocument/2006/relationships/oleObject" Target="../embeddings/oleObject1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80.jpeg"/><Relationship Id="rId11" Type="http://schemas.openxmlformats.org/officeDocument/2006/relationships/oleObject" Target="../embeddings/oleObject109.bin"/><Relationship Id="rId5" Type="http://schemas.openxmlformats.org/officeDocument/2006/relationships/image" Target="../media/image168.jpeg"/><Relationship Id="rId15" Type="http://schemas.openxmlformats.org/officeDocument/2006/relationships/oleObject" Target="../embeddings/oleObject113.bin"/><Relationship Id="rId10" Type="http://schemas.openxmlformats.org/officeDocument/2006/relationships/oleObject" Target="../embeddings/oleObject108.bin"/><Relationship Id="rId4" Type="http://schemas.openxmlformats.org/officeDocument/2006/relationships/image" Target="../media/image179.jpeg"/><Relationship Id="rId9" Type="http://schemas.openxmlformats.org/officeDocument/2006/relationships/oleObject" Target="../embeddings/oleObject107.bin"/><Relationship Id="rId14" Type="http://schemas.openxmlformats.org/officeDocument/2006/relationships/oleObject" Target="../embeddings/oleObject112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pubs.acs.org/action/showImage?doi=10.1021/ja3079829&amp;iName=master.img-000.jpg&amp;type=master" TargetMode="External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jpeg"/><Relationship Id="rId5" Type="http://schemas.openxmlformats.org/officeDocument/2006/relationships/hyperlink" Target="http://pubs.acs.org/action/showImage?doi=10.1021/ja3079829&amp;iName=master.img-003.jpg&amp;type=master" TargetMode="External"/><Relationship Id="rId4" Type="http://schemas.openxmlformats.org/officeDocument/2006/relationships/image" Target="../media/image18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9.vml"/><Relationship Id="rId5" Type="http://schemas.openxmlformats.org/officeDocument/2006/relationships/oleObject" Target="../embeddings/oleObject116.bin"/><Relationship Id="rId4" Type="http://schemas.openxmlformats.org/officeDocument/2006/relationships/oleObject" Target="../embeddings/oleObject115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oleObject" Target="../embeddings/oleObject6.bin"/><Relationship Id="rId3" Type="http://schemas.openxmlformats.org/officeDocument/2006/relationships/oleObject" Target="../embeddings/oleObject3.bin"/><Relationship Id="rId21" Type="http://schemas.openxmlformats.org/officeDocument/2006/relationships/oleObject" Target="../embeddings/oleObject9.bin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19" Type="http://schemas.openxmlformats.org/officeDocument/2006/relationships/oleObject" Target="../embeddings/oleObject7.bin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Relationship Id="rId22" Type="http://schemas.openxmlformats.org/officeDocument/2006/relationships/oleObject" Target="../embeddings/oleObject10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1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119.bin"/><Relationship Id="rId5" Type="http://schemas.openxmlformats.org/officeDocument/2006/relationships/oleObject" Target="../embeddings/oleObject118.bin"/><Relationship Id="rId4" Type="http://schemas.openxmlformats.org/officeDocument/2006/relationships/oleObject" Target="../embeddings/oleObject117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4.bin"/><Relationship Id="rId3" Type="http://schemas.openxmlformats.org/officeDocument/2006/relationships/oleObject" Target="../embeddings/oleObject121.bin"/><Relationship Id="rId7" Type="http://schemas.openxmlformats.org/officeDocument/2006/relationships/image" Target="../media/image19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95.png"/><Relationship Id="rId5" Type="http://schemas.openxmlformats.org/officeDocument/2006/relationships/oleObject" Target="../embeddings/oleObject123.bin"/><Relationship Id="rId4" Type="http://schemas.openxmlformats.org/officeDocument/2006/relationships/oleObject" Target="../embeddings/oleObject122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7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0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200.jpeg"/><Relationship Id="rId5" Type="http://schemas.openxmlformats.org/officeDocument/2006/relationships/oleObject" Target="../embeddings/oleObject126.bin"/><Relationship Id="rId4" Type="http://schemas.openxmlformats.org/officeDocument/2006/relationships/oleObject" Target="../embeddings/oleObject125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9.bin"/><Relationship Id="rId3" Type="http://schemas.openxmlformats.org/officeDocument/2006/relationships/hyperlink" Target="http://medicalcenter.osu.edu/" TargetMode="External"/><Relationship Id="rId7" Type="http://schemas.openxmlformats.org/officeDocument/2006/relationships/image" Target="../media/image20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205.png"/><Relationship Id="rId5" Type="http://schemas.openxmlformats.org/officeDocument/2006/relationships/oleObject" Target="../embeddings/oleObject128.bin"/><Relationship Id="rId4" Type="http://schemas.openxmlformats.org/officeDocument/2006/relationships/image" Target="../media/image20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wmf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0.jpeg"/><Relationship Id="rId4" Type="http://schemas.openxmlformats.org/officeDocument/2006/relationships/image" Target="../media/image20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1.bin"/><Relationship Id="rId7" Type="http://schemas.openxmlformats.org/officeDocument/2006/relationships/oleObject" Target="../embeddings/oleObject1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134.bin"/><Relationship Id="rId5" Type="http://schemas.openxmlformats.org/officeDocument/2006/relationships/oleObject" Target="../embeddings/oleObject133.bin"/><Relationship Id="rId4" Type="http://schemas.openxmlformats.org/officeDocument/2006/relationships/oleObject" Target="../embeddings/oleObject13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29.png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/>
          </p:nvPr>
        </p:nvSpPr>
        <p:spPr>
          <a:xfrm>
            <a:off x="714375" y="214313"/>
            <a:ext cx="7772400" cy="1470025"/>
          </a:xfrm>
        </p:spPr>
        <p:txBody>
          <a:bodyPr/>
          <a:lstStyle/>
          <a:p>
            <a:r>
              <a:rPr lang="ru-RU" sz="2800" b="1" smtClean="0">
                <a:solidFill>
                  <a:srgbClr val="2E42FC"/>
                </a:solidFill>
                <a:latin typeface="Arial" charset="0"/>
                <a:cs typeface="Arial" charset="0"/>
              </a:rPr>
              <a:t>Нитроксильные радикалы: применение в синтезе новых функциональных материалов и биофизике</a:t>
            </a:r>
          </a:p>
        </p:txBody>
      </p:sp>
      <p:sp>
        <p:nvSpPr>
          <p:cNvPr id="1536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5" y="2143125"/>
            <a:ext cx="8572500" cy="1752600"/>
          </a:xfrm>
        </p:spPr>
        <p:txBody>
          <a:bodyPr/>
          <a:lstStyle/>
          <a:p>
            <a:r>
              <a:rPr lang="ru-RU" sz="2000" b="1" i="1" smtClean="0">
                <a:solidFill>
                  <a:srgbClr val="2E42FC"/>
                </a:solidFill>
                <a:latin typeface="Arial" charset="0"/>
                <a:cs typeface="Arial" charset="0"/>
              </a:rPr>
              <a:t>д.ф.м.н., проф., и.о.директора </a:t>
            </a:r>
          </a:p>
          <a:p>
            <a:r>
              <a:rPr lang="ru-RU" sz="2000" b="1" i="1" smtClean="0">
                <a:solidFill>
                  <a:srgbClr val="2E42FC"/>
                </a:solidFill>
                <a:latin typeface="Arial" charset="0"/>
                <a:cs typeface="Arial" charset="0"/>
              </a:rPr>
              <a:t>Новосибирский институт органической химии СО РАН</a:t>
            </a:r>
          </a:p>
          <a:p>
            <a:r>
              <a:rPr lang="ru-RU" sz="2000" b="1" i="1" smtClean="0">
                <a:solidFill>
                  <a:srgbClr val="2E42FC"/>
                </a:solidFill>
                <a:latin typeface="Arial" charset="0"/>
                <a:cs typeface="Arial" charset="0"/>
              </a:rPr>
              <a:t>Елена Григорьевна Багрянская</a:t>
            </a:r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088" y="3141663"/>
            <a:ext cx="10795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" descr="http://www.nioch.nsc.ru/images/institute_photo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3429000"/>
            <a:ext cx="51435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8" descr="emblema.jpg (3764 byte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3286125"/>
            <a:ext cx="10096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5"/>
          <p:cNvSpPr>
            <a:spLocks noChangeArrowheads="1"/>
          </p:cNvSpPr>
          <p:nvPr/>
        </p:nvSpPr>
        <p:spPr bwMode="auto">
          <a:xfrm>
            <a:off x="0" y="0"/>
            <a:ext cx="9144000" cy="714356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2290" name="Рисунок 9" descr="fig3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142984"/>
            <a:ext cx="2633689" cy="256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Прямоугольник 9"/>
          <p:cNvSpPr>
            <a:spLocks noChangeArrowheads="1"/>
          </p:cNvSpPr>
          <p:nvPr/>
        </p:nvSpPr>
        <p:spPr bwMode="auto">
          <a:xfrm>
            <a:off x="285720" y="6357958"/>
            <a:ext cx="84978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 err="1">
                <a:solidFill>
                  <a:srgbClr val="0000FF"/>
                </a:solidFill>
              </a:rPr>
              <a:t>Fedin</a:t>
            </a:r>
            <a:r>
              <a:rPr lang="en-US" sz="1400" dirty="0">
                <a:solidFill>
                  <a:srgbClr val="0000FF"/>
                </a:solidFill>
              </a:rPr>
              <a:t>, M.V., </a:t>
            </a:r>
            <a:r>
              <a:rPr lang="en-US" sz="1400" dirty="0" err="1">
                <a:solidFill>
                  <a:srgbClr val="0000FF"/>
                </a:solidFill>
              </a:rPr>
              <a:t>Maryunina</a:t>
            </a:r>
            <a:r>
              <a:rPr lang="en-US" sz="1400" dirty="0">
                <a:solidFill>
                  <a:srgbClr val="0000FF"/>
                </a:solidFill>
              </a:rPr>
              <a:t>, K.Y., </a:t>
            </a:r>
            <a:r>
              <a:rPr lang="en-US" sz="1400" dirty="0" err="1">
                <a:solidFill>
                  <a:srgbClr val="0000FF"/>
                </a:solidFill>
              </a:rPr>
              <a:t>Sagdeev</a:t>
            </a:r>
            <a:r>
              <a:rPr lang="en-US" sz="1400" dirty="0">
                <a:solidFill>
                  <a:srgbClr val="0000FF"/>
                </a:solidFill>
              </a:rPr>
              <a:t>, R.Z., </a:t>
            </a:r>
            <a:r>
              <a:rPr lang="en-US" sz="1400" dirty="0" err="1">
                <a:solidFill>
                  <a:srgbClr val="0000FF"/>
                </a:solidFill>
              </a:rPr>
              <a:t>Ovcharenko</a:t>
            </a:r>
            <a:r>
              <a:rPr lang="en-US" sz="1400" dirty="0">
                <a:solidFill>
                  <a:srgbClr val="0000FF"/>
                </a:solidFill>
              </a:rPr>
              <a:t>, V.I., </a:t>
            </a:r>
            <a:r>
              <a:rPr lang="en-US" sz="1400" dirty="0" err="1">
                <a:solidFill>
                  <a:srgbClr val="0000FF"/>
                </a:solidFill>
              </a:rPr>
              <a:t>Bagryanskaya</a:t>
            </a:r>
            <a:r>
              <a:rPr lang="en-US" sz="1400" dirty="0">
                <a:solidFill>
                  <a:srgbClr val="0000FF"/>
                </a:solidFill>
              </a:rPr>
              <a:t>, E.G. //  </a:t>
            </a:r>
            <a:r>
              <a:rPr lang="en-US" sz="1400" b="1" dirty="0" err="1">
                <a:solidFill>
                  <a:srgbClr val="0000FF"/>
                </a:solidFill>
              </a:rPr>
              <a:t>Inorg</a:t>
            </a:r>
            <a:r>
              <a:rPr lang="en-US" sz="1400" b="1" dirty="0">
                <a:solidFill>
                  <a:srgbClr val="0000FF"/>
                </a:solidFill>
              </a:rPr>
              <a:t>. Chem. </a:t>
            </a:r>
            <a:r>
              <a:rPr lang="ru-RU" sz="1400" dirty="0">
                <a:solidFill>
                  <a:srgbClr val="0000FF"/>
                </a:solidFill>
              </a:rPr>
              <a:t>51 (</a:t>
            </a:r>
            <a:r>
              <a:rPr lang="en-US" sz="1400" dirty="0">
                <a:solidFill>
                  <a:srgbClr val="0000FF"/>
                </a:solidFill>
              </a:rPr>
              <a:t>2012</a:t>
            </a:r>
            <a:r>
              <a:rPr lang="ru-RU" sz="1400" dirty="0">
                <a:solidFill>
                  <a:srgbClr val="0000FF"/>
                </a:solidFill>
              </a:rPr>
              <a:t>)</a:t>
            </a:r>
            <a:r>
              <a:rPr lang="en-US" sz="1400" dirty="0">
                <a:solidFill>
                  <a:srgbClr val="0000FF"/>
                </a:solidFill>
              </a:rPr>
              <a:t> 709-717. 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7174" name="TextBox 12"/>
          <p:cNvSpPr txBox="1">
            <a:spLocks noChangeArrowheads="1"/>
          </p:cNvSpPr>
          <p:nvPr/>
        </p:nvSpPr>
        <p:spPr bwMode="auto">
          <a:xfrm>
            <a:off x="6000760" y="1285860"/>
            <a:ext cx="2786082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55600" algn="just">
              <a:defRPr/>
            </a:pPr>
            <a:r>
              <a:rPr lang="ru-RU" sz="1200" dirty="0">
                <a:latin typeface="Arial" charset="0"/>
                <a:cs typeface="Arial" charset="0"/>
              </a:rPr>
              <a:t>Исследование релаксации фотоиндуцированного спинового состояния в серии молекулярных магнетиков семейства дышащих кристаллов </a:t>
            </a:r>
            <a:r>
              <a:rPr lang="ru-RU" sz="1200" dirty="0" err="1">
                <a:latin typeface="Arial" charset="0"/>
                <a:cs typeface="Arial" charset="0"/>
              </a:rPr>
              <a:t>Cu</a:t>
            </a:r>
            <a:r>
              <a:rPr lang="ru-RU" sz="1200" dirty="0">
                <a:latin typeface="Arial" charset="0"/>
                <a:cs typeface="Arial" charset="0"/>
              </a:rPr>
              <a:t>(</a:t>
            </a:r>
            <a:r>
              <a:rPr lang="ru-RU" sz="1200" dirty="0" err="1">
                <a:latin typeface="Arial" charset="0"/>
                <a:cs typeface="Arial" charset="0"/>
              </a:rPr>
              <a:t>hfac</a:t>
            </a:r>
            <a:r>
              <a:rPr lang="ru-RU" sz="1200" dirty="0">
                <a:latin typeface="Arial" charset="0"/>
                <a:cs typeface="Arial" charset="0"/>
              </a:rPr>
              <a:t>)</a:t>
            </a:r>
            <a:r>
              <a:rPr lang="ru-RU" sz="1200" baseline="-25000" dirty="0">
                <a:latin typeface="Arial" charset="0"/>
                <a:cs typeface="Arial" charset="0"/>
              </a:rPr>
              <a:t>2</a:t>
            </a:r>
            <a:r>
              <a:rPr lang="ru-RU" sz="1200" dirty="0">
                <a:latin typeface="Arial" charset="0"/>
                <a:cs typeface="Arial" charset="0"/>
              </a:rPr>
              <a:t>L</a:t>
            </a:r>
            <a:r>
              <a:rPr lang="ru-RU" sz="1200" baseline="30000" dirty="0">
                <a:latin typeface="Arial" charset="0"/>
                <a:cs typeface="Arial" charset="0"/>
              </a:rPr>
              <a:t>R</a:t>
            </a:r>
            <a:r>
              <a:rPr lang="ru-RU" sz="1200" dirty="0">
                <a:latin typeface="Arial" charset="0"/>
                <a:cs typeface="Arial" charset="0"/>
              </a:rPr>
              <a:t> методом ЭПР показало:</a:t>
            </a:r>
          </a:p>
          <a:p>
            <a:pPr indent="355600" algn="just">
              <a:defRPr/>
            </a:pPr>
            <a:endParaRPr lang="ru-RU" sz="1200" dirty="0">
              <a:latin typeface="Arial" charset="0"/>
              <a:cs typeface="Arial" charset="0"/>
            </a:endParaRPr>
          </a:p>
          <a:p>
            <a:pPr algn="just">
              <a:defRPr/>
            </a:pPr>
            <a:r>
              <a:rPr lang="ru-RU" sz="1200" dirty="0">
                <a:solidFill>
                  <a:srgbClr val="0000FF"/>
                </a:solidFill>
                <a:latin typeface="Arial" charset="0"/>
                <a:cs typeface="Arial" charset="0"/>
                <a:sym typeface="Symbol"/>
              </a:rPr>
              <a:t> </a:t>
            </a:r>
            <a:r>
              <a:rPr lang="ru-RU" sz="1200" dirty="0">
                <a:latin typeface="Arial" charset="0"/>
                <a:cs typeface="Arial" charset="0"/>
              </a:rPr>
              <a:t>Релаксация фотоиндуцированного состояния в основное состояние протекает в течение нескольких часов при криогенных температурах (&lt;20 K)</a:t>
            </a:r>
          </a:p>
          <a:p>
            <a:pPr algn="just">
              <a:buFontTx/>
              <a:buChar char="•"/>
              <a:defRPr/>
            </a:pPr>
            <a:endParaRPr lang="ru-RU" sz="1200" dirty="0">
              <a:latin typeface="Arial" charset="0"/>
              <a:cs typeface="Arial" charset="0"/>
            </a:endParaRPr>
          </a:p>
          <a:p>
            <a:pPr algn="just">
              <a:defRPr/>
            </a:pPr>
            <a:r>
              <a:rPr lang="ru-RU" sz="1200" dirty="0">
                <a:solidFill>
                  <a:srgbClr val="0000FF"/>
                </a:solidFill>
                <a:latin typeface="Arial" charset="0"/>
                <a:cs typeface="Arial" charset="0"/>
                <a:sym typeface="Symbol"/>
              </a:rPr>
              <a:t> </a:t>
            </a:r>
            <a:r>
              <a:rPr lang="ru-RU" sz="1200" dirty="0">
                <a:latin typeface="Arial" charset="0"/>
                <a:cs typeface="Arial" charset="0"/>
              </a:rPr>
              <a:t>Релаксация </a:t>
            </a:r>
            <a:r>
              <a:rPr lang="en-US" sz="1200" dirty="0">
                <a:latin typeface="Arial" charset="0"/>
                <a:cs typeface="Arial" charset="0"/>
                <a:sym typeface="Symbol" pitchFamily="18" charset="2"/>
              </a:rPr>
              <a:t>(</a:t>
            </a:r>
            <a:r>
              <a:rPr lang="en-US" sz="1200" i="1" dirty="0">
                <a:latin typeface="Arial" charset="0"/>
                <a:cs typeface="Arial" charset="0"/>
                <a:sym typeface="Symbol" pitchFamily="18" charset="2"/>
              </a:rPr>
              <a:t>t</a:t>
            </a:r>
            <a:r>
              <a:rPr lang="en-US" sz="1200" dirty="0">
                <a:latin typeface="Arial" charset="0"/>
                <a:cs typeface="Arial" charset="0"/>
                <a:sym typeface="Symbol" pitchFamily="18" charset="2"/>
              </a:rPr>
              <a:t>)</a:t>
            </a:r>
            <a:r>
              <a:rPr lang="en-US" sz="1200" dirty="0">
                <a:latin typeface="Arial" charset="0"/>
                <a:cs typeface="Arial" charset="0"/>
              </a:rPr>
              <a:t> </a:t>
            </a:r>
            <a:r>
              <a:rPr lang="ru-RU" sz="1200" dirty="0">
                <a:latin typeface="Arial" charset="0"/>
                <a:cs typeface="Arial" charset="0"/>
              </a:rPr>
              <a:t>имеет </a:t>
            </a:r>
            <a:r>
              <a:rPr lang="ru-RU" sz="1200" dirty="0" smtClean="0">
                <a:latin typeface="Arial" charset="0"/>
                <a:cs typeface="Arial" charset="0"/>
              </a:rPr>
              <a:t> ярко</a:t>
            </a:r>
            <a:r>
              <a:rPr lang="en-US" sz="1200" dirty="0">
                <a:latin typeface="Arial" charset="0"/>
                <a:cs typeface="Arial" charset="0"/>
              </a:rPr>
              <a:t>-</a:t>
            </a:r>
            <a:r>
              <a:rPr lang="ru-RU" sz="1200" dirty="0">
                <a:latin typeface="Arial" charset="0"/>
                <a:cs typeface="Arial" charset="0"/>
              </a:rPr>
              <a:t>выраженный </a:t>
            </a:r>
            <a:r>
              <a:rPr lang="ru-RU" sz="1200" dirty="0" err="1" smtClean="0">
                <a:latin typeface="Arial" charset="0"/>
                <a:cs typeface="Arial" charset="0"/>
              </a:rPr>
              <a:t>самозамедляющийся</a:t>
            </a:r>
            <a:r>
              <a:rPr lang="ru-RU" sz="1200" dirty="0" smtClean="0">
                <a:latin typeface="Arial" charset="0"/>
                <a:cs typeface="Arial" charset="0"/>
              </a:rPr>
              <a:t> </a:t>
            </a:r>
            <a:r>
              <a:rPr lang="ru-RU" sz="1200" dirty="0">
                <a:latin typeface="Arial" charset="0"/>
                <a:cs typeface="Arial" charset="0"/>
              </a:rPr>
              <a:t>характер</a:t>
            </a:r>
          </a:p>
          <a:p>
            <a:pPr algn="just">
              <a:defRPr/>
            </a:pPr>
            <a:endParaRPr lang="ru-RU" sz="12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200" dirty="0">
                <a:solidFill>
                  <a:srgbClr val="0000FF"/>
                </a:solidFill>
                <a:latin typeface="Arial" charset="0"/>
                <a:cs typeface="Arial" charset="0"/>
                <a:sym typeface="Symbol"/>
              </a:rPr>
              <a:t> </a:t>
            </a:r>
            <a:r>
              <a:rPr lang="ru-RU" sz="1200" dirty="0">
                <a:latin typeface="Arial" charset="0"/>
                <a:cs typeface="Arial" charset="0"/>
              </a:rPr>
              <a:t>Необычный характер </a:t>
            </a:r>
            <a:r>
              <a:rPr lang="ru-RU" sz="1200" dirty="0" smtClean="0">
                <a:latin typeface="Arial" charset="0"/>
                <a:cs typeface="Arial" charset="0"/>
              </a:rPr>
              <a:t>релаксации </a:t>
            </a:r>
            <a:r>
              <a:rPr lang="ru-RU" sz="1200" dirty="0">
                <a:latin typeface="Arial" charset="0"/>
                <a:cs typeface="Arial" charset="0"/>
              </a:rPr>
              <a:t>обусловлен </a:t>
            </a:r>
            <a:r>
              <a:rPr lang="ru-RU" sz="1200" dirty="0" smtClean="0">
                <a:latin typeface="Arial" charset="0"/>
                <a:cs typeface="Arial" charset="0"/>
              </a:rPr>
              <a:t>широким </a:t>
            </a:r>
            <a:r>
              <a:rPr lang="ru-RU" sz="1200" dirty="0">
                <a:latin typeface="Arial" charset="0"/>
                <a:cs typeface="Arial" charset="0"/>
              </a:rPr>
              <a:t>распределением </a:t>
            </a:r>
            <a:r>
              <a:rPr lang="ru-RU" sz="1200" dirty="0" smtClean="0">
                <a:latin typeface="Arial" charset="0"/>
                <a:cs typeface="Arial" charset="0"/>
              </a:rPr>
              <a:t>величины </a:t>
            </a:r>
            <a:r>
              <a:rPr lang="ru-RU" sz="1200" dirty="0">
                <a:latin typeface="Arial" charset="0"/>
                <a:cs typeface="Arial" charset="0"/>
              </a:rPr>
              <a:t>эффективной </a:t>
            </a:r>
            <a:r>
              <a:rPr lang="ru-RU" sz="1200" dirty="0" smtClean="0">
                <a:latin typeface="Arial" charset="0"/>
                <a:cs typeface="Arial" charset="0"/>
              </a:rPr>
              <a:t>энергии </a:t>
            </a:r>
            <a:r>
              <a:rPr lang="ru-RU" sz="1200" dirty="0">
                <a:latin typeface="Arial" charset="0"/>
                <a:cs typeface="Arial" charset="0"/>
              </a:rPr>
              <a:t>активации </a:t>
            </a:r>
            <a:r>
              <a:rPr lang="ru-RU" sz="1200" dirty="0" smtClean="0">
                <a:latin typeface="Arial" charset="0"/>
                <a:cs typeface="Arial" charset="0"/>
              </a:rPr>
              <a:t>конверсии </a:t>
            </a:r>
            <a:r>
              <a:rPr lang="ru-RU" sz="1200" dirty="0">
                <a:latin typeface="Arial" charset="0"/>
                <a:cs typeface="Arial" charset="0"/>
              </a:rPr>
              <a:t>обменных кластеров</a:t>
            </a:r>
          </a:p>
          <a:p>
            <a:pPr>
              <a:defRPr/>
            </a:pPr>
            <a:r>
              <a:rPr lang="ru-RU" sz="1200" dirty="0">
                <a:latin typeface="Arial" charset="0"/>
                <a:cs typeface="Arial" charset="0"/>
              </a:rPr>
              <a:t>в основное состояние</a:t>
            </a:r>
          </a:p>
        </p:txBody>
      </p:sp>
      <p:sp>
        <p:nvSpPr>
          <p:cNvPr id="12293" name="TextBox 13"/>
          <p:cNvSpPr txBox="1">
            <a:spLocks noChangeArrowheads="1"/>
          </p:cNvSpPr>
          <p:nvPr/>
        </p:nvSpPr>
        <p:spPr bwMode="auto">
          <a:xfrm>
            <a:off x="0" y="44450"/>
            <a:ext cx="928690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55600" algn="ctr"/>
            <a:r>
              <a:rPr lang="ru-RU" sz="2000" b="1" dirty="0" err="1">
                <a:solidFill>
                  <a:srgbClr val="FFFF00"/>
                </a:solidFill>
              </a:rPr>
              <a:t>Самозамедляющийся</a:t>
            </a:r>
            <a:r>
              <a:rPr lang="ru-RU" sz="2000" b="1" dirty="0">
                <a:solidFill>
                  <a:srgbClr val="FFFF00"/>
                </a:solidFill>
              </a:rPr>
              <a:t> характер релаксации </a:t>
            </a:r>
            <a:r>
              <a:rPr lang="ru-RU" sz="2000" b="1" dirty="0" err="1" smtClean="0">
                <a:solidFill>
                  <a:srgbClr val="FFFF00"/>
                </a:solidFill>
              </a:rPr>
              <a:t>фото-индуциро-ванного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>
                <a:solidFill>
                  <a:srgbClr val="FFFF00"/>
                </a:solidFill>
              </a:rPr>
              <a:t>спинового состояния в дышащих кристаллах </a:t>
            </a:r>
            <a:r>
              <a:rPr lang="ru-RU" sz="2000" b="1" dirty="0" err="1">
                <a:solidFill>
                  <a:srgbClr val="FFFF00"/>
                </a:solidFill>
              </a:rPr>
              <a:t>Cu</a:t>
            </a:r>
            <a:r>
              <a:rPr lang="ru-RU" sz="2000" b="1" dirty="0">
                <a:solidFill>
                  <a:srgbClr val="FFFF00"/>
                </a:solidFill>
              </a:rPr>
              <a:t>(</a:t>
            </a:r>
            <a:r>
              <a:rPr lang="ru-RU" sz="2000" b="1" dirty="0" err="1">
                <a:solidFill>
                  <a:srgbClr val="FFFF00"/>
                </a:solidFill>
              </a:rPr>
              <a:t>hfac</a:t>
            </a:r>
            <a:r>
              <a:rPr lang="ru-RU" sz="2000" b="1" dirty="0">
                <a:solidFill>
                  <a:srgbClr val="FFFF00"/>
                </a:solidFill>
              </a:rPr>
              <a:t>)</a:t>
            </a:r>
            <a:r>
              <a:rPr lang="ru-RU" sz="2000" b="1" baseline="-25000" dirty="0">
                <a:solidFill>
                  <a:srgbClr val="FFFF00"/>
                </a:solidFill>
              </a:rPr>
              <a:t>2</a:t>
            </a:r>
            <a:r>
              <a:rPr lang="ru-RU" sz="2000" b="1" dirty="0">
                <a:solidFill>
                  <a:srgbClr val="FFFF00"/>
                </a:solidFill>
              </a:rPr>
              <a:t>L</a:t>
            </a:r>
            <a:r>
              <a:rPr lang="ru-RU" sz="2000" b="1" baseline="30000" dirty="0">
                <a:solidFill>
                  <a:srgbClr val="FFFF00"/>
                </a:solidFill>
              </a:rPr>
              <a:t>R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12294" name="TextBox 14"/>
          <p:cNvSpPr txBox="1">
            <a:spLocks noChangeArrowheads="1"/>
          </p:cNvSpPr>
          <p:nvPr/>
        </p:nvSpPr>
        <p:spPr bwMode="auto">
          <a:xfrm>
            <a:off x="357158" y="5072074"/>
            <a:ext cx="2089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/>
              <a:t>Cu(hfac)</a:t>
            </a:r>
            <a:r>
              <a:rPr lang="pt-BR" sz="1200" baseline="-25000" dirty="0"/>
              <a:t>2</a:t>
            </a:r>
            <a:r>
              <a:rPr lang="pt-BR" sz="1200" dirty="0"/>
              <a:t>L</a:t>
            </a:r>
            <a:r>
              <a:rPr lang="pt-BR" sz="1200" baseline="30000" dirty="0"/>
              <a:t>Pr</a:t>
            </a:r>
            <a:r>
              <a:rPr lang="pt-BR" sz="1200" dirty="0"/>
              <a:t> (</a:t>
            </a:r>
            <a:r>
              <a:rPr lang="pt-BR" sz="1200" b="1" dirty="0"/>
              <a:t>I</a:t>
            </a:r>
            <a:r>
              <a:rPr lang="pt-BR" sz="1200" dirty="0"/>
              <a:t>)</a:t>
            </a:r>
            <a:endParaRPr lang="ru-RU" sz="1200" dirty="0"/>
          </a:p>
          <a:p>
            <a:r>
              <a:rPr lang="pt-BR" sz="1200" dirty="0"/>
              <a:t>Cu(hfac)</a:t>
            </a:r>
            <a:r>
              <a:rPr lang="pt-BR" sz="1200" baseline="-25000" dirty="0"/>
              <a:t>2</a:t>
            </a:r>
            <a:r>
              <a:rPr lang="pt-BR" sz="1200" dirty="0"/>
              <a:t>L</a:t>
            </a:r>
            <a:r>
              <a:rPr lang="pt-BR" sz="1200" baseline="30000" dirty="0"/>
              <a:t>Bu</a:t>
            </a:r>
            <a:r>
              <a:rPr lang="pt-BR" sz="1200" dirty="0"/>
              <a:t>·C</a:t>
            </a:r>
            <a:r>
              <a:rPr lang="pt-BR" sz="1200" baseline="-25000" dirty="0"/>
              <a:t>3</a:t>
            </a:r>
            <a:r>
              <a:rPr lang="pt-BR" sz="1200" dirty="0"/>
              <a:t>H</a:t>
            </a:r>
            <a:r>
              <a:rPr lang="pt-BR" sz="1200" baseline="-25000" dirty="0"/>
              <a:t>7</a:t>
            </a:r>
            <a:r>
              <a:rPr lang="pt-BR" sz="1200" dirty="0"/>
              <a:t>−C</a:t>
            </a:r>
            <a:r>
              <a:rPr lang="ru-RU" sz="1200" baseline="-25000" dirty="0"/>
              <a:t>6</a:t>
            </a:r>
            <a:r>
              <a:rPr lang="pt-BR" sz="1200" dirty="0"/>
              <a:t>H</a:t>
            </a:r>
            <a:r>
              <a:rPr lang="ru-RU" sz="1200" baseline="-25000" dirty="0"/>
              <a:t>5</a:t>
            </a:r>
            <a:r>
              <a:rPr lang="pt-BR" sz="1200" dirty="0"/>
              <a:t> (</a:t>
            </a:r>
            <a:r>
              <a:rPr lang="pt-BR" sz="1200" b="1" dirty="0"/>
              <a:t>II</a:t>
            </a:r>
            <a:r>
              <a:rPr lang="pt-BR" sz="1200" dirty="0"/>
              <a:t>)</a:t>
            </a:r>
            <a:endParaRPr lang="ru-RU" sz="1200" dirty="0"/>
          </a:p>
          <a:p>
            <a:r>
              <a:rPr lang="en-US" sz="1200" dirty="0"/>
              <a:t>Cu(</a:t>
            </a:r>
            <a:r>
              <a:rPr lang="en-US" sz="1200" dirty="0" err="1"/>
              <a:t>hfac</a:t>
            </a:r>
            <a:r>
              <a:rPr lang="en-US" sz="1200" dirty="0"/>
              <a:t>)</a:t>
            </a:r>
            <a:r>
              <a:rPr lang="en-US" sz="1200" baseline="-25000" dirty="0"/>
              <a:t>2</a:t>
            </a:r>
            <a:r>
              <a:rPr lang="en-US" sz="1200" dirty="0"/>
              <a:t>L</a:t>
            </a:r>
            <a:r>
              <a:rPr lang="en-US" sz="1200" baseline="-25000" dirty="0"/>
              <a:t>Bu</a:t>
            </a:r>
            <a:r>
              <a:rPr lang="en-US" sz="1200" dirty="0"/>
              <a:t>·</a:t>
            </a:r>
            <a:r>
              <a:rPr lang="en-US" sz="1200" i="1" dirty="0"/>
              <a:t>m</a:t>
            </a:r>
            <a:r>
              <a:rPr lang="en-US" sz="1200" dirty="0"/>
              <a:t>C</a:t>
            </a:r>
            <a:r>
              <a:rPr lang="en-US" sz="1200" baseline="-25000" dirty="0"/>
              <a:t>8</a:t>
            </a:r>
            <a:r>
              <a:rPr lang="en-US" sz="1200" dirty="0"/>
              <a:t>H</a:t>
            </a:r>
            <a:r>
              <a:rPr lang="en-US" sz="1200" baseline="-25000" dirty="0"/>
              <a:t>10</a:t>
            </a:r>
            <a:r>
              <a:rPr lang="en-US" sz="1200" dirty="0"/>
              <a:t> (</a:t>
            </a:r>
            <a:r>
              <a:rPr lang="en-US" sz="1200" b="1" dirty="0"/>
              <a:t>III</a:t>
            </a:r>
            <a:r>
              <a:rPr lang="en-US" sz="1200" dirty="0"/>
              <a:t>)</a:t>
            </a:r>
            <a:endParaRPr lang="ru-RU" sz="1200" dirty="0"/>
          </a:p>
        </p:txBody>
      </p:sp>
      <p:pic>
        <p:nvPicPr>
          <p:cNvPr id="12295" name="Рисунок 8" descr="fig2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2247886" cy="373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2" name="Группа 21"/>
          <p:cNvGrpSpPr>
            <a:grpSpLocks/>
          </p:cNvGrpSpPr>
          <p:nvPr/>
        </p:nvGrpSpPr>
        <p:grpSpPr bwMode="auto">
          <a:xfrm>
            <a:off x="3071802" y="3786190"/>
            <a:ext cx="2357454" cy="2557459"/>
            <a:chOff x="111098" y="3467116"/>
            <a:chExt cx="2732710" cy="3058228"/>
          </a:xfrm>
        </p:grpSpPr>
        <p:pic>
          <p:nvPicPr>
            <p:cNvPr id="10" name="Рисунок 5" descr="fig7.t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098" y="3467116"/>
              <a:ext cx="2732710" cy="305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Полилиния 10"/>
            <p:cNvSpPr/>
            <p:nvPr/>
          </p:nvSpPr>
          <p:spPr>
            <a:xfrm>
              <a:off x="1190844" y="4805687"/>
              <a:ext cx="859034" cy="1241710"/>
            </a:xfrm>
            <a:custGeom>
              <a:avLst/>
              <a:gdLst>
                <a:gd name="connsiteX0" fmla="*/ 858982 w 858982"/>
                <a:gd name="connsiteY0" fmla="*/ 140854 h 1242290"/>
                <a:gd name="connsiteX1" fmla="*/ 616527 w 858982"/>
                <a:gd name="connsiteY1" fmla="*/ 9236 h 1242290"/>
                <a:gd name="connsiteX2" fmla="*/ 339436 w 858982"/>
                <a:gd name="connsiteY2" fmla="*/ 85436 h 1242290"/>
                <a:gd name="connsiteX3" fmla="*/ 124691 w 858982"/>
                <a:gd name="connsiteY3" fmla="*/ 334817 h 1242290"/>
                <a:gd name="connsiteX4" fmla="*/ 0 w 858982"/>
                <a:gd name="connsiteY4" fmla="*/ 1242290 h 124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982" h="1242290">
                  <a:moveTo>
                    <a:pt x="858982" y="140854"/>
                  </a:moveTo>
                  <a:cubicBezTo>
                    <a:pt x="781050" y="79663"/>
                    <a:pt x="703118" y="18472"/>
                    <a:pt x="616527" y="9236"/>
                  </a:cubicBezTo>
                  <a:cubicBezTo>
                    <a:pt x="529936" y="0"/>
                    <a:pt x="421409" y="31173"/>
                    <a:pt x="339436" y="85436"/>
                  </a:cubicBezTo>
                  <a:cubicBezTo>
                    <a:pt x="257463" y="139699"/>
                    <a:pt x="181264" y="142008"/>
                    <a:pt x="124691" y="334817"/>
                  </a:cubicBezTo>
                  <a:cubicBezTo>
                    <a:pt x="68118" y="527626"/>
                    <a:pt x="34059" y="884958"/>
                    <a:pt x="0" y="1242290"/>
                  </a:cubicBezTo>
                </a:path>
              </a:pathLst>
            </a:custGeom>
            <a:ln>
              <a:solidFill>
                <a:srgbClr val="FF0000"/>
              </a:solidFill>
              <a:prstDash val="dash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5"/>
          <p:cNvSpPr>
            <a:spLocks noChangeArrowheads="1"/>
          </p:cNvSpPr>
          <p:nvPr/>
        </p:nvSpPr>
        <p:spPr bwMode="auto">
          <a:xfrm>
            <a:off x="0" y="0"/>
            <a:ext cx="9144000" cy="714356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5953" name="TextBox 1"/>
          <p:cNvSpPr txBox="1">
            <a:spLocks noChangeArrowheads="1"/>
          </p:cNvSpPr>
          <p:nvPr/>
        </p:nvSpPr>
        <p:spPr bwMode="auto">
          <a:xfrm>
            <a:off x="3571868" y="1142984"/>
            <a:ext cx="5400675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5113" algn="just"/>
            <a:r>
              <a:rPr lang="ru-RU" sz="1400" dirty="0">
                <a:latin typeface="Calibri" pitchFamily="34" charset="0"/>
              </a:rPr>
              <a:t>С использованием  высокочастотного ЭПР с временным разрешением (ВР ЭПР) W-диапазона (94 ГГц), позволяющего достичь высокого спектрального разрешения, </a:t>
            </a:r>
            <a:r>
              <a:rPr lang="ru-RU" sz="1400" i="1" dirty="0">
                <a:latin typeface="Calibri" pitchFamily="34" charset="0"/>
              </a:rPr>
              <a:t>впервые</a:t>
            </a:r>
            <a:r>
              <a:rPr lang="ru-RU" sz="1400" dirty="0">
                <a:latin typeface="Calibri" pitchFamily="34" charset="0"/>
              </a:rPr>
              <a:t> проведены исследования фотоиндуцированной спиновой динамики в молекулярных магнетиках </a:t>
            </a:r>
            <a:r>
              <a:rPr lang="ru-RU" sz="1400" dirty="0" err="1">
                <a:latin typeface="Calibri" pitchFamily="34" charset="0"/>
              </a:rPr>
              <a:t>Cu</a:t>
            </a:r>
            <a:r>
              <a:rPr lang="ru-RU" sz="1400" dirty="0">
                <a:latin typeface="Calibri" pitchFamily="34" charset="0"/>
              </a:rPr>
              <a:t>(</a:t>
            </a:r>
            <a:r>
              <a:rPr lang="ru-RU" sz="1400" dirty="0" err="1">
                <a:latin typeface="Calibri" pitchFamily="34" charset="0"/>
              </a:rPr>
              <a:t>hfac</a:t>
            </a:r>
            <a:r>
              <a:rPr lang="ru-RU" sz="1400" dirty="0">
                <a:latin typeface="Calibri" pitchFamily="34" charset="0"/>
              </a:rPr>
              <a:t>)</a:t>
            </a:r>
            <a:r>
              <a:rPr lang="ru-RU" sz="1400" baseline="-25000" dirty="0">
                <a:latin typeface="Calibri" pitchFamily="34" charset="0"/>
              </a:rPr>
              <a:t>2</a:t>
            </a:r>
            <a:r>
              <a:rPr lang="ru-RU" sz="1400" dirty="0">
                <a:latin typeface="Calibri" pitchFamily="34" charset="0"/>
              </a:rPr>
              <a:t>L</a:t>
            </a:r>
            <a:r>
              <a:rPr lang="ru-RU" sz="1400" baseline="30000" dirty="0">
                <a:latin typeface="Calibri" pitchFamily="34" charset="0"/>
              </a:rPr>
              <a:t>R</a:t>
            </a:r>
            <a:r>
              <a:rPr lang="ru-RU" sz="1400" dirty="0">
                <a:latin typeface="Calibri" pitchFamily="34" charset="0"/>
              </a:rPr>
              <a:t> на наносекундной временной шкале. </a:t>
            </a:r>
          </a:p>
          <a:p>
            <a:pPr indent="265113" algn="just"/>
            <a:r>
              <a:rPr lang="ru-RU" sz="1400" dirty="0">
                <a:latin typeface="Calibri" pitchFamily="34" charset="0"/>
              </a:rPr>
              <a:t>Детальный анализ кинетики возбужденного спинового состояния </a:t>
            </a:r>
            <a:r>
              <a:rPr lang="ru-RU" sz="1400" dirty="0" err="1">
                <a:latin typeface="Calibri" pitchFamily="34" charset="0"/>
              </a:rPr>
              <a:t>Cu</a:t>
            </a:r>
            <a:r>
              <a:rPr lang="ru-RU" sz="1400" dirty="0">
                <a:latin typeface="Calibri" pitchFamily="34" charset="0"/>
              </a:rPr>
              <a:t>(</a:t>
            </a:r>
            <a:r>
              <a:rPr lang="ru-RU" sz="1400" dirty="0" err="1">
                <a:latin typeface="Calibri" pitchFamily="34" charset="0"/>
              </a:rPr>
              <a:t>hfac</a:t>
            </a:r>
            <a:r>
              <a:rPr lang="ru-RU" sz="1400" dirty="0">
                <a:latin typeface="Calibri" pitchFamily="34" charset="0"/>
              </a:rPr>
              <a:t>)</a:t>
            </a:r>
            <a:r>
              <a:rPr lang="ru-RU" sz="1400" baseline="-25000" dirty="0">
                <a:latin typeface="Calibri" pitchFamily="34" charset="0"/>
              </a:rPr>
              <a:t>2</a:t>
            </a:r>
            <a:r>
              <a:rPr lang="ru-RU" sz="1400" dirty="0">
                <a:latin typeface="Calibri" pitchFamily="34" charset="0"/>
              </a:rPr>
              <a:t>L</a:t>
            </a:r>
            <a:r>
              <a:rPr lang="ru-RU" sz="1400" baseline="30000" dirty="0">
                <a:latin typeface="Calibri" pitchFamily="34" charset="0"/>
              </a:rPr>
              <a:t>R</a:t>
            </a:r>
            <a:r>
              <a:rPr lang="ru-RU" sz="1400" dirty="0">
                <a:latin typeface="Calibri" pitchFamily="34" charset="0"/>
              </a:rPr>
              <a:t> показал, что фотоиндуцированное состояние формируется на временах, меньших 100 нс. </a:t>
            </a:r>
          </a:p>
          <a:p>
            <a:pPr indent="265113" algn="just"/>
            <a:r>
              <a:rPr lang="ru-RU" sz="1400" dirty="0">
                <a:latin typeface="Calibri" pitchFamily="34" charset="0"/>
              </a:rPr>
              <a:t>Первое применение </a:t>
            </a:r>
            <a:r>
              <a:rPr lang="ru-RU" sz="1400" dirty="0" err="1">
                <a:latin typeface="Calibri" pitchFamily="34" charset="0"/>
              </a:rPr>
              <a:t>высокопольного</a:t>
            </a:r>
            <a:r>
              <a:rPr lang="ru-RU" sz="1400" dirty="0">
                <a:latin typeface="Calibri" pitchFamily="34" charset="0"/>
              </a:rPr>
              <a:t> ВР ЭПР к </a:t>
            </a:r>
            <a:r>
              <a:rPr lang="ru-RU" sz="1400" dirty="0" err="1">
                <a:latin typeface="Calibri" pitchFamily="34" charset="0"/>
              </a:rPr>
              <a:t>фотопереключаемым</a:t>
            </a:r>
            <a:r>
              <a:rPr lang="ru-RU" sz="1400" dirty="0">
                <a:latin typeface="Calibri" pitchFamily="34" charset="0"/>
              </a:rPr>
              <a:t> магнетикам открывает перспективы дальнейших исследований этим методом как данных, так и аналогичных систем.</a:t>
            </a:r>
          </a:p>
        </p:txBody>
      </p:sp>
      <p:sp>
        <p:nvSpPr>
          <p:cNvPr id="125954" name="Прямоугольник 2"/>
          <p:cNvSpPr>
            <a:spLocks noChangeArrowheads="1"/>
          </p:cNvSpPr>
          <p:nvPr/>
        </p:nvSpPr>
        <p:spPr bwMode="auto">
          <a:xfrm>
            <a:off x="107950" y="6381750"/>
            <a:ext cx="8785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FF"/>
                </a:solidFill>
                <a:latin typeface="Calibri" pitchFamily="34" charset="0"/>
              </a:rPr>
              <a:t>M. V. Fedin, E. G. Bagryanskaya, H. Matsuoka, S. Yamauchi, S. L. Veber, K. Yu. Maryunina, E. V. Tretyakov, V. I. Ovcharenko, R. Z. Sagdeev</a:t>
            </a:r>
            <a:r>
              <a:rPr lang="ru-RU" sz="140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sz="1400">
                <a:solidFill>
                  <a:srgbClr val="0000FF"/>
                </a:solidFill>
                <a:latin typeface="Calibri" pitchFamily="34" charset="0"/>
              </a:rPr>
              <a:t>// </a:t>
            </a:r>
            <a:r>
              <a:rPr lang="en-US" sz="1400" b="1">
                <a:solidFill>
                  <a:srgbClr val="0000FF"/>
                </a:solidFill>
                <a:latin typeface="Calibri" pitchFamily="34" charset="0"/>
              </a:rPr>
              <a:t>J. Amer. </a:t>
            </a:r>
            <a:r>
              <a:rPr lang="ru-RU" sz="1400" b="1">
                <a:solidFill>
                  <a:srgbClr val="0000FF"/>
                </a:solidFill>
                <a:latin typeface="Calibri" pitchFamily="34" charset="0"/>
              </a:rPr>
              <a:t>Chem. Soc. </a:t>
            </a:r>
            <a:r>
              <a:rPr lang="ru-RU" sz="1400">
                <a:solidFill>
                  <a:srgbClr val="0000FF"/>
                </a:solidFill>
                <a:latin typeface="Calibri" pitchFamily="34" charset="0"/>
              </a:rPr>
              <a:t>134 (2012) 16319-16326</a:t>
            </a:r>
            <a:r>
              <a:rPr lang="en-US" sz="1400">
                <a:solidFill>
                  <a:srgbClr val="0000FF"/>
                </a:solidFill>
                <a:latin typeface="Calibri" pitchFamily="34" charset="0"/>
              </a:rPr>
              <a:t>.</a:t>
            </a:r>
            <a:endParaRPr lang="ru-RU" sz="14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25955" name="Прямоугольник 6"/>
          <p:cNvSpPr>
            <a:spLocks noChangeArrowheads="1"/>
          </p:cNvSpPr>
          <p:nvPr/>
        </p:nvSpPr>
        <p:spPr bwMode="auto">
          <a:xfrm>
            <a:off x="395288" y="44450"/>
            <a:ext cx="8569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Исследование фотоиндуцированной спиновой динамики 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 молекулярных магнетиках </a:t>
            </a:r>
            <a:r>
              <a:rPr lang="ru-RU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Cu</a:t>
            </a:r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hfac</a:t>
            </a:r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000" b="1" baseline="-25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ru-RU" sz="2000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методом ВР ЭПР</a:t>
            </a:r>
          </a:p>
        </p:txBody>
      </p:sp>
      <p:sp>
        <p:nvSpPr>
          <p:cNvPr id="125956" name="Прямоугольник 7"/>
          <p:cNvSpPr>
            <a:spLocks noChangeArrowheads="1"/>
          </p:cNvSpPr>
          <p:nvPr/>
        </p:nvSpPr>
        <p:spPr bwMode="auto">
          <a:xfrm>
            <a:off x="323850" y="3319463"/>
            <a:ext cx="280828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000099"/>
                </a:solidFill>
                <a:latin typeface="Calibri" pitchFamily="34" charset="0"/>
              </a:rPr>
              <a:t>Фотоиндуцированная конверсия между двумя магнитно-структурными состояниями</a:t>
            </a:r>
            <a:endParaRPr lang="ru-RU" sz="1400" b="1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125957" name="Прямоугольник 10"/>
          <p:cNvSpPr>
            <a:spLocks noChangeArrowheads="1"/>
          </p:cNvSpPr>
          <p:nvPr/>
        </p:nvSpPr>
        <p:spPr bwMode="auto">
          <a:xfrm>
            <a:off x="3000375" y="4857750"/>
            <a:ext cx="21605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rgbClr val="000099"/>
                </a:solidFill>
                <a:latin typeface="Calibri" pitchFamily="34" charset="0"/>
              </a:rPr>
              <a:t>Типичная кинетика ВР ЭПР возбужденного и основного состояний</a:t>
            </a:r>
          </a:p>
        </p:txBody>
      </p:sp>
      <p:pic>
        <p:nvPicPr>
          <p:cNvPr id="125958" name="Рисунок 13" descr="chart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087438"/>
            <a:ext cx="250983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9" name="Рисунок 15" descr="fig4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4000500"/>
            <a:ext cx="2519363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26" name="Rectangle 55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572250" y="1857375"/>
            <a:ext cx="2214563" cy="857250"/>
          </a:xfrm>
          <a:prstGeom prst="roundRect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892" name="Rectangle 2"/>
          <p:cNvSpPr>
            <a:spLocks noGrp="1"/>
          </p:cNvSpPr>
          <p:nvPr>
            <p:ph type="title" idx="4294967295"/>
          </p:nvPr>
        </p:nvSpPr>
        <p:spPr>
          <a:xfrm>
            <a:off x="857250" y="0"/>
            <a:ext cx="7221538" cy="581025"/>
          </a:xfrm>
        </p:spPr>
        <p:txBody>
          <a:bodyPr/>
          <a:lstStyle/>
          <a:p>
            <a:r>
              <a:rPr lang="ru-RU" sz="2000" b="1" i="1" smtClean="0">
                <a:solidFill>
                  <a:srgbClr val="F0FF2B"/>
                </a:solidFill>
                <a:latin typeface="Arial" charset="0"/>
                <a:cs typeface="Arial" charset="0"/>
              </a:rPr>
              <a:t>Применение нитроксильных радикалов</a:t>
            </a:r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1143000" y="928688"/>
            <a:ext cx="24685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измерение рН на поверхностях, сорбентах, катализаторах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6572250" y="2786063"/>
            <a:ext cx="23749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супрамолекулярные структуры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6429375" y="4857750"/>
            <a:ext cx="2395538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Спиновые зонды для измерения расстояний в белках </a:t>
            </a:r>
            <a:r>
              <a:rPr lang="en-US" sz="1500" b="1">
                <a:latin typeface="Calibri" pitchFamily="34" charset="0"/>
              </a:rPr>
              <a:t>PELDOR</a:t>
            </a:r>
            <a:endParaRPr lang="ru-RU" sz="1500" b="1">
              <a:latin typeface="Calibri" pitchFamily="34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0" y="3571875"/>
            <a:ext cx="25209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локальный электростатический потенциал в биомакромолекулах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285750" y="2714625"/>
            <a:ext cx="2160588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измерение рН в липосомах и клеточных органеллах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6929438" y="3929063"/>
            <a:ext cx="187166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монитринг рН в биологических системах</a:t>
            </a:r>
          </a:p>
        </p:txBody>
      </p:sp>
      <p:sp>
        <p:nvSpPr>
          <p:cNvPr id="37899" name="Text Box 21"/>
          <p:cNvSpPr txBox="1">
            <a:spLocks noChangeArrowheads="1"/>
          </p:cNvSpPr>
          <p:nvPr/>
        </p:nvSpPr>
        <p:spPr bwMode="auto">
          <a:xfrm>
            <a:off x="6286500" y="2000250"/>
            <a:ext cx="26844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медиаторы в «живой» полимеризации</a:t>
            </a:r>
          </a:p>
        </p:txBody>
      </p:sp>
      <p:grpSp>
        <p:nvGrpSpPr>
          <p:cNvPr id="2" name="Группа 53"/>
          <p:cNvGrpSpPr/>
          <p:nvPr/>
        </p:nvGrpSpPr>
        <p:grpSpPr>
          <a:xfrm>
            <a:off x="3535363" y="2565400"/>
            <a:ext cx="1920875" cy="1728788"/>
            <a:chOff x="3347864" y="2636912"/>
            <a:chExt cx="2160587" cy="1944688"/>
          </a:xfrm>
          <a:solidFill>
            <a:srgbClr val="FF7171"/>
          </a:solidFill>
        </p:grpSpPr>
        <p:sp>
          <p:nvSpPr>
            <p:cNvPr id="37924" name="Oval 27"/>
            <p:cNvSpPr>
              <a:spLocks noChangeArrowheads="1"/>
            </p:cNvSpPr>
            <p:nvPr/>
          </p:nvSpPr>
          <p:spPr bwMode="auto">
            <a:xfrm>
              <a:off x="3347864" y="2636912"/>
              <a:ext cx="2160587" cy="19446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D7A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500" b="1">
                <a:latin typeface="Calibri" pitchFamily="34" charset="0"/>
              </a:endParaRPr>
            </a:p>
          </p:txBody>
        </p:sp>
        <p:graphicFrame>
          <p:nvGraphicFramePr>
            <p:cNvPr id="37890" name="Object 7"/>
            <p:cNvGraphicFramePr>
              <a:graphicFrameLocks noChangeAspect="1"/>
            </p:cNvGraphicFramePr>
            <p:nvPr/>
          </p:nvGraphicFramePr>
          <p:xfrm>
            <a:off x="3995936" y="3161719"/>
            <a:ext cx="879029" cy="987361"/>
          </p:xfrm>
          <a:graphic>
            <a:graphicData uri="http://schemas.openxmlformats.org/presentationml/2006/ole">
              <p:oleObj spid="_x0000_s228354" name="CS ChemDraw Drawing" r:id="rId3" imgW="421648" imgH="475353" progId="ChemDraw.Document.6.0">
                <p:embed/>
              </p:oleObj>
            </a:graphicData>
          </a:graphic>
        </p:graphicFrame>
      </p:grpSp>
      <p:sp>
        <p:nvSpPr>
          <p:cNvPr id="12313" name="AutoShape 29"/>
          <p:cNvSpPr>
            <a:spLocks noChangeArrowheads="1"/>
          </p:cNvSpPr>
          <p:nvPr/>
        </p:nvSpPr>
        <p:spPr bwMode="auto">
          <a:xfrm rot="12262050">
            <a:off x="2659063" y="2570163"/>
            <a:ext cx="649287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12314" name="AutoShape 30"/>
          <p:cNvSpPr>
            <a:spLocks noChangeArrowheads="1"/>
          </p:cNvSpPr>
          <p:nvPr/>
        </p:nvSpPr>
        <p:spPr bwMode="auto">
          <a:xfrm rot="-8587114">
            <a:off x="2952750" y="2030413"/>
            <a:ext cx="649288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12315" name="AutoShape 31"/>
          <p:cNvSpPr>
            <a:spLocks noChangeArrowheads="1"/>
          </p:cNvSpPr>
          <p:nvPr/>
        </p:nvSpPr>
        <p:spPr bwMode="auto">
          <a:xfrm rot="14963174">
            <a:off x="3744119" y="1754982"/>
            <a:ext cx="649287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12319" name="AutoShape 35"/>
          <p:cNvSpPr>
            <a:spLocks noChangeArrowheads="1"/>
          </p:cNvSpPr>
          <p:nvPr/>
        </p:nvSpPr>
        <p:spPr bwMode="auto">
          <a:xfrm rot="7225811">
            <a:off x="3262313" y="4735513"/>
            <a:ext cx="692150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12320" name="AutoShape 36"/>
          <p:cNvSpPr>
            <a:spLocks noChangeArrowheads="1"/>
          </p:cNvSpPr>
          <p:nvPr/>
        </p:nvSpPr>
        <p:spPr bwMode="auto">
          <a:xfrm rot="8827315">
            <a:off x="2665413" y="4179888"/>
            <a:ext cx="649287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37906" name="Text Box 4"/>
          <p:cNvSpPr txBox="1">
            <a:spLocks noChangeArrowheads="1"/>
          </p:cNvSpPr>
          <p:nvPr/>
        </p:nvSpPr>
        <p:spPr bwMode="auto">
          <a:xfrm>
            <a:off x="214313" y="4714875"/>
            <a:ext cx="2808287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спин-меченные природные и синтетические биологически активные соединения</a:t>
            </a:r>
          </a:p>
        </p:txBody>
      </p:sp>
      <p:sp>
        <p:nvSpPr>
          <p:cNvPr id="37907" name="Text Box 4"/>
          <p:cNvSpPr txBox="1">
            <a:spLocks noChangeArrowheads="1"/>
          </p:cNvSpPr>
          <p:nvPr/>
        </p:nvSpPr>
        <p:spPr bwMode="auto">
          <a:xfrm>
            <a:off x="4932363" y="692150"/>
            <a:ext cx="24685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магнитоактивные материалы (органические ферромагнетики)</a:t>
            </a:r>
          </a:p>
        </p:txBody>
      </p:sp>
      <p:sp>
        <p:nvSpPr>
          <p:cNvPr id="37908" name="Text Box 4"/>
          <p:cNvSpPr txBox="1">
            <a:spLocks noChangeArrowheads="1"/>
          </p:cNvSpPr>
          <p:nvPr/>
        </p:nvSpPr>
        <p:spPr bwMode="auto">
          <a:xfrm>
            <a:off x="142875" y="1857375"/>
            <a:ext cx="246856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химические источники электричества</a:t>
            </a:r>
            <a:r>
              <a:rPr lang="en-US" sz="1500" b="1">
                <a:latin typeface="Calibri" pitchFamily="34" charset="0"/>
              </a:rPr>
              <a:t> (</a:t>
            </a:r>
            <a:r>
              <a:rPr lang="ru-RU" sz="1500" b="1">
                <a:latin typeface="Calibri" pitchFamily="34" charset="0"/>
              </a:rPr>
              <a:t>аккумуляторы</a:t>
            </a:r>
            <a:r>
              <a:rPr lang="en-US" sz="1500" b="1">
                <a:latin typeface="Calibri" pitchFamily="34" charset="0"/>
              </a:rPr>
              <a:t>)</a:t>
            </a:r>
            <a:endParaRPr lang="ru-RU" sz="1500" b="1">
              <a:latin typeface="Calibri" pitchFamily="34" charset="0"/>
            </a:endParaRPr>
          </a:p>
        </p:txBody>
      </p:sp>
      <p:sp>
        <p:nvSpPr>
          <p:cNvPr id="37909" name="Text Box 11"/>
          <p:cNvSpPr txBox="1">
            <a:spLocks noChangeArrowheads="1"/>
          </p:cNvSpPr>
          <p:nvPr/>
        </p:nvSpPr>
        <p:spPr bwMode="auto">
          <a:xfrm>
            <a:off x="1785938" y="5572125"/>
            <a:ext cx="22320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материалы для солнечной энергетики</a:t>
            </a:r>
          </a:p>
        </p:txBody>
      </p:sp>
      <p:sp>
        <p:nvSpPr>
          <p:cNvPr id="55" name="AutoShape 28"/>
          <p:cNvSpPr>
            <a:spLocks noChangeArrowheads="1"/>
          </p:cNvSpPr>
          <p:nvPr/>
        </p:nvSpPr>
        <p:spPr bwMode="auto">
          <a:xfrm rot="10800000">
            <a:off x="2527300" y="3246438"/>
            <a:ext cx="649288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58" name="AutoShape 29"/>
          <p:cNvSpPr>
            <a:spLocks noChangeArrowheads="1"/>
          </p:cNvSpPr>
          <p:nvPr/>
        </p:nvSpPr>
        <p:spPr bwMode="auto">
          <a:xfrm rot="9337950" flipH="1">
            <a:off x="5762625" y="2679700"/>
            <a:ext cx="649288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59" name="AutoShape 30"/>
          <p:cNvSpPr>
            <a:spLocks noChangeArrowheads="1"/>
          </p:cNvSpPr>
          <p:nvPr/>
        </p:nvSpPr>
        <p:spPr bwMode="auto">
          <a:xfrm rot="8587114" flipH="1">
            <a:off x="5470525" y="2106613"/>
            <a:ext cx="649288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60" name="AutoShape 31"/>
          <p:cNvSpPr>
            <a:spLocks noChangeArrowheads="1"/>
          </p:cNvSpPr>
          <p:nvPr/>
        </p:nvSpPr>
        <p:spPr bwMode="auto">
          <a:xfrm rot="7298829" flipH="1">
            <a:off x="4829969" y="1777207"/>
            <a:ext cx="649287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61" name="AutoShape 35"/>
          <p:cNvSpPr>
            <a:spLocks noChangeArrowheads="1"/>
          </p:cNvSpPr>
          <p:nvPr/>
        </p:nvSpPr>
        <p:spPr bwMode="auto">
          <a:xfrm rot="14374189" flipH="1">
            <a:off x="5116513" y="4845050"/>
            <a:ext cx="692150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62" name="AutoShape 36"/>
          <p:cNvSpPr>
            <a:spLocks noChangeArrowheads="1"/>
          </p:cNvSpPr>
          <p:nvPr/>
        </p:nvSpPr>
        <p:spPr bwMode="auto">
          <a:xfrm rot="12772685" flipH="1">
            <a:off x="5757863" y="4291013"/>
            <a:ext cx="649287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63" name="AutoShape 28"/>
          <p:cNvSpPr>
            <a:spLocks noChangeArrowheads="1"/>
          </p:cNvSpPr>
          <p:nvPr/>
        </p:nvSpPr>
        <p:spPr bwMode="auto">
          <a:xfrm rot="10800000" flipH="1">
            <a:off x="5894388" y="3357563"/>
            <a:ext cx="649287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37921" name="Text Box 11"/>
          <p:cNvSpPr txBox="1">
            <a:spLocks noChangeArrowheads="1"/>
          </p:cNvSpPr>
          <p:nvPr/>
        </p:nvSpPr>
        <p:spPr bwMode="auto">
          <a:xfrm>
            <a:off x="4357688" y="5857875"/>
            <a:ext cx="22320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500" b="1">
                <a:latin typeface="Calibri" pitchFamily="34" charset="0"/>
              </a:rPr>
              <a:t>C</a:t>
            </a:r>
            <a:r>
              <a:rPr lang="ru-RU" sz="1500" b="1">
                <a:latin typeface="Calibri" pitchFamily="34" charset="0"/>
              </a:rPr>
              <a:t>пиновые зонды на оксид азота</a:t>
            </a:r>
          </a:p>
        </p:txBody>
      </p:sp>
      <p:sp>
        <p:nvSpPr>
          <p:cNvPr id="37923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55"/>
          <p:cNvSpPr>
            <a:spLocks noChangeArrowheads="1"/>
          </p:cNvSpPr>
          <p:nvPr/>
        </p:nvSpPr>
        <p:spPr bwMode="auto">
          <a:xfrm>
            <a:off x="0" y="0"/>
            <a:ext cx="9144000" cy="714356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6737" name="Text Box 23"/>
          <p:cNvSpPr txBox="1">
            <a:spLocks noChangeArrowheads="1"/>
          </p:cNvSpPr>
          <p:nvPr/>
        </p:nvSpPr>
        <p:spPr bwMode="auto">
          <a:xfrm>
            <a:off x="357158" y="0"/>
            <a:ext cx="878684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</a:rPr>
              <a:t>Контролируемая полимеризация в присутствии</a:t>
            </a:r>
          </a:p>
          <a:p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нитроксильных</a:t>
            </a:r>
            <a:r>
              <a:rPr lang="ru-RU" sz="2000" b="1" dirty="0">
                <a:solidFill>
                  <a:srgbClr val="FFFF00"/>
                </a:solidFill>
              </a:rPr>
              <a:t> радикалов</a:t>
            </a:r>
          </a:p>
        </p:txBody>
      </p:sp>
      <p:pic>
        <p:nvPicPr>
          <p:cNvPr id="116738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787522"/>
            <a:ext cx="4714908" cy="310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7" name="Rectangle 25"/>
          <p:cNvSpPr>
            <a:spLocks noChangeArrowheads="1"/>
          </p:cNvSpPr>
          <p:nvPr/>
        </p:nvSpPr>
        <p:spPr bwMode="auto">
          <a:xfrm>
            <a:off x="6629400" y="5867400"/>
            <a:ext cx="2160588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k</a:t>
            </a:r>
            <a:r>
              <a:rPr lang="en-US" sz="2000" b="1" i="1" baseline="-2500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d</a:t>
            </a:r>
            <a:r>
              <a:rPr lang="en-US" sz="2000" b="1" i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/</a:t>
            </a:r>
            <a:r>
              <a:rPr lang="en-US" sz="2000" b="1" i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k</a:t>
            </a:r>
            <a:r>
              <a:rPr lang="en-US" sz="2000" b="1" i="1" baseline="-2500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c</a:t>
            </a:r>
            <a:r>
              <a:rPr lang="en-US" sz="2000" b="1" baseline="-2500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  <a:sym typeface="Symbol" pitchFamily="18" charset="2"/>
              </a:rPr>
              <a:t>  </a:t>
            </a: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t</a:t>
            </a:r>
            <a:r>
              <a:rPr lang="fr-FR" sz="2000" b="1" baseline="-2500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polym</a:t>
            </a:r>
            <a:r>
              <a:rPr lang="ru-RU" sz="2000" b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  <a:sym typeface="Symbol" pitchFamily="18" charset="2"/>
              </a:rPr>
              <a:t> 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k</a:t>
            </a:r>
            <a:r>
              <a:rPr lang="en-US" sz="2000" b="1" i="1" baseline="-2500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d</a:t>
            </a:r>
            <a:r>
              <a:rPr lang="en-US" sz="2000" b="1" i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*</a:t>
            </a:r>
            <a:r>
              <a:rPr lang="en-US" sz="2000" b="1" i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k</a:t>
            </a:r>
            <a:r>
              <a:rPr lang="en-US" sz="2000" b="1" i="1" baseline="-2500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c</a:t>
            </a:r>
            <a:r>
              <a:rPr lang="en-US" sz="2000" b="1" baseline="-2500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  <a:sym typeface="Symbol" pitchFamily="18" charset="2"/>
              </a:rPr>
              <a:t>  </a:t>
            </a: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PDI  </a:t>
            </a:r>
            <a:r>
              <a:rPr lang="ru-RU" sz="2000" b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  <a:sym typeface="Symbol" pitchFamily="18" charset="2"/>
              </a:rPr>
              <a:t></a:t>
            </a:r>
            <a:endParaRPr lang="ru-RU" sz="2000" b="1"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16741" name="Rectangle 27"/>
          <p:cNvSpPr>
            <a:spLocks noChangeArrowheads="1"/>
          </p:cNvSpPr>
          <p:nvPr/>
        </p:nvSpPr>
        <p:spPr bwMode="auto">
          <a:xfrm>
            <a:off x="6553200" y="5791200"/>
            <a:ext cx="2286000" cy="914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6742" name="Text Box 28"/>
          <p:cNvSpPr txBox="1">
            <a:spLocks noChangeArrowheads="1"/>
          </p:cNvSpPr>
          <p:nvPr/>
        </p:nvSpPr>
        <p:spPr bwMode="auto">
          <a:xfrm>
            <a:off x="214282" y="5786454"/>
            <a:ext cx="5410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 dirty="0">
                <a:latin typeface="Calibri" pitchFamily="34" charset="0"/>
              </a:rPr>
              <a:t>Важным для контролируемой полимеризации</a:t>
            </a:r>
          </a:p>
          <a:p>
            <a:r>
              <a:rPr lang="ru-RU" b="1" i="1" dirty="0">
                <a:latin typeface="Calibri" pitchFamily="34" charset="0"/>
              </a:rPr>
              <a:t>является соотношение констант </a:t>
            </a:r>
            <a:r>
              <a:rPr lang="en-US" b="1" i="1" dirty="0" err="1">
                <a:latin typeface="Calibri" pitchFamily="34" charset="0"/>
              </a:rPr>
              <a:t>k</a:t>
            </a:r>
            <a:r>
              <a:rPr lang="en-US" b="1" i="1" baseline="-25000" dirty="0" err="1">
                <a:latin typeface="Calibri" pitchFamily="34" charset="0"/>
              </a:rPr>
              <a:t>d</a:t>
            </a:r>
            <a:r>
              <a:rPr lang="en-US" b="1" i="1" dirty="0">
                <a:latin typeface="Calibri" pitchFamily="34" charset="0"/>
              </a:rPr>
              <a:t> </a:t>
            </a:r>
            <a:r>
              <a:rPr lang="ru-RU" b="1" i="1" dirty="0">
                <a:latin typeface="Calibri" pitchFamily="34" charset="0"/>
              </a:rPr>
              <a:t>и </a:t>
            </a:r>
            <a:r>
              <a:rPr lang="en-US" b="1" i="1" dirty="0" err="1">
                <a:latin typeface="Calibri" pitchFamily="34" charset="0"/>
              </a:rPr>
              <a:t>k</a:t>
            </a:r>
            <a:r>
              <a:rPr lang="en-US" b="1" i="1" baseline="-25000" dirty="0" err="1">
                <a:latin typeface="Calibri" pitchFamily="34" charset="0"/>
              </a:rPr>
              <a:t>c</a:t>
            </a:r>
            <a:r>
              <a:rPr lang="ru-RU" b="1" i="1" dirty="0">
                <a:latin typeface="Calibri" pitchFamily="34" charset="0"/>
              </a:rPr>
              <a:t>, а также</a:t>
            </a:r>
          </a:p>
          <a:p>
            <a:r>
              <a:rPr lang="ru-RU" b="1" i="1" dirty="0">
                <a:latin typeface="Calibri" pitchFamily="34" charset="0"/>
              </a:rPr>
              <a:t> наличие побочных реакций</a:t>
            </a:r>
          </a:p>
        </p:txBody>
      </p:sp>
      <p:sp>
        <p:nvSpPr>
          <p:cNvPr id="11674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16746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2071678"/>
            <a:ext cx="328227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7" name="Text Box 5"/>
          <p:cNvSpPr txBox="1">
            <a:spLocks noChangeArrowheads="1"/>
          </p:cNvSpPr>
          <p:nvPr/>
        </p:nvSpPr>
        <p:spPr bwMode="auto">
          <a:xfrm>
            <a:off x="5064125" y="4429132"/>
            <a:ext cx="40798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i="1" dirty="0">
                <a:latin typeface="Comic Sans MS" pitchFamily="66" charset="0"/>
              </a:rPr>
              <a:t>Применение</a:t>
            </a:r>
            <a:r>
              <a:rPr lang="fr-FR" sz="1400" b="1" i="1" dirty="0">
                <a:latin typeface="Comic Sans MS" pitchFamily="66" charset="0"/>
              </a:rPr>
              <a:t>: </a:t>
            </a:r>
            <a:r>
              <a:rPr lang="ru-RU" sz="1400" b="1" i="1" dirty="0">
                <a:latin typeface="Comic Sans MS" pitchFamily="66" charset="0"/>
              </a:rPr>
              <a:t>сочетание материалов</a:t>
            </a:r>
            <a:r>
              <a:rPr lang="fr-FR" sz="1400" b="1" i="1" dirty="0">
                <a:latin typeface="Comic Sans MS" pitchFamily="66" charset="0"/>
              </a:rPr>
              <a:t>, </a:t>
            </a:r>
            <a:r>
              <a:rPr lang="ru-RU" sz="1400" b="1" i="1" dirty="0">
                <a:latin typeface="Comic Sans MS" pitchFamily="66" charset="0"/>
              </a:rPr>
              <a:t>покрытия</a:t>
            </a:r>
            <a:r>
              <a:rPr lang="fr-FR" sz="1400" b="1" i="1" dirty="0">
                <a:latin typeface="Comic Sans MS" pitchFamily="66" charset="0"/>
              </a:rPr>
              <a:t>, </a:t>
            </a:r>
            <a:r>
              <a:rPr lang="ru-RU" sz="1400" b="1" i="1" dirty="0">
                <a:latin typeface="Comic Sans MS" pitchFamily="66" charset="0"/>
              </a:rPr>
              <a:t>оптика</a:t>
            </a:r>
            <a:r>
              <a:rPr lang="fr-FR" sz="1400" b="1" i="1" dirty="0">
                <a:latin typeface="Comic Sans MS" pitchFamily="66" charset="0"/>
              </a:rPr>
              <a:t>, </a:t>
            </a:r>
            <a:r>
              <a:rPr lang="ru-RU" sz="1400" b="1" i="1" dirty="0" err="1">
                <a:latin typeface="Comic Sans MS" pitchFamily="66" charset="0"/>
              </a:rPr>
              <a:t>нанобиотехнологии</a:t>
            </a:r>
            <a:r>
              <a:rPr lang="ru-RU" sz="1400" b="1" i="1" dirty="0">
                <a:latin typeface="Comic Sans MS" pitchFamily="66" charset="0"/>
              </a:rPr>
              <a:t>, материалы с заданными свойствами</a:t>
            </a:r>
            <a:r>
              <a:rPr lang="ru-RU" b="1" i="1" dirty="0">
                <a:latin typeface="Comic Sans MS" pitchFamily="66" charset="0"/>
              </a:rPr>
              <a:t> </a:t>
            </a:r>
            <a:r>
              <a:rPr lang="fr-FR" b="1" i="1" dirty="0">
                <a:latin typeface="Comic Sans MS" pitchFamily="66" charset="0"/>
              </a:rPr>
              <a:t> </a:t>
            </a:r>
          </a:p>
        </p:txBody>
      </p:sp>
      <p:grpSp>
        <p:nvGrpSpPr>
          <p:cNvPr id="116748" name="Group 9"/>
          <p:cNvGrpSpPr>
            <a:grpSpLocks/>
          </p:cNvGrpSpPr>
          <p:nvPr/>
        </p:nvGrpSpPr>
        <p:grpSpPr bwMode="auto">
          <a:xfrm>
            <a:off x="7632700" y="1071546"/>
            <a:ext cx="1511300" cy="804863"/>
            <a:chOff x="567" y="3022"/>
            <a:chExt cx="1258" cy="1045"/>
          </a:xfrm>
        </p:grpSpPr>
        <p:pic>
          <p:nvPicPr>
            <p:cNvPr id="116749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l="46156" b="19832"/>
            <a:stretch>
              <a:fillRect/>
            </a:stretch>
          </p:blipFill>
          <p:spPr bwMode="auto">
            <a:xfrm>
              <a:off x="567" y="3022"/>
              <a:ext cx="1258" cy="1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750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 l="38057" t="78914" r="38190"/>
            <a:stretch>
              <a:fillRect/>
            </a:stretch>
          </p:blipFill>
          <p:spPr bwMode="auto">
            <a:xfrm>
              <a:off x="1247" y="3067"/>
              <a:ext cx="554" cy="277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</p:spPr>
        </p:pic>
      </p:grpSp>
      <p:grpSp>
        <p:nvGrpSpPr>
          <p:cNvPr id="116751" name="Group 12"/>
          <p:cNvGrpSpPr>
            <a:grpSpLocks/>
          </p:cNvGrpSpPr>
          <p:nvPr/>
        </p:nvGrpSpPr>
        <p:grpSpPr bwMode="auto">
          <a:xfrm>
            <a:off x="6286512" y="1071546"/>
            <a:ext cx="1008063" cy="874712"/>
            <a:chOff x="4014" y="2795"/>
            <a:chExt cx="1176" cy="1045"/>
          </a:xfrm>
        </p:grpSpPr>
        <p:pic>
          <p:nvPicPr>
            <p:cNvPr id="116752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 r="49663" b="19203"/>
            <a:stretch>
              <a:fillRect/>
            </a:stretch>
          </p:blipFill>
          <p:spPr bwMode="auto">
            <a:xfrm>
              <a:off x="4014" y="2795"/>
              <a:ext cx="1176" cy="1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753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 l="38057" t="78914" r="38190"/>
            <a:stretch>
              <a:fillRect/>
            </a:stretch>
          </p:blipFill>
          <p:spPr bwMode="auto">
            <a:xfrm>
              <a:off x="4604" y="2840"/>
              <a:ext cx="554" cy="277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</p:spPr>
        </p:pic>
      </p:grpSp>
      <p:sp>
        <p:nvSpPr>
          <p:cNvPr id="116754" name="Text Box 15"/>
          <p:cNvSpPr txBox="1">
            <a:spLocks noChangeArrowheads="1"/>
          </p:cNvSpPr>
          <p:nvPr/>
        </p:nvSpPr>
        <p:spPr bwMode="auto">
          <a:xfrm>
            <a:off x="7858148" y="714356"/>
            <a:ext cx="11128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u="sng" dirty="0">
                <a:latin typeface="Calibri" pitchFamily="34" charset="0"/>
              </a:rPr>
              <a:t>Обычная</a:t>
            </a:r>
          </a:p>
        </p:txBody>
      </p:sp>
      <p:sp>
        <p:nvSpPr>
          <p:cNvPr id="116755" name="Text Box 16"/>
          <p:cNvSpPr txBox="1">
            <a:spLocks noChangeArrowheads="1"/>
          </p:cNvSpPr>
          <p:nvPr/>
        </p:nvSpPr>
        <p:spPr bwMode="auto">
          <a:xfrm>
            <a:off x="6357950" y="785794"/>
            <a:ext cx="1069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u="sng">
                <a:latin typeface="Calibri" pitchFamily="34" charset="0"/>
              </a:rPr>
              <a:t>«Живая»</a:t>
            </a:r>
          </a:p>
        </p:txBody>
      </p:sp>
      <p:pic>
        <p:nvPicPr>
          <p:cNvPr id="20" name="Picture 3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3857628"/>
            <a:ext cx="3429024" cy="1916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5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3669" name="Text Box 4"/>
          <p:cNvSpPr txBox="1">
            <a:spLocks noChangeArrowheads="1"/>
          </p:cNvSpPr>
          <p:nvPr/>
        </p:nvSpPr>
        <p:spPr bwMode="auto">
          <a:xfrm>
            <a:off x="395288" y="115888"/>
            <a:ext cx="807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</a:rPr>
              <a:t>Диаграмма Фишера – условия успешной полимеризации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13670" name="Text Box 5"/>
          <p:cNvSpPr txBox="1">
            <a:spLocks noChangeArrowheads="1"/>
          </p:cNvSpPr>
          <p:nvPr/>
        </p:nvSpPr>
        <p:spPr bwMode="auto">
          <a:xfrm>
            <a:off x="0" y="1066800"/>
            <a:ext cx="48006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400" b="1">
                <a:latin typeface="Comic Sans MS" pitchFamily="66" charset="0"/>
                <a:sym typeface="Symbol" pitchFamily="18" charset="2"/>
              </a:rPr>
              <a:t></a:t>
            </a:r>
            <a:r>
              <a:rPr lang="en-US" sz="1400" b="1">
                <a:latin typeface="Comic Sans MS" pitchFamily="66" charset="0"/>
              </a:rPr>
              <a:t> : </a:t>
            </a:r>
            <a:r>
              <a:rPr lang="ru-RU" sz="1400" b="1">
                <a:latin typeface="Comic Sans MS" pitchFamily="66" charset="0"/>
              </a:rPr>
              <a:t>фракция мертвых цепей</a:t>
            </a:r>
            <a:endParaRPr lang="en-US" sz="1400">
              <a:latin typeface="Calibri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400">
                <a:latin typeface="Calibri" pitchFamily="34" charset="0"/>
              </a:rPr>
              <a:t>d:  (PDI-1)</a:t>
            </a:r>
            <a:r>
              <a:rPr lang="ru-RU" sz="1400">
                <a:latin typeface="Calibri" pitchFamily="34" charset="0"/>
              </a:rPr>
              <a:t> молекулярно-массовое распределение</a:t>
            </a:r>
            <a:endParaRPr lang="en-US" sz="1400">
              <a:latin typeface="Calibri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400" i="1">
                <a:latin typeface="Calibri" pitchFamily="34" charset="0"/>
              </a:rPr>
              <a:t>t</a:t>
            </a:r>
            <a:r>
              <a:rPr lang="en-US" sz="1400" baseline="-25000">
                <a:latin typeface="Calibri" pitchFamily="34" charset="0"/>
              </a:rPr>
              <a:t>90</a:t>
            </a:r>
            <a:r>
              <a:rPr lang="en-US" sz="1400">
                <a:latin typeface="Calibri" pitchFamily="34" charset="0"/>
              </a:rPr>
              <a:t>: </a:t>
            </a:r>
            <a:r>
              <a:rPr lang="ru-RU" sz="1400">
                <a:latin typeface="Calibri" pitchFamily="34" charset="0"/>
              </a:rPr>
              <a:t>время полимеризации для</a:t>
            </a:r>
            <a:r>
              <a:rPr lang="en-US" sz="1400">
                <a:latin typeface="Calibri" pitchFamily="34" charset="0"/>
              </a:rPr>
              <a:t> 90 % </a:t>
            </a:r>
            <a:r>
              <a:rPr lang="ru-RU" sz="1400">
                <a:latin typeface="Calibri" pitchFamily="34" charset="0"/>
              </a:rPr>
              <a:t>конверсии</a:t>
            </a:r>
            <a:endParaRPr lang="en-US" sz="1400">
              <a:latin typeface="Calibri" pitchFamily="34" charset="0"/>
            </a:endParaRPr>
          </a:p>
        </p:txBody>
      </p:sp>
      <p:sp>
        <p:nvSpPr>
          <p:cNvPr id="113671" name="Rectangle 6"/>
          <p:cNvSpPr>
            <a:spLocks noChangeArrowheads="1"/>
          </p:cNvSpPr>
          <p:nvPr/>
        </p:nvSpPr>
        <p:spPr bwMode="auto">
          <a:xfrm>
            <a:off x="2895600" y="2438400"/>
            <a:ext cx="381000" cy="4953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13666" name="Object 2"/>
          <p:cNvGraphicFramePr>
            <a:graphicFrameLocks noChangeAspect="1"/>
          </p:cNvGraphicFramePr>
          <p:nvPr/>
        </p:nvGraphicFramePr>
        <p:xfrm>
          <a:off x="152400" y="2286000"/>
          <a:ext cx="3122613" cy="814388"/>
        </p:xfrm>
        <a:graphic>
          <a:graphicData uri="http://schemas.openxmlformats.org/presentationml/2006/ole">
            <p:oleObj spid="_x0000_s113666" name="Equation" r:id="rId3" imgW="1752600" imgH="457200" progId="Equation.3">
              <p:embed/>
            </p:oleObj>
          </a:graphicData>
        </a:graphic>
      </p:graphicFrame>
      <p:sp>
        <p:nvSpPr>
          <p:cNvPr id="113672" name="AutoShape 8"/>
          <p:cNvSpPr>
            <a:spLocks noChangeArrowheads="1"/>
          </p:cNvSpPr>
          <p:nvPr/>
        </p:nvSpPr>
        <p:spPr bwMode="auto">
          <a:xfrm>
            <a:off x="76200" y="2209800"/>
            <a:ext cx="33528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3276600" y="3352800"/>
            <a:ext cx="381000" cy="6096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13667" name="Object 3"/>
          <p:cNvGraphicFramePr>
            <a:graphicFrameLocks noChangeAspect="1"/>
          </p:cNvGraphicFramePr>
          <p:nvPr/>
        </p:nvGraphicFramePr>
        <p:xfrm>
          <a:off x="152400" y="3200400"/>
          <a:ext cx="3603625" cy="796925"/>
        </p:xfrm>
        <a:graphic>
          <a:graphicData uri="http://schemas.openxmlformats.org/presentationml/2006/ole">
            <p:oleObj spid="_x0000_s113667" name="Формула" r:id="rId4" imgW="2120900" imgH="469900" progId="Equation.3">
              <p:embed/>
            </p:oleObj>
          </a:graphicData>
        </a:graphic>
      </p:graphicFrame>
      <p:sp>
        <p:nvSpPr>
          <p:cNvPr id="113674" name="AutoShape 11"/>
          <p:cNvSpPr>
            <a:spLocks noChangeArrowheads="1"/>
          </p:cNvSpPr>
          <p:nvPr/>
        </p:nvSpPr>
        <p:spPr bwMode="auto">
          <a:xfrm>
            <a:off x="76200" y="3200400"/>
            <a:ext cx="38100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3675" name="Rectangle 12"/>
          <p:cNvSpPr>
            <a:spLocks noChangeArrowheads="1"/>
          </p:cNvSpPr>
          <p:nvPr/>
        </p:nvSpPr>
        <p:spPr bwMode="auto">
          <a:xfrm>
            <a:off x="3124200" y="4648200"/>
            <a:ext cx="457200" cy="3508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13668" name="Object 4"/>
          <p:cNvGraphicFramePr>
            <a:graphicFrameLocks noChangeAspect="1"/>
          </p:cNvGraphicFramePr>
          <p:nvPr/>
        </p:nvGraphicFramePr>
        <p:xfrm>
          <a:off x="304800" y="4191000"/>
          <a:ext cx="3336925" cy="823913"/>
        </p:xfrm>
        <a:graphic>
          <a:graphicData uri="http://schemas.openxmlformats.org/presentationml/2006/ole">
            <p:oleObj spid="_x0000_s113668" name="Equation" r:id="rId5" imgW="1955800" imgH="482600" progId="Equation.3">
              <p:embed/>
            </p:oleObj>
          </a:graphicData>
        </a:graphic>
      </p:graphicFrame>
      <p:sp>
        <p:nvSpPr>
          <p:cNvPr id="113676" name="AutoShape 14"/>
          <p:cNvSpPr>
            <a:spLocks noChangeArrowheads="1"/>
          </p:cNvSpPr>
          <p:nvPr/>
        </p:nvSpPr>
        <p:spPr bwMode="auto">
          <a:xfrm>
            <a:off x="76200" y="4114800"/>
            <a:ext cx="3657600" cy="9906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3677" name="Text Box 15"/>
          <p:cNvSpPr txBox="1">
            <a:spLocks noChangeArrowheads="1"/>
          </p:cNvSpPr>
          <p:nvPr/>
        </p:nvSpPr>
        <p:spPr bwMode="auto">
          <a:xfrm>
            <a:off x="228600" y="617220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b="1" i="1">
                <a:solidFill>
                  <a:srgbClr val="0033CC"/>
                </a:solidFill>
                <a:latin typeface="Calibri" pitchFamily="34" charset="0"/>
              </a:rPr>
              <a:t>Fischer H. Macromolecules, 1997,30,5666, </a:t>
            </a:r>
          </a:p>
          <a:p>
            <a:r>
              <a:rPr lang="en-GB" sz="1200" b="1" i="1">
                <a:solidFill>
                  <a:srgbClr val="0033CC"/>
                </a:solidFill>
                <a:latin typeface="Calibri" pitchFamily="34" charset="0"/>
              </a:rPr>
              <a:t>Fischer H. J.Polym.Sci.A,Polym.Chem.1 999,37,1885 .</a:t>
            </a:r>
            <a:r>
              <a:rPr lang="en-US" sz="1200" i="1">
                <a:solidFill>
                  <a:srgbClr val="0033CC"/>
                </a:solidFill>
                <a:latin typeface="Calibri" pitchFamily="34" charset="0"/>
              </a:rPr>
              <a:t> </a:t>
            </a:r>
          </a:p>
        </p:txBody>
      </p:sp>
      <p:grpSp>
        <p:nvGrpSpPr>
          <p:cNvPr id="113678" name="Group 16"/>
          <p:cNvGrpSpPr>
            <a:grpSpLocks/>
          </p:cNvGrpSpPr>
          <p:nvPr/>
        </p:nvGrpSpPr>
        <p:grpSpPr bwMode="auto">
          <a:xfrm>
            <a:off x="4140200" y="765175"/>
            <a:ext cx="4724400" cy="3276600"/>
            <a:chOff x="288" y="1248"/>
            <a:chExt cx="2837" cy="1966"/>
          </a:xfrm>
        </p:grpSpPr>
        <p:pic>
          <p:nvPicPr>
            <p:cNvPr id="113682" name="Picture 17" descr="Phas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8" y="1248"/>
              <a:ext cx="2837" cy="19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13683" name="Rectangle 18"/>
            <p:cNvSpPr>
              <a:spLocks noChangeArrowheads="1"/>
            </p:cNvSpPr>
            <p:nvPr/>
          </p:nvSpPr>
          <p:spPr bwMode="auto">
            <a:xfrm>
              <a:off x="1797" y="2650"/>
              <a:ext cx="1049" cy="19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13684" name="Rectangle 19"/>
            <p:cNvSpPr>
              <a:spLocks noChangeArrowheads="1"/>
            </p:cNvSpPr>
            <p:nvPr/>
          </p:nvSpPr>
          <p:spPr bwMode="auto">
            <a:xfrm>
              <a:off x="2352" y="1536"/>
              <a:ext cx="713" cy="51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13685" name="Rectangle 20"/>
            <p:cNvSpPr>
              <a:spLocks noChangeArrowheads="1"/>
            </p:cNvSpPr>
            <p:nvPr/>
          </p:nvSpPr>
          <p:spPr bwMode="auto">
            <a:xfrm>
              <a:off x="1294" y="1339"/>
              <a:ext cx="1217" cy="15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13686" name="Line 21"/>
            <p:cNvSpPr>
              <a:spLocks noChangeShapeType="1"/>
            </p:cNvSpPr>
            <p:nvPr/>
          </p:nvSpPr>
          <p:spPr bwMode="auto">
            <a:xfrm flipV="1">
              <a:off x="816" y="1593"/>
              <a:ext cx="1889" cy="1112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687" name="Line 22"/>
            <p:cNvSpPr>
              <a:spLocks noChangeShapeType="1"/>
            </p:cNvSpPr>
            <p:nvPr/>
          </p:nvSpPr>
          <p:spPr bwMode="auto">
            <a:xfrm>
              <a:off x="1336" y="1928"/>
              <a:ext cx="1301" cy="754"/>
            </a:xfrm>
            <a:prstGeom prst="line">
              <a:avLst/>
            </a:prstGeom>
            <a:noFill/>
            <a:ln w="635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688" name="Line 23"/>
            <p:cNvSpPr>
              <a:spLocks noChangeShapeType="1"/>
            </p:cNvSpPr>
            <p:nvPr/>
          </p:nvSpPr>
          <p:spPr bwMode="auto">
            <a:xfrm flipV="1">
              <a:off x="790" y="1459"/>
              <a:ext cx="1343" cy="794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3679" name="Text Box 24"/>
          <p:cNvSpPr txBox="1">
            <a:spLocks noChangeArrowheads="1"/>
          </p:cNvSpPr>
          <p:nvPr/>
        </p:nvSpPr>
        <p:spPr bwMode="auto">
          <a:xfrm>
            <a:off x="4284663" y="4076700"/>
            <a:ext cx="464820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A :</a:t>
            </a:r>
            <a:r>
              <a:rPr lang="ru-RU" sz="1200" b="1"/>
              <a:t> живая и контролируемая полимеризация, большое  время полимеризации</a:t>
            </a:r>
            <a:endParaRPr lang="en-US" sz="1200" b="1"/>
          </a:p>
          <a:p>
            <a:pPr>
              <a:spcBef>
                <a:spcPct val="50000"/>
              </a:spcBef>
            </a:pPr>
            <a:r>
              <a:rPr lang="en-US" sz="1200" b="1"/>
              <a:t>B : </a:t>
            </a:r>
            <a:r>
              <a:rPr lang="ru-RU" sz="1200" b="1"/>
              <a:t>живая, неконтролируемая, большое время полимеризации</a:t>
            </a:r>
            <a:endParaRPr lang="en-US" sz="1200" b="1"/>
          </a:p>
          <a:p>
            <a:pPr>
              <a:spcBef>
                <a:spcPct val="50000"/>
              </a:spcBef>
            </a:pPr>
            <a:r>
              <a:rPr lang="en-US" sz="1200" b="1"/>
              <a:t>C : </a:t>
            </a:r>
            <a:r>
              <a:rPr lang="ru-RU" sz="1200" b="1"/>
              <a:t>живая, неконтролируемая, малое время полимеризации</a:t>
            </a:r>
            <a:endParaRPr lang="en-US" sz="1200" b="1"/>
          </a:p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0000"/>
                </a:solidFill>
              </a:rPr>
              <a:t>D : </a:t>
            </a:r>
            <a:r>
              <a:rPr lang="ru-RU" sz="1200" b="1">
                <a:solidFill>
                  <a:srgbClr val="FF0000"/>
                </a:solidFill>
              </a:rPr>
              <a:t>успешная КРП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13680" name="Rectangle 7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49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3681" name="Rectangle 73"/>
          <p:cNvSpPr>
            <a:spLocks noChangeArrowheads="1"/>
          </p:cNvSpPr>
          <p:nvPr/>
        </p:nvSpPr>
        <p:spPr bwMode="auto">
          <a:xfrm>
            <a:off x="0" y="6172200"/>
            <a:ext cx="4572000" cy="685800"/>
          </a:xfrm>
          <a:prstGeom prst="rect">
            <a:avLst/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4"/>
          <p:cNvSpPr>
            <a:spLocks noChangeArrowheads="1"/>
          </p:cNvSpPr>
          <p:nvPr/>
        </p:nvSpPr>
        <p:spPr bwMode="auto">
          <a:xfrm>
            <a:off x="2971800" y="1290638"/>
            <a:ext cx="15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600">
              <a:latin typeface="Calibri" pitchFamily="34" charset="0"/>
            </a:endParaRPr>
          </a:p>
        </p:txBody>
      </p:sp>
      <p:sp>
        <p:nvSpPr>
          <p:cNvPr id="117762" name="Rectangle 5"/>
          <p:cNvSpPr>
            <a:spLocks noChangeArrowheads="1"/>
          </p:cNvSpPr>
          <p:nvPr/>
        </p:nvSpPr>
        <p:spPr bwMode="auto">
          <a:xfrm>
            <a:off x="3028950" y="1290638"/>
            <a:ext cx="15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600">
              <a:latin typeface="Calibri" pitchFamily="34" charset="0"/>
            </a:endParaRPr>
          </a:p>
        </p:txBody>
      </p:sp>
      <p:sp>
        <p:nvSpPr>
          <p:cNvPr id="117764" name="Text Box 27"/>
          <p:cNvSpPr txBox="1">
            <a:spLocks noChangeArrowheads="1"/>
          </p:cNvSpPr>
          <p:nvPr/>
        </p:nvSpPr>
        <p:spPr bwMode="auto">
          <a:xfrm>
            <a:off x="428596" y="1571612"/>
            <a:ext cx="7086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Задача </a:t>
            </a:r>
            <a:r>
              <a:rPr lang="fr-FR" b="1" dirty="0"/>
              <a:t>: </a:t>
            </a:r>
            <a:r>
              <a:rPr lang="ru-RU" b="1" dirty="0"/>
              <a:t> синтез универсального инициатора –</a:t>
            </a:r>
            <a:r>
              <a:rPr lang="ru-RU" b="1" dirty="0" err="1"/>
              <a:t>алкоксиамина</a:t>
            </a:r>
            <a:r>
              <a:rPr lang="ru-RU" b="1" dirty="0"/>
              <a:t> для контроля полимеризации различных мономеров</a:t>
            </a:r>
            <a:r>
              <a:rPr lang="en-US" dirty="0"/>
              <a:t> </a:t>
            </a:r>
            <a:endParaRPr lang="en-US" b="1" i="1" dirty="0"/>
          </a:p>
        </p:txBody>
      </p:sp>
      <p:sp>
        <p:nvSpPr>
          <p:cNvPr id="117765" name="Text Box 35"/>
          <p:cNvSpPr txBox="1">
            <a:spLocks noChangeArrowheads="1"/>
          </p:cNvSpPr>
          <p:nvPr/>
        </p:nvSpPr>
        <p:spPr bwMode="auto">
          <a:xfrm>
            <a:off x="285720" y="2643182"/>
            <a:ext cx="7848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>
                <a:latin typeface="Calibri" pitchFamily="34" charset="0"/>
              </a:rPr>
              <a:t>  </a:t>
            </a:r>
            <a:r>
              <a:rPr lang="ru-RU" b="1" dirty="0">
                <a:latin typeface="Calibri" pitchFamily="34" charset="0"/>
              </a:rPr>
              <a:t>Оптимизация структуры </a:t>
            </a:r>
            <a:r>
              <a:rPr lang="ru-RU" b="1" dirty="0" err="1">
                <a:latin typeface="Calibri" pitchFamily="34" charset="0"/>
              </a:rPr>
              <a:t>алкоксиамина</a:t>
            </a:r>
            <a:r>
              <a:rPr lang="ru-RU" b="1" dirty="0">
                <a:latin typeface="Calibri" pitchFamily="34" charset="0"/>
              </a:rPr>
              <a:t>  целью подходящими 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k</a:t>
            </a:r>
            <a:r>
              <a:rPr lang="en-US" b="1" baseline="-25000" dirty="0" err="1">
                <a:latin typeface="Calibri" pitchFamily="34" charset="0"/>
              </a:rPr>
              <a:t>c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ru-RU" b="1" dirty="0">
                <a:latin typeface="Calibri" pitchFamily="34" charset="0"/>
              </a:rPr>
              <a:t>и </a:t>
            </a:r>
            <a:r>
              <a:rPr lang="en-US" b="1" dirty="0" err="1">
                <a:latin typeface="Calibri" pitchFamily="34" charset="0"/>
              </a:rPr>
              <a:t>k</a:t>
            </a:r>
            <a:r>
              <a:rPr lang="en-US" b="1" baseline="-25000" dirty="0" err="1">
                <a:latin typeface="Calibri" pitchFamily="34" charset="0"/>
              </a:rPr>
              <a:t>d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ru-RU" b="1" dirty="0">
                <a:latin typeface="Calibri" pitchFamily="34" charset="0"/>
              </a:rPr>
              <a:t>для КРП , оптимизация условий по диаграмме Фишера</a:t>
            </a:r>
            <a:endParaRPr lang="en-US" b="1" dirty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latin typeface="Calibri" pitchFamily="34" charset="0"/>
              </a:rPr>
              <a:t> </a:t>
            </a:r>
            <a:r>
              <a:rPr lang="ru-RU" b="1" dirty="0">
                <a:latin typeface="Calibri" pitchFamily="34" charset="0"/>
              </a:rPr>
              <a:t>Отсутствие побочных реакций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17766" name="Text Box 44"/>
          <p:cNvSpPr txBox="1">
            <a:spLocks noChangeArrowheads="1"/>
          </p:cNvSpPr>
          <p:nvPr/>
        </p:nvSpPr>
        <p:spPr bwMode="auto">
          <a:xfrm>
            <a:off x="571472" y="0"/>
            <a:ext cx="80772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  <a:latin typeface="Calibri" pitchFamily="34" charset="0"/>
              </a:rPr>
              <a:t>Ключевые реакции в КРП</a:t>
            </a:r>
            <a:endParaRPr lang="en-US" sz="2400" b="1" dirty="0">
              <a:solidFill>
                <a:srgbClr val="0033CC"/>
              </a:solidFill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ru-RU" b="1" i="1" dirty="0" smtClean="0">
                <a:latin typeface="Calibri" pitchFamily="34" charset="0"/>
              </a:rPr>
              <a:t> </a:t>
            </a:r>
            <a:r>
              <a:rPr lang="ru-RU" b="1" i="1" dirty="0" err="1">
                <a:latin typeface="Calibri" pitchFamily="34" charset="0"/>
              </a:rPr>
              <a:t>гомолиз</a:t>
            </a:r>
            <a:r>
              <a:rPr lang="ru-RU" b="1" i="1" dirty="0">
                <a:latin typeface="Calibri" pitchFamily="34" charset="0"/>
              </a:rPr>
              <a:t> </a:t>
            </a:r>
            <a:r>
              <a:rPr lang="ru-RU" b="1" i="1" dirty="0" err="1">
                <a:latin typeface="Calibri" pitchFamily="34" charset="0"/>
              </a:rPr>
              <a:t>алкоксиаминов</a:t>
            </a:r>
            <a:r>
              <a:rPr lang="ru-RU" b="1" i="1" dirty="0">
                <a:latin typeface="Calibri" pitchFamily="34" charset="0"/>
              </a:rPr>
              <a:t> с константой скорости </a:t>
            </a:r>
            <a:r>
              <a:rPr lang="en-US" b="1" i="1" dirty="0" err="1">
                <a:latin typeface="Calibri" pitchFamily="34" charset="0"/>
              </a:rPr>
              <a:t>k</a:t>
            </a:r>
            <a:r>
              <a:rPr lang="en-US" b="1" i="1" baseline="-25000" dirty="0" err="1">
                <a:latin typeface="Calibri" pitchFamily="34" charset="0"/>
              </a:rPr>
              <a:t>d</a:t>
            </a:r>
            <a:r>
              <a:rPr lang="en-US" b="1" i="1" dirty="0">
                <a:latin typeface="Calibri" pitchFamily="34" charset="0"/>
              </a:rPr>
              <a:t> </a:t>
            </a:r>
            <a:endParaRPr lang="ru-RU" b="1" i="1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ru-RU" b="1" i="1" dirty="0">
                <a:latin typeface="Calibri" pitchFamily="34" charset="0"/>
              </a:rPr>
              <a:t> рекомбинация </a:t>
            </a:r>
            <a:r>
              <a:rPr lang="ru-RU" b="1" i="1" dirty="0" err="1">
                <a:latin typeface="Calibri" pitchFamily="34" charset="0"/>
              </a:rPr>
              <a:t>нитроксильных</a:t>
            </a:r>
            <a:r>
              <a:rPr lang="ru-RU" b="1" i="1" dirty="0">
                <a:latin typeface="Calibri" pitchFamily="34" charset="0"/>
              </a:rPr>
              <a:t> и алкильных радикалов с константой скорости </a:t>
            </a:r>
            <a:r>
              <a:rPr lang="en-US" b="1" i="1" dirty="0">
                <a:latin typeface="Calibri" pitchFamily="34" charset="0"/>
              </a:rPr>
              <a:t> </a:t>
            </a:r>
            <a:r>
              <a:rPr lang="en-US" b="1" i="1" dirty="0" err="1">
                <a:latin typeface="Calibri" pitchFamily="34" charset="0"/>
              </a:rPr>
              <a:t>k</a:t>
            </a:r>
            <a:r>
              <a:rPr lang="en-US" b="1" i="1" baseline="-25000" dirty="0" err="1">
                <a:latin typeface="Calibri" pitchFamily="34" charset="0"/>
              </a:rPr>
              <a:t>c</a:t>
            </a:r>
            <a:endParaRPr lang="en-US" b="1" i="1" dirty="0">
              <a:latin typeface="Calibri" pitchFamily="34" charset="0"/>
            </a:endParaRPr>
          </a:p>
          <a:p>
            <a:r>
              <a:rPr lang="en-US" b="1" i="1" dirty="0">
                <a:latin typeface="Calibri" pitchFamily="34" charset="0"/>
              </a:rPr>
              <a:t>-</a:t>
            </a:r>
            <a:r>
              <a:rPr lang="ru-RU" b="1" i="1" dirty="0">
                <a:latin typeface="Calibri" pitchFamily="34" charset="0"/>
              </a:rPr>
              <a:t> побочные реакции</a:t>
            </a:r>
            <a:endParaRPr lang="en-US" b="1" i="1" dirty="0">
              <a:latin typeface="Calibri" pitchFamily="34" charset="0"/>
            </a:endParaRPr>
          </a:p>
          <a:p>
            <a:endParaRPr lang="ru-RU" b="1" i="1" dirty="0">
              <a:latin typeface="Calibri" pitchFamily="34" charset="0"/>
            </a:endParaRPr>
          </a:p>
        </p:txBody>
      </p:sp>
      <p:sp>
        <p:nvSpPr>
          <p:cNvPr id="117767" name="Line 45"/>
          <p:cNvSpPr>
            <a:spLocks noChangeShapeType="1"/>
          </p:cNvSpPr>
          <p:nvPr/>
        </p:nvSpPr>
        <p:spPr bwMode="auto">
          <a:xfrm>
            <a:off x="428596" y="1500174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7768" name="AutoShape 46"/>
          <p:cNvSpPr>
            <a:spLocks noChangeArrowheads="1"/>
          </p:cNvSpPr>
          <p:nvPr/>
        </p:nvSpPr>
        <p:spPr bwMode="auto">
          <a:xfrm>
            <a:off x="2285984" y="2214554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7769" name="Rectangle 4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720" y="3643314"/>
            <a:ext cx="82153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/>
              <a:t>Применение </a:t>
            </a:r>
            <a:r>
              <a:rPr lang="ru-RU" sz="1600" b="1" i="1" dirty="0" err="1" smtClean="0"/>
              <a:t>имидазолиновых</a:t>
            </a:r>
            <a:r>
              <a:rPr lang="ru-RU" sz="1600" b="1" i="1" dirty="0" smtClean="0"/>
              <a:t> и </a:t>
            </a:r>
            <a:r>
              <a:rPr lang="ru-RU" sz="1600" b="1" i="1" dirty="0" err="1" smtClean="0"/>
              <a:t>имидазолидиновых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нитроксилов</a:t>
            </a:r>
            <a:r>
              <a:rPr lang="ru-RU" sz="1600" b="1" i="1" dirty="0" smtClean="0"/>
              <a:t> в радикальной контролируемой полимеризации</a:t>
            </a:r>
          </a:p>
          <a:p>
            <a:pPr>
              <a:buFont typeface="Arial" pitchFamily="34" charset="0"/>
              <a:buChar char="•"/>
            </a:pPr>
            <a:endParaRPr lang="ru-RU" sz="1600" dirty="0"/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 </a:t>
            </a:r>
            <a:r>
              <a:rPr lang="ru-RU" sz="1600" b="1" i="1" dirty="0" smtClean="0"/>
              <a:t>Измерение констант скорости </a:t>
            </a:r>
            <a:r>
              <a:rPr lang="ru-RU" sz="1600" b="1" i="1" dirty="0" err="1" smtClean="0"/>
              <a:t>гомолиза</a:t>
            </a:r>
            <a:r>
              <a:rPr lang="ru-RU" sz="1600" b="1" i="1" dirty="0" smtClean="0"/>
              <a:t> и реформации </a:t>
            </a:r>
            <a:r>
              <a:rPr lang="ru-RU" sz="1600" b="1" i="1" dirty="0" err="1" smtClean="0"/>
              <a:t>алкоксиаминов</a:t>
            </a:r>
            <a:r>
              <a:rPr lang="ru-RU" sz="1600" b="1" i="1" dirty="0" smtClean="0"/>
              <a:t>, построение корреляционных соотношений</a:t>
            </a:r>
          </a:p>
          <a:p>
            <a:pPr>
              <a:buFont typeface="Arial" pitchFamily="34" charset="0"/>
              <a:buChar char="•"/>
            </a:pPr>
            <a:endParaRPr lang="ru-RU" sz="1600" b="1" dirty="0" smtClean="0"/>
          </a:p>
          <a:p>
            <a:pPr>
              <a:buFont typeface="Arial" pitchFamily="34" charset="0"/>
              <a:buChar char="•"/>
            </a:pPr>
            <a:r>
              <a:rPr lang="ru-RU" sz="1600" b="1" dirty="0" smtClean="0"/>
              <a:t> </a:t>
            </a:r>
            <a:r>
              <a:rPr lang="ru-RU" sz="1600" b="1" i="1" dirty="0" smtClean="0"/>
              <a:t>Изучение побочных реакций, расширение спектра мономеров для РКП в присутствии </a:t>
            </a:r>
            <a:r>
              <a:rPr lang="ru-RU" sz="1600" b="1" i="1" dirty="0" err="1" smtClean="0"/>
              <a:t>нитроксилов</a:t>
            </a:r>
            <a:r>
              <a:rPr lang="ru-RU" sz="1600" b="1" i="1" dirty="0" smtClean="0"/>
              <a:t> (</a:t>
            </a:r>
            <a:r>
              <a:rPr lang="ru-RU" sz="1600" b="1" i="1" dirty="0" err="1" smtClean="0"/>
              <a:t>метакрилаты</a:t>
            </a:r>
            <a:r>
              <a:rPr lang="ru-RU" sz="1600" b="1" i="1" dirty="0" smtClean="0"/>
              <a:t>)</a:t>
            </a:r>
          </a:p>
          <a:p>
            <a:pPr>
              <a:buFont typeface="Arial" pitchFamily="34" charset="0"/>
              <a:buChar char="•"/>
            </a:pPr>
            <a:endParaRPr lang="ru-RU" sz="1600" b="1" dirty="0" smtClean="0"/>
          </a:p>
          <a:p>
            <a:pPr>
              <a:buFont typeface="Arial" pitchFamily="34" charset="0"/>
              <a:buChar char="•"/>
            </a:pPr>
            <a:r>
              <a:rPr lang="ru-RU" sz="1600" b="1" dirty="0" smtClean="0"/>
              <a:t> </a:t>
            </a:r>
            <a:r>
              <a:rPr lang="ru-RU" sz="1600" b="1" i="1" dirty="0" smtClean="0"/>
              <a:t>Функциональные медиаторы, позволяющие проводить полимеризацию различных мономеров.</a:t>
            </a:r>
            <a:endParaRPr lang="ru-RU" sz="1600" b="1" i="1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2844" y="3571876"/>
            <a:ext cx="871543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0" y="-228600"/>
            <a:ext cx="9144000" cy="4572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1">
              <a:latin typeface="Calibri" pitchFamily="34" charset="0"/>
            </a:endParaRPr>
          </a:p>
        </p:txBody>
      </p:sp>
      <p:graphicFrame>
        <p:nvGraphicFramePr>
          <p:cNvPr id="98306" name="Object 4"/>
          <p:cNvGraphicFramePr>
            <a:graphicFrameLocks noChangeAspect="1"/>
          </p:cNvGraphicFramePr>
          <p:nvPr/>
        </p:nvGraphicFramePr>
        <p:xfrm>
          <a:off x="228600" y="914400"/>
          <a:ext cx="5638800" cy="4454525"/>
        </p:xfrm>
        <a:graphic>
          <a:graphicData uri="http://schemas.openxmlformats.org/presentationml/2006/ole">
            <p:oleObj spid="_x0000_s98306" name="CS ChemDraw Drawing" r:id="rId4" imgW="5047560" imgH="3952440" progId="ChemDraw.Document.6.0">
              <p:embed/>
            </p:oleObj>
          </a:graphicData>
        </a:graphic>
      </p:graphicFrame>
      <p:sp>
        <p:nvSpPr>
          <p:cNvPr id="98311" name="Text Box 6"/>
          <p:cNvSpPr txBox="1">
            <a:spLocks noChangeArrowheads="1"/>
          </p:cNvSpPr>
          <p:nvPr/>
        </p:nvSpPr>
        <p:spPr bwMode="auto">
          <a:xfrm>
            <a:off x="2627313" y="-230188"/>
            <a:ext cx="380841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FF00"/>
                </a:solidFill>
                <a:latin typeface="Calibri" pitchFamily="34" charset="0"/>
              </a:rPr>
              <a:t>Объекты исследования</a:t>
            </a:r>
          </a:p>
        </p:txBody>
      </p:sp>
      <p:graphicFrame>
        <p:nvGraphicFramePr>
          <p:cNvPr id="98307" name="Object 7"/>
          <p:cNvGraphicFramePr>
            <a:graphicFrameLocks noChangeAspect="1"/>
          </p:cNvGraphicFramePr>
          <p:nvPr/>
        </p:nvGraphicFramePr>
        <p:xfrm>
          <a:off x="6643688" y="928688"/>
          <a:ext cx="1447800" cy="1433512"/>
        </p:xfrm>
        <a:graphic>
          <a:graphicData uri="http://schemas.openxmlformats.org/presentationml/2006/ole">
            <p:oleObj spid="_x0000_s98307" name="CS ChemDraw Drawing" r:id="rId5" imgW="723960" imgH="716400" progId="ChemDraw.Document.6.0">
              <p:embed/>
            </p:oleObj>
          </a:graphicData>
        </a:graphic>
      </p:graphicFrame>
      <p:graphicFrame>
        <p:nvGraphicFramePr>
          <p:cNvPr id="98308" name="Object 8"/>
          <p:cNvGraphicFramePr>
            <a:graphicFrameLocks noChangeAspect="1"/>
          </p:cNvGraphicFramePr>
          <p:nvPr/>
        </p:nvGraphicFramePr>
        <p:xfrm>
          <a:off x="6858000" y="3429000"/>
          <a:ext cx="1443038" cy="1274763"/>
        </p:xfrm>
        <a:graphic>
          <a:graphicData uri="http://schemas.openxmlformats.org/presentationml/2006/ole">
            <p:oleObj spid="_x0000_s98308" name="CS ChemDraw Drawing" r:id="rId6" imgW="718920" imgH="634320" progId="ChemDraw.Document.6.0">
              <p:embed/>
            </p:oleObj>
          </a:graphicData>
        </a:graphic>
      </p:graphicFrame>
      <p:graphicFrame>
        <p:nvGraphicFramePr>
          <p:cNvPr id="98309" name="Object 11"/>
          <p:cNvGraphicFramePr>
            <a:graphicFrameLocks noChangeAspect="1"/>
          </p:cNvGraphicFramePr>
          <p:nvPr/>
        </p:nvGraphicFramePr>
        <p:xfrm>
          <a:off x="298450" y="5410200"/>
          <a:ext cx="1176338" cy="1295400"/>
        </p:xfrm>
        <a:graphic>
          <a:graphicData uri="http://schemas.openxmlformats.org/presentationml/2006/ole">
            <p:oleObj spid="_x0000_s98309" name="CS ChemDraw Drawing" r:id="rId7" imgW="2140200" imgH="2355840" progId="ChemDraw.Document.6.0">
              <p:embed/>
            </p:oleObj>
          </a:graphicData>
        </a:graphic>
      </p:graphicFrame>
      <p:sp>
        <p:nvSpPr>
          <p:cNvPr id="98312" name="Rectangle 4"/>
          <p:cNvSpPr>
            <a:spLocks noChangeArrowheads="1"/>
          </p:cNvSpPr>
          <p:nvPr/>
        </p:nvSpPr>
        <p:spPr bwMode="auto">
          <a:xfrm>
            <a:off x="0" y="-214313"/>
            <a:ext cx="9144000" cy="707231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5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9333" name="Text Box 8"/>
          <p:cNvSpPr txBox="1">
            <a:spLocks noChangeArrowheads="1"/>
          </p:cNvSpPr>
          <p:nvPr/>
        </p:nvSpPr>
        <p:spPr bwMode="auto">
          <a:xfrm>
            <a:off x="1000125" y="0"/>
            <a:ext cx="619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Calibri" pitchFamily="34" charset="0"/>
              </a:rPr>
              <a:t>Зависимость констант </a:t>
            </a:r>
            <a:r>
              <a:rPr lang="en-US" sz="2400" b="1" dirty="0" err="1">
                <a:solidFill>
                  <a:srgbClr val="FFFF00"/>
                </a:solidFill>
                <a:latin typeface="Calibri" pitchFamily="34" charset="0"/>
              </a:rPr>
              <a:t>k</a:t>
            </a:r>
            <a:r>
              <a:rPr lang="en-US" sz="2400" b="1" baseline="-25000" dirty="0" err="1">
                <a:solidFill>
                  <a:srgbClr val="FFFF00"/>
                </a:solidFill>
                <a:latin typeface="Calibri" pitchFamily="34" charset="0"/>
              </a:rPr>
              <a:t>c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Calibri" pitchFamily="34" charset="0"/>
              </a:rPr>
              <a:t>и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itchFamily="34" charset="0"/>
              </a:rPr>
              <a:t>k</a:t>
            </a:r>
            <a:r>
              <a:rPr lang="en-US" sz="2400" b="1" baseline="-25000" dirty="0" err="1">
                <a:solidFill>
                  <a:srgbClr val="FFFF00"/>
                </a:solidFill>
                <a:latin typeface="Calibri" pitchFamily="34" charset="0"/>
              </a:rPr>
              <a:t>d</a:t>
            </a:r>
            <a:r>
              <a:rPr lang="ru-RU" sz="2400" b="1" dirty="0">
                <a:solidFill>
                  <a:srgbClr val="FFFF00"/>
                </a:solidFill>
                <a:latin typeface="Calibri" pitchFamily="34" charset="0"/>
              </a:rPr>
              <a:t> от структуры НР</a:t>
            </a:r>
          </a:p>
        </p:txBody>
      </p:sp>
      <p:graphicFrame>
        <p:nvGraphicFramePr>
          <p:cNvPr id="99330" name="Object 10"/>
          <p:cNvGraphicFramePr>
            <a:graphicFrameLocks noChangeAspect="1"/>
          </p:cNvGraphicFramePr>
          <p:nvPr/>
        </p:nvGraphicFramePr>
        <p:xfrm>
          <a:off x="179388" y="1341438"/>
          <a:ext cx="4495800" cy="3257550"/>
        </p:xfrm>
        <a:graphic>
          <a:graphicData uri="http://schemas.openxmlformats.org/presentationml/2006/ole">
            <p:oleObj spid="_x0000_s99330" name="Graph" r:id="rId4" imgW="4056480" imgH="3022560" progId="">
              <p:embed/>
            </p:oleObj>
          </a:graphicData>
        </a:graphic>
      </p:graphicFrame>
      <p:graphicFrame>
        <p:nvGraphicFramePr>
          <p:cNvPr id="99331" name="Object 12"/>
          <p:cNvGraphicFramePr>
            <a:graphicFrameLocks noChangeAspect="1"/>
          </p:cNvGraphicFramePr>
          <p:nvPr/>
        </p:nvGraphicFramePr>
        <p:xfrm>
          <a:off x="4859338" y="1628775"/>
          <a:ext cx="4038600" cy="3005138"/>
        </p:xfrm>
        <a:graphic>
          <a:graphicData uri="http://schemas.openxmlformats.org/presentationml/2006/ole">
            <p:oleObj spid="_x0000_s99331" name="Graph" r:id="rId5" imgW="3935578" imgH="2907792" progId="">
              <p:embed/>
            </p:oleObj>
          </a:graphicData>
        </a:graphic>
      </p:graphicFrame>
      <p:sp>
        <p:nvSpPr>
          <p:cNvPr id="99334" name="Text Box 15"/>
          <p:cNvSpPr txBox="1">
            <a:spLocks noChangeArrowheads="1"/>
          </p:cNvSpPr>
          <p:nvPr/>
        </p:nvSpPr>
        <p:spPr bwMode="auto">
          <a:xfrm>
            <a:off x="500034" y="4500570"/>
            <a:ext cx="7388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 dirty="0">
                <a:latin typeface="Calibri" pitchFamily="34" charset="0"/>
              </a:rPr>
              <a:t>Измерен ряд констант </a:t>
            </a:r>
            <a:r>
              <a:rPr lang="en-US" b="1" i="1" dirty="0" err="1">
                <a:latin typeface="Calibri" pitchFamily="34" charset="0"/>
              </a:rPr>
              <a:t>k</a:t>
            </a:r>
            <a:r>
              <a:rPr lang="en-US" b="1" i="1" baseline="-25000" dirty="0" err="1">
                <a:latin typeface="Calibri" pitchFamily="34" charset="0"/>
              </a:rPr>
              <a:t>c</a:t>
            </a:r>
            <a:r>
              <a:rPr lang="en-US" b="1" i="1" dirty="0">
                <a:latin typeface="Calibri" pitchFamily="34" charset="0"/>
              </a:rPr>
              <a:t> </a:t>
            </a:r>
            <a:r>
              <a:rPr lang="ru-RU" b="1" i="1" dirty="0">
                <a:latin typeface="Calibri" pitchFamily="34" charset="0"/>
              </a:rPr>
              <a:t>и </a:t>
            </a:r>
            <a:r>
              <a:rPr lang="en-US" b="1" i="1" dirty="0" err="1">
                <a:latin typeface="Calibri" pitchFamily="34" charset="0"/>
              </a:rPr>
              <a:t>k</a:t>
            </a:r>
            <a:r>
              <a:rPr lang="en-US" b="1" i="1" baseline="-25000" dirty="0" err="1">
                <a:latin typeface="Calibri" pitchFamily="34" charset="0"/>
              </a:rPr>
              <a:t>d</a:t>
            </a:r>
            <a:endParaRPr lang="ru-RU" b="1" i="1" baseline="-25000" dirty="0">
              <a:latin typeface="Calibri" pitchFamily="34" charset="0"/>
            </a:endParaRPr>
          </a:p>
          <a:p>
            <a:r>
              <a:rPr lang="ru-RU" b="1" i="1" dirty="0">
                <a:latin typeface="Calibri" pitchFamily="34" charset="0"/>
              </a:rPr>
              <a:t>Установлена зависимость величин </a:t>
            </a:r>
            <a:r>
              <a:rPr lang="en-US" b="1" i="1" dirty="0" err="1">
                <a:latin typeface="Calibri" pitchFamily="34" charset="0"/>
              </a:rPr>
              <a:t>k</a:t>
            </a:r>
            <a:r>
              <a:rPr lang="en-US" b="1" i="1" baseline="-25000" dirty="0" err="1">
                <a:latin typeface="Calibri" pitchFamily="34" charset="0"/>
              </a:rPr>
              <a:t>c</a:t>
            </a:r>
            <a:r>
              <a:rPr lang="en-US" b="1" i="1" dirty="0">
                <a:latin typeface="Calibri" pitchFamily="34" charset="0"/>
              </a:rPr>
              <a:t> </a:t>
            </a:r>
            <a:r>
              <a:rPr lang="ru-RU" b="1" i="1" dirty="0">
                <a:latin typeface="Calibri" pitchFamily="34" charset="0"/>
              </a:rPr>
              <a:t>и </a:t>
            </a:r>
            <a:r>
              <a:rPr lang="en-US" b="1" i="1" dirty="0" err="1">
                <a:latin typeface="Calibri" pitchFamily="34" charset="0"/>
              </a:rPr>
              <a:t>k</a:t>
            </a:r>
            <a:r>
              <a:rPr lang="en-US" b="1" i="1" baseline="-25000" dirty="0" err="1">
                <a:latin typeface="Calibri" pitchFamily="34" charset="0"/>
              </a:rPr>
              <a:t>d</a:t>
            </a:r>
            <a:r>
              <a:rPr lang="ru-RU" b="1" i="1" dirty="0">
                <a:latin typeface="Calibri" pitchFamily="34" charset="0"/>
              </a:rPr>
              <a:t> от структуры НР</a:t>
            </a:r>
          </a:p>
        </p:txBody>
      </p:sp>
      <p:sp>
        <p:nvSpPr>
          <p:cNvPr id="99335" name="Text Box 17"/>
          <p:cNvSpPr txBox="1">
            <a:spLocks noChangeArrowheads="1"/>
          </p:cNvSpPr>
          <p:nvPr/>
        </p:nvSpPr>
        <p:spPr bwMode="auto">
          <a:xfrm>
            <a:off x="228600" y="914400"/>
            <a:ext cx="4259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Рекомбинация НР с алкильным радикалом</a:t>
            </a:r>
          </a:p>
        </p:txBody>
      </p:sp>
      <p:sp>
        <p:nvSpPr>
          <p:cNvPr id="99336" name="Text Box 18"/>
          <p:cNvSpPr txBox="1">
            <a:spLocks noChangeArrowheads="1"/>
          </p:cNvSpPr>
          <p:nvPr/>
        </p:nvSpPr>
        <p:spPr bwMode="auto">
          <a:xfrm>
            <a:off x="5715000" y="914400"/>
            <a:ext cx="2479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Гомолиз алкоксиаминов</a:t>
            </a:r>
          </a:p>
        </p:txBody>
      </p:sp>
      <p:sp>
        <p:nvSpPr>
          <p:cNvPr id="99337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9338" name="Text Box 5"/>
          <p:cNvSpPr txBox="1">
            <a:spLocks noChangeArrowheads="1"/>
          </p:cNvSpPr>
          <p:nvPr/>
        </p:nvSpPr>
        <p:spPr bwMode="auto">
          <a:xfrm>
            <a:off x="0" y="5286388"/>
            <a:ext cx="9144000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Zubenko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D., </a:t>
            </a: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Tsentalovich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Yu.P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., </a:t>
            </a: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Lebedeva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N., </a:t>
            </a: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Kirilyuk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I., </a:t>
            </a: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Roshchupkina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G., </a:t>
            </a: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Zhurko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I., </a:t>
            </a: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Reznikov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V., Marque S.R.A., and </a:t>
            </a: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Bagryanskaya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E., </a:t>
            </a: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J.Org.Chem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. 2006, </a:t>
            </a:r>
            <a:r>
              <a:rPr lang="en-US" sz="1100" i="1" dirty="0" smtClean="0">
                <a:latin typeface="Arial" pitchFamily="34" charset="0"/>
                <a:cs typeface="Arial" pitchFamily="34" charset="0"/>
              </a:rPr>
              <a:t>71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, 6044-6052</a:t>
            </a:r>
            <a:endParaRPr lang="ru-RU" sz="1100" b="1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Zubenko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D., </a:t>
            </a: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Kirilyuk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I., </a:t>
            </a: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Roshchupkina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G., </a:t>
            </a: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Zhurko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I., </a:t>
            </a: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Reznikov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V., Marque S.R.A., and </a:t>
            </a: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Bagryanskaya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E.,, </a:t>
            </a: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Helv.Chim.Acta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. 2006, </a:t>
            </a:r>
            <a:r>
              <a:rPr lang="en-US" sz="1100" i="1" dirty="0" smtClean="0">
                <a:latin typeface="Arial" pitchFamily="34" charset="0"/>
                <a:cs typeface="Arial" pitchFamily="34" charset="0"/>
              </a:rPr>
              <a:t>89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, 2341-2353</a:t>
            </a:r>
          </a:p>
          <a:p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Lebedeva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N.V., </a:t>
            </a: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Zubenko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D.P., </a:t>
            </a: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Bagryanskaya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E.G., </a:t>
            </a: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Ananchenko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G.S., Marque S., </a:t>
            </a: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Tordo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P., </a:t>
            </a: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Sagdeev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R.Z., </a:t>
            </a: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Phys.Chem.Chem.Phys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. 2004, </a:t>
            </a:r>
            <a:r>
              <a:rPr lang="en-US" sz="1100" i="1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, 2254-2259</a:t>
            </a:r>
            <a:endParaRPr lang="ru-RU" sz="1100" b="1" i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Bagryanskaya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i="1" dirty="0">
                <a:latin typeface="Arial" pitchFamily="34" charset="0"/>
                <a:cs typeface="Arial" pitchFamily="34" charset="0"/>
              </a:rPr>
              <a:t>E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., </a:t>
            </a:r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Tsentalovich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Y.P., Marque S.,  </a:t>
            </a:r>
            <a:r>
              <a:rPr lang="en-US" sz="1100" b="1" i="1" dirty="0" err="1">
                <a:latin typeface="Arial" pitchFamily="34" charset="0"/>
                <a:cs typeface="Arial" pitchFamily="34" charset="0"/>
              </a:rPr>
              <a:t>J.Org.Chem</a:t>
            </a:r>
            <a:r>
              <a:rPr lang="en-US" sz="1100" b="1" i="1" dirty="0">
                <a:latin typeface="Arial" pitchFamily="34" charset="0"/>
                <a:cs typeface="Arial" pitchFamily="34" charset="0"/>
              </a:rPr>
              <a:t>. 2012, </a:t>
            </a:r>
            <a:r>
              <a:rPr lang="en-US" sz="1100" i="1" dirty="0">
                <a:latin typeface="Arial" pitchFamily="34" charset="0"/>
                <a:cs typeface="Arial" pitchFamily="34" charset="0"/>
              </a:rPr>
              <a:t>71</a:t>
            </a:r>
            <a:r>
              <a:rPr lang="en-US" sz="11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6044-6052</a:t>
            </a:r>
          </a:p>
          <a:p>
            <a:r>
              <a:rPr lang="en-US" sz="1100" b="1" i="1" dirty="0" err="1" smtClean="0">
                <a:latin typeface="Arial" pitchFamily="34" charset="0"/>
                <a:cs typeface="Arial" pitchFamily="34" charset="0"/>
              </a:rPr>
              <a:t>Bagryanskaya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E.,</a:t>
            </a:r>
            <a:r>
              <a:rPr lang="ru-RU" sz="1100" b="1" i="1" dirty="0" smtClean="0">
                <a:latin typeface="Arial" pitchFamily="34" charset="0"/>
                <a:cs typeface="Arial" pitchFamily="34" charset="0"/>
              </a:rPr>
              <a:t> D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1100" b="1" i="1" dirty="0" err="1" smtClean="0">
                <a:latin typeface="Arial" pitchFamily="34" charset="0"/>
                <a:cs typeface="Arial" pitchFamily="34" charset="0"/>
              </a:rPr>
              <a:t>Bertin</a:t>
            </a:r>
            <a:r>
              <a:rPr lang="ru-RU" sz="1100" b="1" i="1" dirty="0" smtClean="0">
                <a:latin typeface="Arial" pitchFamily="34" charset="0"/>
                <a:cs typeface="Arial" pitchFamily="34" charset="0"/>
              </a:rPr>
              <a:t>, D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1100" b="1" i="1" dirty="0" err="1" smtClean="0">
                <a:latin typeface="Arial" pitchFamily="34" charset="0"/>
                <a:cs typeface="Arial" pitchFamily="34" charset="0"/>
              </a:rPr>
              <a:t>Gigmes</a:t>
            </a:r>
            <a:r>
              <a:rPr lang="ru-RU" sz="11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I.</a:t>
            </a:r>
            <a:r>
              <a:rPr lang="ru-RU" sz="11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i="1" dirty="0" err="1" smtClean="0">
                <a:latin typeface="Arial" pitchFamily="34" charset="0"/>
                <a:cs typeface="Arial" pitchFamily="34" charset="0"/>
              </a:rPr>
              <a:t>Kirilyuk</a:t>
            </a:r>
            <a:r>
              <a:rPr lang="ru-RU" sz="1100" b="1" i="1" dirty="0" smtClean="0">
                <a:latin typeface="Arial" pitchFamily="34" charset="0"/>
                <a:cs typeface="Arial" pitchFamily="34" charset="0"/>
              </a:rPr>
              <a:t>, S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1100" b="1" i="1" dirty="0" smtClean="0">
                <a:latin typeface="Arial" pitchFamily="34" charset="0"/>
                <a:cs typeface="Arial" pitchFamily="34" charset="0"/>
              </a:rPr>
              <a:t>R. A. </a:t>
            </a:r>
            <a:r>
              <a:rPr lang="ru-RU" sz="1100" b="1" i="1" dirty="0" err="1" smtClean="0">
                <a:latin typeface="Arial" pitchFamily="34" charset="0"/>
                <a:cs typeface="Arial" pitchFamily="34" charset="0"/>
              </a:rPr>
              <a:t>Marque</a:t>
            </a:r>
            <a:r>
              <a:rPr lang="ru-RU" sz="1100" b="1" i="1" dirty="0" smtClean="0">
                <a:latin typeface="Arial" pitchFamily="34" charset="0"/>
                <a:cs typeface="Arial" pitchFamily="34" charset="0"/>
              </a:rPr>
              <a:t>, V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1100" b="1" i="1" dirty="0" err="1" smtClean="0">
                <a:latin typeface="Arial" pitchFamily="34" charset="0"/>
                <a:cs typeface="Arial" pitchFamily="34" charset="0"/>
              </a:rPr>
              <a:t>Reznikov</a:t>
            </a:r>
            <a:r>
              <a:rPr lang="ru-RU" sz="1100" b="1" i="1" dirty="0" smtClean="0">
                <a:latin typeface="Arial" pitchFamily="34" charset="0"/>
                <a:cs typeface="Arial" pitchFamily="34" charset="0"/>
              </a:rPr>
              <a:t>, G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11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i="1" dirty="0" err="1" smtClean="0">
                <a:latin typeface="Arial" pitchFamily="34" charset="0"/>
                <a:cs typeface="Arial" pitchFamily="34" charset="0"/>
              </a:rPr>
              <a:t>Roshchupkina</a:t>
            </a:r>
            <a:r>
              <a:rPr lang="ru-RU" sz="1100" b="1" i="1" dirty="0" smtClean="0">
                <a:latin typeface="Arial" pitchFamily="34" charset="0"/>
                <a:cs typeface="Arial" pitchFamily="34" charset="0"/>
              </a:rPr>
              <a:t>, I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1100" b="1" i="1" dirty="0" err="1" smtClean="0">
                <a:latin typeface="Arial" pitchFamily="34" charset="0"/>
                <a:cs typeface="Arial" pitchFamily="34" charset="0"/>
              </a:rPr>
              <a:t>Zhurko,D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1100" b="1" i="1" dirty="0" err="1" smtClean="0">
                <a:latin typeface="Arial" pitchFamily="34" charset="0"/>
                <a:cs typeface="Arial" pitchFamily="34" charset="0"/>
              </a:rPr>
              <a:t>Zubenko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,</a:t>
            </a:r>
            <a:endParaRPr lang="ru-RU" sz="1100" b="1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i="1" dirty="0" err="1" smtClean="0">
                <a:latin typeface="Arial" pitchFamily="34" charset="0"/>
                <a:cs typeface="Arial" pitchFamily="34" charset="0"/>
              </a:rPr>
              <a:t>Macromol</a:t>
            </a:r>
            <a:r>
              <a:rPr lang="ru-RU" sz="1100" b="1" i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100" b="1" i="1" dirty="0" err="1" smtClean="0">
                <a:latin typeface="Arial" pitchFamily="34" charset="0"/>
                <a:cs typeface="Arial" pitchFamily="34" charset="0"/>
              </a:rPr>
              <a:t>Chem</a:t>
            </a:r>
            <a:r>
              <a:rPr lang="ru-RU" sz="1100" b="1" i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100" b="1" i="1" dirty="0" err="1" smtClean="0">
                <a:latin typeface="Arial" pitchFamily="34" charset="0"/>
                <a:cs typeface="Arial" pitchFamily="34" charset="0"/>
              </a:rPr>
              <a:t>Phys</a:t>
            </a:r>
            <a:r>
              <a:rPr lang="ru-RU" sz="1100" b="1" i="1" dirty="0" smtClean="0">
                <a:latin typeface="Arial" pitchFamily="34" charset="0"/>
                <a:cs typeface="Arial" pitchFamily="34" charset="0"/>
              </a:rPr>
              <a:t>. 2008, 209, 1345–1357</a:t>
            </a:r>
          </a:p>
          <a:p>
            <a:pPr>
              <a:buFont typeface="Wingdings" pitchFamily="2" charset="2"/>
              <a:buNone/>
            </a:pPr>
            <a:endParaRPr lang="ru-RU" sz="1200" b="1" i="1" dirty="0">
              <a:solidFill>
                <a:srgbClr val="0033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1">
              <a:latin typeface="Calibri" pitchFamily="34" charset="0"/>
            </a:endParaRPr>
          </a:p>
        </p:txBody>
      </p:sp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C64E8-DBCC-4372-98EF-AC9D362A0553}" type="slidenum">
              <a:rPr lang="ru-RU"/>
              <a:pPr/>
              <a:t>18</a:t>
            </a:fld>
            <a:endParaRPr lang="ru-RU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4450"/>
            <a:ext cx="9144000" cy="520700"/>
          </a:xfrm>
          <a:noFill/>
          <a:ln/>
        </p:spPr>
        <p:txBody>
          <a:bodyPr/>
          <a:lstStyle/>
          <a:p>
            <a:pPr algn="l"/>
            <a:r>
              <a:rPr lang="ru-RU" sz="24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РКП метакриловых мономеров: реакция Н-переноса</a:t>
            </a:r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1671638" y="3678238"/>
          <a:ext cx="5468937" cy="1389062"/>
        </p:xfrm>
        <a:graphic>
          <a:graphicData uri="http://schemas.openxmlformats.org/presentationml/2006/ole">
            <p:oleObj spid="_x0000_s226306" name="CS ChemDraw Drawing" r:id="rId4" imgW="4215003" imgH="1063371" progId="ChemDraw.Document.6.0">
              <p:embed/>
            </p:oleObj>
          </a:graphicData>
        </a:graphic>
      </p:graphicFrame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3443288" y="4551363"/>
          <a:ext cx="936625" cy="941387"/>
        </p:xfrm>
        <a:graphic>
          <a:graphicData uri="http://schemas.openxmlformats.org/presentationml/2006/ole">
            <p:oleObj spid="_x0000_s226307" name="CS ChemDraw Drawing" r:id="rId5" imgW="681120" imgH="638640" progId="ChemDraw.Document.6.0">
              <p:embed/>
            </p:oleObj>
          </a:graphicData>
        </a:graphic>
      </p:graphicFrame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5632450" y="4687888"/>
          <a:ext cx="214313" cy="881062"/>
        </p:xfrm>
        <a:graphic>
          <a:graphicData uri="http://schemas.openxmlformats.org/presentationml/2006/ole">
            <p:oleObj spid="_x0000_s226308" name="CS ChemDraw Drawing" r:id="rId6" imgW="156600" imgH="597600" progId="ChemDraw.Document.6.0">
              <p:embed/>
            </p:oleObj>
          </a:graphicData>
        </a:graphic>
      </p:graphicFrame>
      <p:graphicFrame>
        <p:nvGraphicFramePr>
          <p:cNvPr id="15366" name="Object 6"/>
          <p:cNvGraphicFramePr>
            <a:graphicFrameLocks noChangeAspect="1"/>
          </p:cNvGraphicFramePr>
          <p:nvPr/>
        </p:nvGraphicFramePr>
        <p:xfrm>
          <a:off x="3543300" y="5553075"/>
          <a:ext cx="2417763" cy="1058863"/>
        </p:xfrm>
        <a:graphic>
          <a:graphicData uri="http://schemas.openxmlformats.org/presentationml/2006/ole">
            <p:oleObj spid="_x0000_s226309" name="CS ChemDraw Drawing" r:id="rId7" imgW="1757880" imgH="717120" progId="ChemDraw.Document.6.0">
              <p:embed/>
            </p:oleObj>
          </a:graphicData>
        </a:graphic>
      </p:graphicFrame>
      <p:graphicFrame>
        <p:nvGraphicFramePr>
          <p:cNvPr id="15367" name="Object 7"/>
          <p:cNvGraphicFramePr>
            <a:graphicFrameLocks noChangeAspect="1"/>
          </p:cNvGraphicFramePr>
          <p:nvPr/>
        </p:nvGraphicFramePr>
        <p:xfrm>
          <a:off x="4679950" y="2138363"/>
          <a:ext cx="2392363" cy="1851025"/>
        </p:xfrm>
        <a:graphic>
          <a:graphicData uri="http://schemas.openxmlformats.org/presentationml/2006/ole">
            <p:oleObj spid="_x0000_s226310" name="CS ChemDraw Drawing" r:id="rId8" imgW="1739880" imgH="1254240" progId="ChemDraw.Document.6.0">
              <p:embed/>
            </p:oleObj>
          </a:graphicData>
        </a:graphic>
      </p:graphicFrame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6372225" y="5373688"/>
            <a:ext cx="2519363" cy="1223962"/>
          </a:xfrm>
          <a:prstGeom prst="wedgeEllipseCallout">
            <a:avLst>
              <a:gd name="adj1" fmla="val -59389"/>
              <a:gd name="adj2" fmla="val -86444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1600" b="1"/>
              <a:t>Радикальный механизм реакции Н-переноса</a:t>
            </a:r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98424" y="5229225"/>
            <a:ext cx="3473443" cy="1223963"/>
          </a:xfrm>
          <a:prstGeom prst="wedgeEllipseCallout">
            <a:avLst>
              <a:gd name="adj1" fmla="val 50324"/>
              <a:gd name="adj2" fmla="val -51815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1600" b="1" dirty="0"/>
              <a:t>Внутримолекулярный механизм реакции переноса атома водорода</a:t>
            </a:r>
          </a:p>
        </p:txBody>
      </p:sp>
      <p:sp useBgFill="1">
        <p:nvSpPr>
          <p:cNvPr id="15370" name="Rectangle 10"/>
          <p:cNvSpPr>
            <a:spLocks noChangeArrowheads="1"/>
          </p:cNvSpPr>
          <p:nvPr/>
        </p:nvSpPr>
        <p:spPr bwMode="auto">
          <a:xfrm>
            <a:off x="5559425" y="4565650"/>
            <a:ext cx="358775" cy="10795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 useBgFill="1">
        <p:nvSpPr>
          <p:cNvPr id="15371" name="Rectangle 11"/>
          <p:cNvSpPr>
            <a:spLocks noChangeArrowheads="1"/>
          </p:cNvSpPr>
          <p:nvPr/>
        </p:nvSpPr>
        <p:spPr bwMode="auto">
          <a:xfrm>
            <a:off x="6084888" y="4868863"/>
            <a:ext cx="2879725" cy="180022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 useBgFill="1">
        <p:nvSpPr>
          <p:cNvPr id="15372" name="Rectangle 12"/>
          <p:cNvSpPr>
            <a:spLocks noChangeArrowheads="1"/>
          </p:cNvSpPr>
          <p:nvPr/>
        </p:nvSpPr>
        <p:spPr bwMode="auto">
          <a:xfrm>
            <a:off x="3327400" y="4276725"/>
            <a:ext cx="1387475" cy="50482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5375" name="Picture 15" descr="PMMA_Lens_poly_methyl_methacrylat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825" y="692150"/>
            <a:ext cx="2608263" cy="2209800"/>
          </a:xfrm>
          <a:prstGeom prst="rect">
            <a:avLst/>
          </a:prstGeom>
          <a:noFill/>
        </p:spPr>
      </p:pic>
      <p:pic>
        <p:nvPicPr>
          <p:cNvPr id="15376" name="Picture 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68538" y="90805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77" name="Picture 1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19475" y="692150"/>
            <a:ext cx="26193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27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  <p:bldP spid="15369" grpId="0" animBg="1"/>
      <p:bldP spid="15370" grpId="0" animBg="1"/>
      <p:bldP spid="15371" grpId="0" animBg="1"/>
      <p:bldP spid="1537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1">
              <a:latin typeface="Calibri" pitchFamily="34" charset="0"/>
            </a:endParaRPr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ACD6-2939-4572-B4BF-D36DBD129509}" type="slidenum">
              <a:rPr lang="ru-RU"/>
              <a:pPr/>
              <a:t>19</a:t>
            </a:fld>
            <a:endParaRPr lang="ru-RU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4450"/>
            <a:ext cx="9144000" cy="520700"/>
          </a:xfrm>
          <a:noFill/>
          <a:ln/>
        </p:spPr>
        <p:txBody>
          <a:bodyPr/>
          <a:lstStyle/>
          <a:p>
            <a:pPr algn="l"/>
            <a:r>
              <a:rPr lang="ru-RU" sz="20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Исследование механизма побочных реакций (Н-переноса)</a:t>
            </a:r>
            <a:endParaRPr lang="ru-RU" sz="2000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5634038" y="3606800"/>
          <a:ext cx="214312" cy="881063"/>
        </p:xfrm>
        <a:graphic>
          <a:graphicData uri="http://schemas.openxmlformats.org/presentationml/2006/ole">
            <p:oleObj spid="_x0000_s225282" name="CS ChemDraw Drawing" r:id="rId4" imgW="156600" imgH="597600" progId="ChemDraw.Document.6.0">
              <p:embed/>
            </p:oleObj>
          </a:graphicData>
        </a:graphic>
      </p:graphicFrame>
      <p:sp useBgFill="1">
        <p:nvSpPr>
          <p:cNvPr id="17412" name="Rectangle 4"/>
          <p:cNvSpPr>
            <a:spLocks noChangeArrowheads="1"/>
          </p:cNvSpPr>
          <p:nvPr/>
        </p:nvSpPr>
        <p:spPr bwMode="auto">
          <a:xfrm>
            <a:off x="5561013" y="3484563"/>
            <a:ext cx="358775" cy="10795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 useBgFill="1">
        <p:nvSpPr>
          <p:cNvPr id="17413" name="Rectangle 5"/>
          <p:cNvSpPr>
            <a:spLocks noChangeArrowheads="1"/>
          </p:cNvSpPr>
          <p:nvPr/>
        </p:nvSpPr>
        <p:spPr bwMode="auto">
          <a:xfrm>
            <a:off x="3328988" y="3195638"/>
            <a:ext cx="1387475" cy="50482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7415" name="Object 7"/>
          <p:cNvGraphicFramePr>
            <a:graphicFrameLocks noChangeAspect="1"/>
          </p:cNvGraphicFramePr>
          <p:nvPr/>
        </p:nvGraphicFramePr>
        <p:xfrm>
          <a:off x="6215074" y="571480"/>
          <a:ext cx="2611437" cy="1806575"/>
        </p:xfrm>
        <a:graphic>
          <a:graphicData uri="http://schemas.openxmlformats.org/presentationml/2006/ole">
            <p:oleObj spid="_x0000_s225283" name="CS ChemDraw Drawing" r:id="rId5" imgW="2610231" imgH="1807083" progId="ChemDraw.Document.6.0">
              <p:embed/>
            </p:oleObj>
          </a:graphicData>
        </a:graphic>
      </p:graphicFrame>
      <p:graphicFrame>
        <p:nvGraphicFramePr>
          <p:cNvPr id="17416" name="Object 8"/>
          <p:cNvGraphicFramePr>
            <a:graphicFrameLocks noChangeAspect="1"/>
          </p:cNvGraphicFramePr>
          <p:nvPr/>
        </p:nvGraphicFramePr>
        <p:xfrm>
          <a:off x="196851" y="714356"/>
          <a:ext cx="5732472" cy="4347054"/>
        </p:xfrm>
        <a:graphic>
          <a:graphicData uri="http://schemas.openxmlformats.org/presentationml/2006/ole">
            <p:oleObj spid="_x0000_s225284" name="CS ChemDraw Drawing" r:id="rId6" imgW="6403467" imgH="4853559" progId="ChemDraw.Document.6.0">
              <p:embed/>
            </p:oleObj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5929330"/>
            <a:ext cx="9144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100" b="1" i="1" dirty="0" err="1" smtClean="0"/>
              <a:t>Edeleva</a:t>
            </a:r>
            <a:r>
              <a:rPr lang="en-US" sz="1100" b="1" i="1" dirty="0" smtClean="0"/>
              <a:t> M</a:t>
            </a:r>
            <a:r>
              <a:rPr lang="ru-RU" sz="1100" b="1" i="1" dirty="0" smtClean="0"/>
              <a:t>., </a:t>
            </a:r>
            <a:r>
              <a:rPr lang="en-US" sz="1100" b="1" i="1" dirty="0" smtClean="0"/>
              <a:t>Marque S</a:t>
            </a:r>
            <a:r>
              <a:rPr lang="ru-RU" sz="1100" b="1" i="1" dirty="0" smtClean="0"/>
              <a:t>.</a:t>
            </a:r>
            <a:r>
              <a:rPr lang="en-US" sz="1100" b="1" i="1" dirty="0" smtClean="0"/>
              <a:t>R</a:t>
            </a:r>
            <a:r>
              <a:rPr lang="ru-RU" sz="1100" b="1" i="1" dirty="0" smtClean="0"/>
              <a:t>.</a:t>
            </a:r>
            <a:r>
              <a:rPr lang="en-US" sz="1100" b="1" i="1" dirty="0" smtClean="0"/>
              <a:t>A</a:t>
            </a:r>
            <a:r>
              <a:rPr lang="ru-RU" sz="1100" b="1" i="1" dirty="0" smtClean="0"/>
              <a:t>., </a:t>
            </a:r>
            <a:r>
              <a:rPr lang="en-US" sz="1100" b="1" i="1" dirty="0" err="1" smtClean="0"/>
              <a:t>Bertin</a:t>
            </a:r>
            <a:r>
              <a:rPr lang="en-US" sz="1100" b="1" i="1" dirty="0" smtClean="0"/>
              <a:t> D</a:t>
            </a:r>
            <a:r>
              <a:rPr lang="ru-RU" sz="1100" b="1" i="1" dirty="0" smtClean="0"/>
              <a:t>., </a:t>
            </a:r>
            <a:r>
              <a:rPr lang="en-US" sz="1100" b="1" i="1" dirty="0" err="1" smtClean="0"/>
              <a:t>Gigmes</a:t>
            </a:r>
            <a:r>
              <a:rPr lang="en-US" sz="1100" b="1" i="1" dirty="0" smtClean="0"/>
              <a:t> D</a:t>
            </a:r>
            <a:r>
              <a:rPr lang="ru-RU" sz="1100" b="1" i="1" dirty="0" smtClean="0"/>
              <a:t>., </a:t>
            </a:r>
            <a:r>
              <a:rPr lang="en-US" sz="1100" b="1" i="1" dirty="0" err="1" smtClean="0"/>
              <a:t>Guillaneuf</a:t>
            </a:r>
            <a:r>
              <a:rPr lang="en-US" sz="1100" b="1" i="1" dirty="0" smtClean="0"/>
              <a:t> Y</a:t>
            </a:r>
            <a:r>
              <a:rPr lang="ru-RU" sz="1100" b="1" i="1" dirty="0" smtClean="0"/>
              <a:t>., </a:t>
            </a:r>
            <a:r>
              <a:rPr lang="en-US" sz="1100" b="1" i="1" dirty="0" err="1" smtClean="0"/>
              <a:t>Morozov</a:t>
            </a:r>
            <a:r>
              <a:rPr lang="en-US" sz="1100" b="1" i="1" dirty="0" smtClean="0"/>
              <a:t> S</a:t>
            </a:r>
            <a:r>
              <a:rPr lang="ru-RU" sz="1100" b="1" i="1" dirty="0" smtClean="0"/>
              <a:t>., </a:t>
            </a:r>
            <a:r>
              <a:rPr lang="en-US" sz="1100" b="1" i="1" dirty="0" err="1" smtClean="0"/>
              <a:t>Bagryanskaya</a:t>
            </a:r>
            <a:r>
              <a:rPr lang="en-US" sz="1100" b="1" i="1" dirty="0" smtClean="0"/>
              <a:t> E</a:t>
            </a:r>
            <a:r>
              <a:rPr lang="ru-RU" sz="1100" b="1" i="1" dirty="0" smtClean="0"/>
              <a:t>.</a:t>
            </a:r>
            <a:r>
              <a:rPr lang="en-US" sz="1100" b="1" i="1" dirty="0" smtClean="0"/>
              <a:t>G</a:t>
            </a:r>
            <a:r>
              <a:rPr lang="ru-RU" sz="1100" b="1" i="1" dirty="0" smtClean="0"/>
              <a:t>., </a:t>
            </a:r>
            <a:r>
              <a:rPr lang="en-US" sz="1100" b="1" i="1" dirty="0" smtClean="0"/>
              <a:t>J</a:t>
            </a:r>
            <a:r>
              <a:rPr lang="ru-RU" sz="1100" b="1" i="1" dirty="0" smtClean="0"/>
              <a:t>.</a:t>
            </a:r>
            <a:r>
              <a:rPr lang="en-US" sz="1100" b="1" i="1" dirty="0" err="1" smtClean="0"/>
              <a:t>Polym</a:t>
            </a:r>
            <a:r>
              <a:rPr lang="ru-RU" sz="1100" b="1" i="1" dirty="0" smtClean="0"/>
              <a:t>.</a:t>
            </a:r>
            <a:r>
              <a:rPr lang="en-US" sz="1100" b="1" i="1" dirty="0" err="1" smtClean="0"/>
              <a:t>Sci</a:t>
            </a:r>
            <a:r>
              <a:rPr lang="ru-RU" sz="1100" b="1" i="1" dirty="0" smtClean="0"/>
              <a:t>. </a:t>
            </a:r>
            <a:r>
              <a:rPr lang="en-US" sz="1100" b="1" i="1" dirty="0" smtClean="0"/>
              <a:t>Part A</a:t>
            </a:r>
            <a:r>
              <a:rPr lang="ru-RU" sz="1100" b="1" i="1" dirty="0" smtClean="0"/>
              <a:t>: </a:t>
            </a:r>
            <a:r>
              <a:rPr lang="en-US" sz="1100" b="1" i="1" dirty="0" err="1" smtClean="0"/>
              <a:t>Polym</a:t>
            </a:r>
            <a:r>
              <a:rPr lang="ru-RU" sz="1100" b="1" i="1" dirty="0" smtClean="0"/>
              <a:t>.</a:t>
            </a:r>
            <a:r>
              <a:rPr lang="en-US" sz="1100" b="1" i="1" dirty="0" err="1" smtClean="0"/>
              <a:t>Chem</a:t>
            </a:r>
            <a:r>
              <a:rPr lang="ru-RU" sz="1100" b="1" i="1" dirty="0" smtClean="0"/>
              <a:t>. 2008, </a:t>
            </a:r>
            <a:r>
              <a:rPr lang="en-US" sz="1100" b="1" i="1" dirty="0" smtClean="0"/>
              <a:t>46, 6828-6842 .</a:t>
            </a:r>
          </a:p>
          <a:p>
            <a:pPr marL="342900" indent="-342900"/>
            <a:r>
              <a:rPr lang="en-US" sz="1100" b="1" i="1" dirty="0" err="1" smtClean="0"/>
              <a:t>Edeleva</a:t>
            </a:r>
            <a:r>
              <a:rPr lang="en-US" sz="1100" b="1" i="1" dirty="0" smtClean="0"/>
              <a:t> M</a:t>
            </a:r>
            <a:r>
              <a:rPr lang="ru-RU" sz="1100" b="1" i="1" dirty="0" smtClean="0"/>
              <a:t>., </a:t>
            </a:r>
            <a:r>
              <a:rPr lang="en-US" sz="1100" b="1" i="1" dirty="0" smtClean="0"/>
              <a:t>Marque S</a:t>
            </a:r>
            <a:r>
              <a:rPr lang="ru-RU" sz="1100" b="1" i="1" dirty="0" smtClean="0"/>
              <a:t>.</a:t>
            </a:r>
            <a:r>
              <a:rPr lang="en-US" sz="1100" b="1" i="1" dirty="0" smtClean="0"/>
              <a:t>R</a:t>
            </a:r>
            <a:r>
              <a:rPr lang="ru-RU" sz="1100" b="1" i="1" dirty="0" smtClean="0"/>
              <a:t>.</a:t>
            </a:r>
            <a:r>
              <a:rPr lang="en-US" sz="1100" b="1" i="1" dirty="0" smtClean="0"/>
              <a:t>A</a:t>
            </a:r>
            <a:r>
              <a:rPr lang="ru-RU" sz="1100" b="1" i="1" dirty="0" smtClean="0"/>
              <a:t>., </a:t>
            </a:r>
            <a:r>
              <a:rPr lang="en-US" sz="1100" b="1" i="1" dirty="0" err="1" smtClean="0"/>
              <a:t>Bertin</a:t>
            </a:r>
            <a:r>
              <a:rPr lang="en-US" sz="1100" b="1" i="1" dirty="0" smtClean="0"/>
              <a:t> D</a:t>
            </a:r>
            <a:r>
              <a:rPr lang="ru-RU" sz="1100" b="1" i="1" dirty="0" smtClean="0"/>
              <a:t>., </a:t>
            </a:r>
            <a:r>
              <a:rPr lang="en-US" sz="1100" b="1" i="1" dirty="0" err="1" smtClean="0"/>
              <a:t>Gigmes</a:t>
            </a:r>
            <a:r>
              <a:rPr lang="en-US" sz="1100" b="1" i="1" dirty="0" smtClean="0"/>
              <a:t> D</a:t>
            </a:r>
            <a:r>
              <a:rPr lang="ru-RU" sz="1100" b="1" i="1" dirty="0" smtClean="0"/>
              <a:t>., </a:t>
            </a:r>
            <a:r>
              <a:rPr lang="en-US" sz="1100" b="1" i="1" dirty="0" err="1" smtClean="0"/>
              <a:t>Guillaneuf</a:t>
            </a:r>
            <a:r>
              <a:rPr lang="en-US" sz="1100" b="1" i="1" dirty="0" smtClean="0"/>
              <a:t> Y</a:t>
            </a:r>
            <a:r>
              <a:rPr lang="ru-RU" sz="1100" b="1" i="1" dirty="0" smtClean="0"/>
              <a:t>., </a:t>
            </a:r>
            <a:r>
              <a:rPr lang="en-US" sz="1100" b="1" i="1" dirty="0" err="1" smtClean="0"/>
              <a:t>Morozov</a:t>
            </a:r>
            <a:r>
              <a:rPr lang="en-US" sz="1100" b="1" i="1" dirty="0" smtClean="0"/>
              <a:t> S</a:t>
            </a:r>
            <a:r>
              <a:rPr lang="ru-RU" sz="1100" b="1" i="1" dirty="0" smtClean="0"/>
              <a:t>., </a:t>
            </a:r>
            <a:r>
              <a:rPr lang="en-US" sz="1100" b="1" i="1" dirty="0" err="1" smtClean="0"/>
              <a:t>Bagryanskaya</a:t>
            </a:r>
            <a:r>
              <a:rPr lang="en-US" sz="1100" b="1" i="1" dirty="0" smtClean="0"/>
              <a:t> E</a:t>
            </a:r>
            <a:r>
              <a:rPr lang="ru-RU" sz="1100" b="1" i="1" dirty="0" smtClean="0"/>
              <a:t>.</a:t>
            </a:r>
            <a:r>
              <a:rPr lang="en-US" sz="1100" b="1" i="1" dirty="0" smtClean="0"/>
              <a:t>G</a:t>
            </a:r>
            <a:r>
              <a:rPr lang="ru-RU" sz="1100" b="1" i="1" dirty="0" smtClean="0"/>
              <a:t>., </a:t>
            </a:r>
            <a:r>
              <a:rPr lang="en-US" sz="1100" b="1" i="1" dirty="0" smtClean="0"/>
              <a:t>J</a:t>
            </a:r>
            <a:r>
              <a:rPr lang="ru-RU" sz="1100" b="1" i="1" dirty="0" smtClean="0"/>
              <a:t>.</a:t>
            </a:r>
            <a:r>
              <a:rPr lang="en-US" sz="1100" b="1" i="1" dirty="0" err="1" smtClean="0"/>
              <a:t>Polym</a:t>
            </a:r>
            <a:r>
              <a:rPr lang="ru-RU" sz="1100" b="1" i="1" dirty="0" smtClean="0"/>
              <a:t>.</a:t>
            </a:r>
            <a:r>
              <a:rPr lang="en-US" sz="1100" b="1" i="1" dirty="0" err="1" smtClean="0"/>
              <a:t>Sci</a:t>
            </a:r>
            <a:r>
              <a:rPr lang="ru-RU" sz="1100" b="1" i="1" dirty="0" smtClean="0"/>
              <a:t>. </a:t>
            </a:r>
            <a:r>
              <a:rPr lang="en-US" sz="1100" b="1" i="1" dirty="0" smtClean="0"/>
              <a:t>Part A</a:t>
            </a:r>
            <a:r>
              <a:rPr lang="ru-RU" sz="1100" b="1" i="1" dirty="0" smtClean="0"/>
              <a:t>: </a:t>
            </a:r>
            <a:r>
              <a:rPr lang="en-US" sz="1100" b="1" i="1" dirty="0" err="1" smtClean="0"/>
              <a:t>Polym</a:t>
            </a:r>
            <a:r>
              <a:rPr lang="ru-RU" sz="1100" b="1" i="1" dirty="0" smtClean="0"/>
              <a:t>.</a:t>
            </a:r>
            <a:r>
              <a:rPr lang="en-US" sz="1100" b="1" i="1" dirty="0" err="1" smtClean="0"/>
              <a:t>Chem</a:t>
            </a:r>
            <a:r>
              <a:rPr lang="ru-RU" sz="1100" b="1" i="1" dirty="0" smtClean="0"/>
              <a:t>. 2008, </a:t>
            </a:r>
            <a:r>
              <a:rPr lang="en-US" sz="1100" b="1" i="1" dirty="0" smtClean="0"/>
              <a:t>46, 6828-6842 .</a:t>
            </a:r>
            <a:endParaRPr lang="en-US" sz="1100" dirty="0" smtClean="0"/>
          </a:p>
          <a:p>
            <a:pPr marL="342900" indent="-342900"/>
            <a:r>
              <a:rPr lang="en-US" sz="1100" b="1" i="1" dirty="0" err="1" smtClean="0"/>
              <a:t>Edeleva</a:t>
            </a:r>
            <a:r>
              <a:rPr lang="en-US" sz="1100" b="1" i="1" dirty="0" smtClean="0"/>
              <a:t> M</a:t>
            </a:r>
            <a:r>
              <a:rPr lang="ru-RU" sz="1100" b="1" i="1" dirty="0" smtClean="0"/>
              <a:t>., </a:t>
            </a:r>
            <a:r>
              <a:rPr lang="en-US" sz="1100" b="1" i="1" dirty="0" smtClean="0"/>
              <a:t>Marque S</a:t>
            </a:r>
            <a:r>
              <a:rPr lang="ru-RU" sz="1100" b="1" i="1" dirty="0" smtClean="0"/>
              <a:t>.</a:t>
            </a:r>
            <a:r>
              <a:rPr lang="en-US" sz="1100" b="1" i="1" dirty="0" smtClean="0"/>
              <a:t>R</a:t>
            </a:r>
            <a:r>
              <a:rPr lang="ru-RU" sz="1100" b="1" i="1" dirty="0" smtClean="0"/>
              <a:t>.</a:t>
            </a:r>
            <a:r>
              <a:rPr lang="en-US" sz="1100" b="1" i="1" dirty="0" smtClean="0"/>
              <a:t>A</a:t>
            </a:r>
            <a:r>
              <a:rPr lang="ru-RU" sz="1100" b="1" i="1" dirty="0" smtClean="0"/>
              <a:t>.,</a:t>
            </a:r>
            <a:r>
              <a:rPr lang="en-US" sz="1100" b="1" i="1" dirty="0" err="1" smtClean="0"/>
              <a:t>K.Kabytaev</a:t>
            </a:r>
            <a:r>
              <a:rPr lang="en-US" sz="1100" b="1" i="1" dirty="0" smtClean="0"/>
              <a:t>,</a:t>
            </a:r>
            <a:r>
              <a:rPr lang="ru-RU" sz="1100" b="1" i="1" dirty="0" smtClean="0"/>
              <a:t>, </a:t>
            </a:r>
            <a:r>
              <a:rPr lang="en-US" sz="1100" b="1" i="1" dirty="0" err="1" smtClean="0"/>
              <a:t>Gigmes</a:t>
            </a:r>
            <a:r>
              <a:rPr lang="en-US" sz="1100" b="1" i="1" dirty="0" smtClean="0"/>
              <a:t> D</a:t>
            </a:r>
            <a:r>
              <a:rPr lang="ru-RU" sz="1100" b="1" i="1" dirty="0" smtClean="0"/>
              <a:t>., </a:t>
            </a:r>
            <a:r>
              <a:rPr lang="en-US" sz="1100" b="1" i="1" dirty="0" err="1" smtClean="0"/>
              <a:t>Guillaneuf</a:t>
            </a:r>
            <a:r>
              <a:rPr lang="en-US" sz="1100" b="1" i="1" dirty="0" smtClean="0"/>
              <a:t> Y</a:t>
            </a:r>
            <a:r>
              <a:rPr lang="ru-RU" sz="1100" b="1" i="1" dirty="0" smtClean="0"/>
              <a:t>., </a:t>
            </a:r>
            <a:r>
              <a:rPr lang="en-US" sz="1100" b="1" i="1" dirty="0" err="1" smtClean="0"/>
              <a:t>Bagryanskaya</a:t>
            </a:r>
            <a:r>
              <a:rPr lang="en-US" sz="1100" b="1" i="1" dirty="0" smtClean="0"/>
              <a:t> E</a:t>
            </a:r>
            <a:r>
              <a:rPr lang="ru-RU" sz="1100" b="1" i="1" dirty="0" smtClean="0"/>
              <a:t>.</a:t>
            </a:r>
            <a:r>
              <a:rPr lang="en-US" sz="1100" b="1" i="1" dirty="0" smtClean="0"/>
              <a:t>G</a:t>
            </a:r>
            <a:r>
              <a:rPr lang="ru-RU" sz="1100" b="1" i="1" dirty="0" smtClean="0"/>
              <a:t>., </a:t>
            </a:r>
            <a:r>
              <a:rPr lang="en-US" sz="1100" b="1" i="1" dirty="0" smtClean="0"/>
              <a:t>J</a:t>
            </a:r>
            <a:r>
              <a:rPr lang="ru-RU" sz="1100" b="1" i="1" dirty="0" smtClean="0"/>
              <a:t>.</a:t>
            </a:r>
            <a:r>
              <a:rPr lang="en-US" sz="1100" b="1" i="1" dirty="0" err="1" smtClean="0"/>
              <a:t>Polym</a:t>
            </a:r>
            <a:r>
              <a:rPr lang="ru-RU" sz="1100" b="1" i="1" dirty="0" smtClean="0"/>
              <a:t>.</a:t>
            </a:r>
            <a:r>
              <a:rPr lang="en-US" sz="1100" b="1" i="1" dirty="0" err="1" smtClean="0"/>
              <a:t>Sci</a:t>
            </a:r>
            <a:r>
              <a:rPr lang="ru-RU" sz="1100" b="1" i="1" dirty="0" smtClean="0"/>
              <a:t>. </a:t>
            </a:r>
            <a:r>
              <a:rPr lang="en-US" sz="1100" b="1" i="1" dirty="0" smtClean="0"/>
              <a:t>Part A</a:t>
            </a:r>
            <a:r>
              <a:rPr lang="ru-RU" sz="1100" b="1" i="1" dirty="0" smtClean="0"/>
              <a:t>: </a:t>
            </a:r>
            <a:r>
              <a:rPr lang="en-US" sz="1100" b="1" i="1" dirty="0" err="1" smtClean="0"/>
              <a:t>Polym</a:t>
            </a:r>
            <a:r>
              <a:rPr lang="ru-RU" sz="1100" b="1" i="1" dirty="0" smtClean="0"/>
              <a:t>.</a:t>
            </a:r>
            <a:r>
              <a:rPr lang="en-US" sz="1100" b="1" i="1" dirty="0" err="1" smtClean="0"/>
              <a:t>Chem</a:t>
            </a:r>
            <a:r>
              <a:rPr lang="ru-RU" sz="1100" b="1" i="1" dirty="0" smtClean="0"/>
              <a:t>. 20</a:t>
            </a:r>
            <a:r>
              <a:rPr lang="en-US" sz="1100" b="1" i="1" dirty="0" smtClean="0"/>
              <a:t>13</a:t>
            </a:r>
            <a:r>
              <a:rPr lang="ru-RU" sz="1100" b="1" i="1" dirty="0" smtClean="0"/>
              <a:t>,</a:t>
            </a:r>
            <a:r>
              <a:rPr lang="en-US" sz="1100" b="1" i="1" dirty="0" smtClean="0"/>
              <a:t>.</a:t>
            </a:r>
            <a:endParaRPr lang="ru-RU" sz="1100" b="1" i="1" dirty="0" smtClean="0"/>
          </a:p>
        </p:txBody>
      </p:sp>
      <p:sp>
        <p:nvSpPr>
          <p:cNvPr id="11" name="Rectangle 27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438" y="5072074"/>
            <a:ext cx="8858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Изучение побочных реакций, расширение спектра мономеров для РКП в присутствии </a:t>
            </a:r>
            <a:r>
              <a:rPr lang="ru-RU" b="1" dirty="0" err="1" smtClean="0"/>
              <a:t>нитроксилов</a:t>
            </a:r>
            <a:r>
              <a:rPr lang="ru-RU" b="1" dirty="0" smtClean="0"/>
              <a:t> (</a:t>
            </a:r>
            <a:r>
              <a:rPr lang="ru-RU" b="1" dirty="0" err="1" smtClean="0"/>
              <a:t>метакрилаты</a:t>
            </a:r>
            <a:r>
              <a:rPr lang="ru-RU" b="1" dirty="0" smtClean="0"/>
              <a:t>)</a:t>
            </a: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Содержимое 2"/>
          <p:cNvSpPr>
            <a:spLocks noGrp="1"/>
          </p:cNvSpPr>
          <p:nvPr>
            <p:ph idx="1"/>
          </p:nvPr>
        </p:nvSpPr>
        <p:spPr>
          <a:xfrm>
            <a:off x="428624" y="714356"/>
            <a:ext cx="7500962" cy="4572032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ru-RU" sz="1700" b="1" dirty="0" smtClean="0">
                <a:solidFill>
                  <a:srgbClr val="0000FF"/>
                </a:solidFill>
                <a:latin typeface="Arial" charset="0"/>
              </a:rPr>
              <a:t>ДОСТОИНСТВА</a:t>
            </a:r>
          </a:p>
          <a:p>
            <a:pPr>
              <a:buFontTx/>
              <a:buNone/>
            </a:pPr>
            <a:endParaRPr lang="en-US" sz="1700" b="1" dirty="0" smtClean="0">
              <a:solidFill>
                <a:srgbClr val="0000FF"/>
              </a:solidFill>
              <a:latin typeface="Arial" charset="0"/>
            </a:endParaRPr>
          </a:p>
          <a:p>
            <a:r>
              <a:rPr lang="ru-RU" sz="1700" b="1" dirty="0" smtClean="0">
                <a:solidFill>
                  <a:srgbClr val="0000FF"/>
                </a:solidFill>
                <a:latin typeface="Arial" charset="0"/>
              </a:rPr>
              <a:t>Маленькие парамагнитные молекулы с легко варьируемой структурой</a:t>
            </a:r>
            <a:endParaRPr lang="en-US" sz="1700" b="1" dirty="0" smtClean="0">
              <a:solidFill>
                <a:srgbClr val="0000FF"/>
              </a:solidFill>
              <a:latin typeface="Arial" charset="0"/>
            </a:endParaRPr>
          </a:p>
          <a:p>
            <a:endParaRPr lang="en-US" sz="1700" b="1" dirty="0" smtClean="0">
              <a:solidFill>
                <a:srgbClr val="0000FF"/>
              </a:solidFill>
              <a:latin typeface="Arial" charset="0"/>
            </a:endParaRPr>
          </a:p>
          <a:p>
            <a:r>
              <a:rPr lang="ru-RU" sz="1700" b="1" dirty="0" smtClean="0">
                <a:solidFill>
                  <a:srgbClr val="0000FF"/>
                </a:solidFill>
                <a:latin typeface="Arial" charset="0"/>
              </a:rPr>
              <a:t>Возможно ковалентное присоединение к другим молекулам и специфическая адресация</a:t>
            </a:r>
            <a:endParaRPr lang="en-US" sz="1700" b="1" dirty="0" smtClean="0">
              <a:solidFill>
                <a:srgbClr val="0000FF"/>
              </a:solidFill>
              <a:latin typeface="Arial" charset="0"/>
            </a:endParaRPr>
          </a:p>
          <a:p>
            <a:endParaRPr lang="en-US" sz="1700" b="1" dirty="0" smtClean="0">
              <a:solidFill>
                <a:srgbClr val="0000FF"/>
              </a:solidFill>
              <a:latin typeface="Arial" charset="0"/>
            </a:endParaRPr>
          </a:p>
          <a:p>
            <a:r>
              <a:rPr lang="ru-RU" sz="1700" b="1" dirty="0" smtClean="0">
                <a:solidFill>
                  <a:srgbClr val="0000FF"/>
                </a:solidFill>
                <a:latin typeface="Arial" charset="0"/>
              </a:rPr>
              <a:t>Простой спектр ЭПР</a:t>
            </a:r>
            <a:endParaRPr lang="en-US" sz="1700" b="1" dirty="0" smtClean="0">
              <a:solidFill>
                <a:srgbClr val="0000FF"/>
              </a:solidFill>
              <a:latin typeface="Arial" charset="0"/>
            </a:endParaRPr>
          </a:p>
          <a:p>
            <a:endParaRPr lang="en-US" sz="1700" b="1" dirty="0" smtClean="0">
              <a:solidFill>
                <a:srgbClr val="0000FF"/>
              </a:solidFill>
              <a:latin typeface="Arial" charset="0"/>
            </a:endParaRPr>
          </a:p>
          <a:p>
            <a:r>
              <a:rPr lang="ru-RU" sz="1700" b="1" dirty="0" smtClean="0">
                <a:solidFill>
                  <a:srgbClr val="0000FF"/>
                </a:solidFill>
                <a:latin typeface="Arial" charset="0"/>
              </a:rPr>
              <a:t>Синтезированы спиновые зонды, чувствительные к важным для физиологии параметрам:</a:t>
            </a:r>
            <a:r>
              <a:rPr lang="en-US" sz="1700" b="1" dirty="0" smtClean="0">
                <a:solidFill>
                  <a:srgbClr val="0000FF"/>
                </a:solidFill>
                <a:latin typeface="Arial" charset="0"/>
              </a:rPr>
              <a:t> O</a:t>
            </a:r>
            <a:r>
              <a:rPr lang="en-US" sz="1700" b="1" baseline="-25000" dirty="0" smtClean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1700" b="1" dirty="0" smtClean="0">
                <a:solidFill>
                  <a:srgbClr val="0000FF"/>
                </a:solidFill>
                <a:latin typeface="Arial" charset="0"/>
              </a:rPr>
              <a:t>, </a:t>
            </a:r>
            <a:r>
              <a:rPr lang="ru-RU" sz="1700" b="1" dirty="0" err="1" smtClean="0">
                <a:solidFill>
                  <a:srgbClr val="0000FF"/>
                </a:solidFill>
                <a:latin typeface="Arial" charset="0"/>
              </a:rPr>
              <a:t>рН</a:t>
            </a:r>
            <a:r>
              <a:rPr lang="en-US" sz="1700" b="1" dirty="0" smtClean="0">
                <a:solidFill>
                  <a:srgbClr val="0000FF"/>
                </a:solidFill>
                <a:latin typeface="Arial" charset="0"/>
              </a:rPr>
              <a:t>, RSH, NO, </a:t>
            </a:r>
            <a:r>
              <a:rPr lang="ru-RU" sz="1700" b="1" dirty="0" smtClean="0">
                <a:solidFill>
                  <a:srgbClr val="0000FF"/>
                </a:solidFill>
                <a:latin typeface="Arial" charset="0"/>
              </a:rPr>
              <a:t>окислительно-восстановительный статус</a:t>
            </a:r>
          </a:p>
          <a:p>
            <a:endParaRPr lang="ru-RU" sz="1700" b="1" dirty="0" smtClean="0">
              <a:solidFill>
                <a:srgbClr val="0000FF"/>
              </a:solidFill>
              <a:latin typeface="Arial" charset="0"/>
            </a:endParaRPr>
          </a:p>
          <a:p>
            <a:r>
              <a:rPr lang="ru-RU" sz="1700" b="1" dirty="0" err="1" smtClean="0">
                <a:solidFill>
                  <a:srgbClr val="2E42FC"/>
                </a:solidFill>
                <a:latin typeface="Arial" charset="0"/>
              </a:rPr>
              <a:t>Нитроксильные</a:t>
            </a:r>
            <a:r>
              <a:rPr lang="ru-RU" sz="1700" b="1" dirty="0" smtClean="0">
                <a:solidFill>
                  <a:srgbClr val="2E42FC"/>
                </a:solidFill>
                <a:latin typeface="Arial" charset="0"/>
              </a:rPr>
              <a:t> радикалы, которые характеризуются наличием </a:t>
            </a:r>
            <a:r>
              <a:rPr lang="ru-RU" sz="1700" b="1" dirty="0" err="1" smtClean="0">
                <a:solidFill>
                  <a:srgbClr val="2E42FC"/>
                </a:solidFill>
                <a:latin typeface="Arial" charset="0"/>
              </a:rPr>
              <a:t>стерических</a:t>
            </a:r>
            <a:r>
              <a:rPr lang="ru-RU" sz="1700" b="1" dirty="0" smtClean="0">
                <a:solidFill>
                  <a:srgbClr val="2E42FC"/>
                </a:solidFill>
                <a:latin typeface="Arial" charset="0"/>
              </a:rPr>
              <a:t> затруднений вблизи N-O группы (например, обусловленные третичными атомами углерода), отличаются высокой стабильностью и могут быть выделены в свободном состоянии:</a:t>
            </a:r>
            <a:endParaRPr lang="ru-RU" sz="1700" b="1" dirty="0" smtClean="0">
              <a:solidFill>
                <a:srgbClr val="0000FF"/>
              </a:solidFill>
              <a:latin typeface="Arial" charset="0"/>
            </a:endParaRPr>
          </a:p>
          <a:p>
            <a:pPr>
              <a:lnSpc>
                <a:spcPct val="60000"/>
              </a:lnSpc>
              <a:buFont typeface="Arial" charset="0"/>
              <a:buNone/>
            </a:pPr>
            <a:r>
              <a:rPr lang="ru-RU" sz="1700" dirty="0" smtClean="0">
                <a:latin typeface="Arial" charset="0"/>
              </a:rPr>
              <a:t>	</a:t>
            </a:r>
            <a:endParaRPr lang="ru-RU" sz="1700" b="1" dirty="0" smtClean="0">
              <a:solidFill>
                <a:srgbClr val="2E42FC"/>
              </a:solidFill>
              <a:latin typeface="Arial" charset="0"/>
            </a:endParaRPr>
          </a:p>
          <a:p>
            <a:pPr>
              <a:lnSpc>
                <a:spcPct val="60000"/>
              </a:lnSpc>
              <a:buFontTx/>
              <a:buNone/>
            </a:pPr>
            <a:endParaRPr lang="ru-RU" sz="1800" b="1" dirty="0" smtClean="0">
              <a:solidFill>
                <a:srgbClr val="0000FF"/>
              </a:solidFill>
              <a:latin typeface="Arial" charset="0"/>
            </a:endParaRPr>
          </a:p>
        </p:txBody>
      </p:sp>
      <p:graphicFrame>
        <p:nvGraphicFramePr>
          <p:cNvPr id="100354" name="Object 2"/>
          <p:cNvGraphicFramePr>
            <a:graphicFrameLocks noChangeAspect="1"/>
          </p:cNvGraphicFramePr>
          <p:nvPr/>
        </p:nvGraphicFramePr>
        <p:xfrm>
          <a:off x="7786710" y="1428736"/>
          <a:ext cx="1219200" cy="1066800"/>
        </p:xfrm>
        <a:graphic>
          <a:graphicData uri="http://schemas.openxmlformats.org/presentationml/2006/ole">
            <p:oleObj spid="_x0000_s100354" name="CS ChemDraw Drawing" r:id="rId3" imgW="569160" imgH="497880" progId="ChemDraw.Document.6.0">
              <p:embed/>
            </p:oleObj>
          </a:graphicData>
        </a:graphic>
      </p:graphicFrame>
      <p:sp>
        <p:nvSpPr>
          <p:cNvPr id="100356" name="Прямоугольник 7"/>
          <p:cNvSpPr>
            <a:spLocks noChangeArrowheads="1"/>
          </p:cNvSpPr>
          <p:nvPr/>
        </p:nvSpPr>
        <p:spPr bwMode="auto">
          <a:xfrm>
            <a:off x="0" y="0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Calibri" pitchFamily="34" charset="0"/>
              </a:rPr>
              <a:t>2</a:t>
            </a:r>
            <a:endParaRPr lang="ru-RU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100357" name="Rectangle 55"/>
          <p:cNvSpPr>
            <a:spLocks noChangeArrowheads="1"/>
          </p:cNvSpPr>
          <p:nvPr/>
        </p:nvSpPr>
        <p:spPr bwMode="auto">
          <a:xfrm>
            <a:off x="0" y="1"/>
            <a:ext cx="9144000" cy="50004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0358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858250" cy="571480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FFFF00"/>
                </a:solidFill>
              </a:rPr>
              <a:t>Стабильные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нитроксильные</a:t>
            </a:r>
            <a:r>
              <a:rPr lang="ru-RU" sz="2400" b="1" i="1" dirty="0" smtClean="0">
                <a:solidFill>
                  <a:srgbClr val="FFFF00"/>
                </a:solidFill>
              </a:rPr>
              <a:t> радикалы</a:t>
            </a:r>
            <a:r>
              <a:rPr lang="en-US" sz="2400" b="1" i="1" dirty="0" smtClean="0">
                <a:solidFill>
                  <a:srgbClr val="FFFF00"/>
                </a:solidFill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</a:rPr>
              <a:t>как спиновые зонды</a:t>
            </a:r>
          </a:p>
        </p:txBody>
      </p:sp>
      <p:sp>
        <p:nvSpPr>
          <p:cNvPr id="10035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00360" name="Picture 13" descr="Файл:Nitroxyl samples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3" y="5357813"/>
            <a:ext cx="761047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1">
              <a:latin typeface="Calibri" pitchFamily="34" charset="0"/>
            </a:endParaRPr>
          </a:p>
        </p:txBody>
      </p:sp>
      <p:sp>
        <p:nvSpPr>
          <p:cNvPr id="11162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FFFF00"/>
                </a:solidFill>
              </a:rPr>
              <a:t>Влияние рН на скорость гомолиза алкоксиаминов  с протонируемой группой</a:t>
            </a:r>
          </a:p>
        </p:txBody>
      </p:sp>
      <p:sp>
        <p:nvSpPr>
          <p:cNvPr id="111626" name="Rectangle 3"/>
          <p:cNvSpPr>
            <a:spLocks noChangeArrowheads="1"/>
          </p:cNvSpPr>
          <p:nvPr/>
        </p:nvSpPr>
        <p:spPr bwMode="auto">
          <a:xfrm>
            <a:off x="3286125" y="1492250"/>
            <a:ext cx="222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en-US" sz="12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1627" name="Text Box 5"/>
          <p:cNvSpPr txBox="1">
            <a:spLocks noChangeArrowheads="1"/>
          </p:cNvSpPr>
          <p:nvPr/>
        </p:nvSpPr>
        <p:spPr bwMode="auto">
          <a:xfrm>
            <a:off x="0" y="5710238"/>
            <a:ext cx="2147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>
                <a:latin typeface="Calibri" pitchFamily="34" charset="0"/>
              </a:rPr>
              <a:t>1</a:t>
            </a:r>
            <a:r>
              <a:rPr lang="en-US" sz="1600" b="1">
                <a:latin typeface="Calibri" pitchFamily="34" charset="0"/>
              </a:rPr>
              <a:t>19</a:t>
            </a:r>
            <a:r>
              <a:rPr lang="ru-RU" sz="1600" b="1">
                <a:latin typeface="Calibri" pitchFamily="34" charset="0"/>
              </a:rPr>
              <a:t>,0 кДж/моль</a:t>
            </a:r>
          </a:p>
        </p:txBody>
      </p:sp>
      <p:sp>
        <p:nvSpPr>
          <p:cNvPr id="111628" name="Text Box 6"/>
          <p:cNvSpPr txBox="1">
            <a:spLocks noChangeArrowheads="1"/>
          </p:cNvSpPr>
          <p:nvPr/>
        </p:nvSpPr>
        <p:spPr bwMode="auto">
          <a:xfrm>
            <a:off x="3695700" y="5721350"/>
            <a:ext cx="2147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>
                <a:latin typeface="Calibri" pitchFamily="34" charset="0"/>
              </a:rPr>
              <a:t>12</a:t>
            </a:r>
            <a:r>
              <a:rPr lang="en-US" sz="1600" b="1">
                <a:latin typeface="Calibri" pitchFamily="34" charset="0"/>
              </a:rPr>
              <a:t>2</a:t>
            </a:r>
            <a:r>
              <a:rPr lang="ru-RU" sz="1600" b="1">
                <a:latin typeface="Calibri" pitchFamily="34" charset="0"/>
              </a:rPr>
              <a:t>,0 кДж/моль</a:t>
            </a:r>
          </a:p>
        </p:txBody>
      </p:sp>
      <p:sp>
        <p:nvSpPr>
          <p:cNvPr id="111629" name="Text Box 7"/>
          <p:cNvSpPr txBox="1">
            <a:spLocks noChangeArrowheads="1"/>
          </p:cNvSpPr>
          <p:nvPr/>
        </p:nvSpPr>
        <p:spPr bwMode="auto">
          <a:xfrm>
            <a:off x="6996113" y="5681663"/>
            <a:ext cx="2147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>
                <a:latin typeface="Calibri" pitchFamily="34" charset="0"/>
              </a:rPr>
              <a:t>1</a:t>
            </a:r>
            <a:r>
              <a:rPr lang="en-US" sz="1600" b="1">
                <a:latin typeface="Calibri" pitchFamily="34" charset="0"/>
              </a:rPr>
              <a:t>29</a:t>
            </a:r>
            <a:r>
              <a:rPr lang="ru-RU" sz="1600" b="1">
                <a:latin typeface="Calibri" pitchFamily="34" charset="0"/>
              </a:rPr>
              <a:t>,0 кДж/моль</a:t>
            </a:r>
          </a:p>
        </p:txBody>
      </p:sp>
      <p:sp>
        <p:nvSpPr>
          <p:cNvPr id="111630" name="Rectangle 8"/>
          <p:cNvSpPr>
            <a:spLocks noChangeArrowheads="1"/>
          </p:cNvSpPr>
          <p:nvPr/>
        </p:nvSpPr>
        <p:spPr bwMode="auto">
          <a:xfrm>
            <a:off x="0" y="2357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11618" name="Object 9"/>
          <p:cNvGraphicFramePr>
            <a:graphicFrameLocks noChangeAspect="1"/>
          </p:cNvGraphicFramePr>
          <p:nvPr/>
        </p:nvGraphicFramePr>
        <p:xfrm>
          <a:off x="-220663" y="836613"/>
          <a:ext cx="5153026" cy="3711575"/>
        </p:xfrm>
        <a:graphic>
          <a:graphicData uri="http://schemas.openxmlformats.org/presentationml/2006/ole">
            <p:oleObj spid="_x0000_s111618" name="Graph" r:id="rId4" imgW="3836160" imgH="2753280" progId="">
              <p:embed/>
            </p:oleObj>
          </a:graphicData>
        </a:graphic>
      </p:graphicFrame>
      <p:graphicFrame>
        <p:nvGraphicFramePr>
          <p:cNvPr id="111619" name="Object 10"/>
          <p:cNvGraphicFramePr>
            <a:graphicFrameLocks noChangeAspect="1"/>
          </p:cNvGraphicFramePr>
          <p:nvPr/>
        </p:nvGraphicFramePr>
        <p:xfrm>
          <a:off x="0" y="4211638"/>
          <a:ext cx="1482725" cy="1360487"/>
        </p:xfrm>
        <a:graphic>
          <a:graphicData uri="http://schemas.openxmlformats.org/presentationml/2006/ole">
            <p:oleObj spid="_x0000_s111619" name="CS ChemDraw Drawing" r:id="rId5" imgW="2529535" imgH="2320747" progId="ChemDraw.Document.6.0">
              <p:embed/>
            </p:oleObj>
          </a:graphicData>
        </a:graphic>
      </p:graphicFrame>
      <p:graphicFrame>
        <p:nvGraphicFramePr>
          <p:cNvPr id="111620" name="Object 11"/>
          <p:cNvGraphicFramePr>
            <a:graphicFrameLocks noChangeAspect="1"/>
          </p:cNvGraphicFramePr>
          <p:nvPr/>
        </p:nvGraphicFramePr>
        <p:xfrm>
          <a:off x="3168650" y="4273550"/>
          <a:ext cx="2617788" cy="1358900"/>
        </p:xfrm>
        <a:graphic>
          <a:graphicData uri="http://schemas.openxmlformats.org/presentationml/2006/ole">
            <p:oleObj spid="_x0000_s111620" name="CS ChemDraw Drawing" r:id="rId6" imgW="4573219" imgH="2375611" progId="ChemDraw.Document.6.0">
              <p:embed/>
            </p:oleObj>
          </a:graphicData>
        </a:graphic>
      </p:graphicFrame>
      <p:grpSp>
        <p:nvGrpSpPr>
          <p:cNvPr id="111631" name="Group 12"/>
          <p:cNvGrpSpPr>
            <a:grpSpLocks/>
          </p:cNvGrpSpPr>
          <p:nvPr/>
        </p:nvGrpSpPr>
        <p:grpSpPr bwMode="auto">
          <a:xfrm>
            <a:off x="1793875" y="4454525"/>
            <a:ext cx="896938" cy="963613"/>
            <a:chOff x="1294" y="2894"/>
            <a:chExt cx="565" cy="607"/>
          </a:xfrm>
        </p:grpSpPr>
        <p:sp>
          <p:nvSpPr>
            <p:cNvPr id="111645" name="Text Box 13"/>
            <p:cNvSpPr txBox="1">
              <a:spLocks noChangeArrowheads="1"/>
            </p:cNvSpPr>
            <p:nvPr/>
          </p:nvSpPr>
          <p:spPr bwMode="auto">
            <a:xfrm>
              <a:off x="1379" y="3270"/>
              <a:ext cx="4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 pitchFamily="34" charset="0"/>
                </a:rPr>
                <a:t>OH-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11646" name="Line 14"/>
            <p:cNvSpPr>
              <a:spLocks noChangeShapeType="1"/>
            </p:cNvSpPr>
            <p:nvPr/>
          </p:nvSpPr>
          <p:spPr bwMode="auto">
            <a:xfrm>
              <a:off x="1294" y="3223"/>
              <a:ext cx="5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 type="none" w="lg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1647" name="Text Box 15"/>
            <p:cNvSpPr txBox="1">
              <a:spLocks noChangeArrowheads="1"/>
            </p:cNvSpPr>
            <p:nvPr/>
          </p:nvSpPr>
          <p:spPr bwMode="auto">
            <a:xfrm>
              <a:off x="1391" y="2894"/>
              <a:ext cx="4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 pitchFamily="34" charset="0"/>
                </a:rPr>
                <a:t>H+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11648" name="Line 16"/>
            <p:cNvSpPr>
              <a:spLocks noChangeShapeType="1"/>
            </p:cNvSpPr>
            <p:nvPr/>
          </p:nvSpPr>
          <p:spPr bwMode="auto">
            <a:xfrm>
              <a:off x="1310" y="3119"/>
              <a:ext cx="5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lg" len="lg"/>
              <a:tailEnd type="stealth" w="lg" len="lg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1632" name="Group 17"/>
          <p:cNvGrpSpPr>
            <a:grpSpLocks/>
          </p:cNvGrpSpPr>
          <p:nvPr/>
        </p:nvGrpSpPr>
        <p:grpSpPr bwMode="auto">
          <a:xfrm>
            <a:off x="5984875" y="4435475"/>
            <a:ext cx="896938" cy="963613"/>
            <a:chOff x="3846" y="2870"/>
            <a:chExt cx="565" cy="607"/>
          </a:xfrm>
        </p:grpSpPr>
        <p:sp>
          <p:nvSpPr>
            <p:cNvPr id="111641" name="Text Box 18"/>
            <p:cNvSpPr txBox="1">
              <a:spLocks noChangeArrowheads="1"/>
            </p:cNvSpPr>
            <p:nvPr/>
          </p:nvSpPr>
          <p:spPr bwMode="auto">
            <a:xfrm>
              <a:off x="3931" y="3246"/>
              <a:ext cx="4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 pitchFamily="34" charset="0"/>
                </a:rPr>
                <a:t>OH-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11642" name="Line 19"/>
            <p:cNvSpPr>
              <a:spLocks noChangeShapeType="1"/>
            </p:cNvSpPr>
            <p:nvPr/>
          </p:nvSpPr>
          <p:spPr bwMode="auto">
            <a:xfrm>
              <a:off x="3846" y="3199"/>
              <a:ext cx="5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 type="none" w="lg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1643" name="Text Box 20"/>
            <p:cNvSpPr txBox="1">
              <a:spLocks noChangeArrowheads="1"/>
            </p:cNvSpPr>
            <p:nvPr/>
          </p:nvSpPr>
          <p:spPr bwMode="auto">
            <a:xfrm>
              <a:off x="3943" y="2870"/>
              <a:ext cx="4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 pitchFamily="34" charset="0"/>
                </a:rPr>
                <a:t>H+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11644" name="Line 21"/>
            <p:cNvSpPr>
              <a:spLocks noChangeShapeType="1"/>
            </p:cNvSpPr>
            <p:nvPr/>
          </p:nvSpPr>
          <p:spPr bwMode="auto">
            <a:xfrm>
              <a:off x="3862" y="3095"/>
              <a:ext cx="5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lg" len="lg"/>
              <a:tailEnd type="stealth" w="lg" len="lg"/>
            </a:ln>
          </p:spPr>
          <p:txBody>
            <a:bodyPr/>
            <a:lstStyle/>
            <a:p>
              <a:endParaRPr lang="ru-RU"/>
            </a:p>
          </p:txBody>
        </p:sp>
      </p:grpSp>
      <p:graphicFrame>
        <p:nvGraphicFramePr>
          <p:cNvPr id="111621" name="Object 22"/>
          <p:cNvGraphicFramePr>
            <a:graphicFrameLocks noChangeAspect="1"/>
          </p:cNvGraphicFramePr>
          <p:nvPr/>
        </p:nvGraphicFramePr>
        <p:xfrm>
          <a:off x="7185025" y="4110038"/>
          <a:ext cx="1527175" cy="1573212"/>
        </p:xfrm>
        <a:graphic>
          <a:graphicData uri="http://schemas.openxmlformats.org/presentationml/2006/ole">
            <p:oleObj spid="_x0000_s111621" name="CS ChemDraw Drawing" r:id="rId7" imgW="2279599" imgH="2346655" progId="ChemDraw.Document.6.0">
              <p:embed/>
            </p:oleObj>
          </a:graphicData>
        </a:graphic>
      </p:graphicFrame>
      <p:sp>
        <p:nvSpPr>
          <p:cNvPr id="111633" name="Text Box 23"/>
          <p:cNvSpPr txBox="1">
            <a:spLocks noChangeArrowheads="1"/>
          </p:cNvSpPr>
          <p:nvPr/>
        </p:nvSpPr>
        <p:spPr bwMode="auto">
          <a:xfrm>
            <a:off x="3784600" y="1562100"/>
            <a:ext cx="18097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latin typeface="Calibri" pitchFamily="34" charset="0"/>
              </a:rPr>
              <a:t>Протонированная форма</a:t>
            </a:r>
          </a:p>
        </p:txBody>
      </p:sp>
      <p:sp>
        <p:nvSpPr>
          <p:cNvPr id="111634" name="Text Box 24"/>
          <p:cNvSpPr txBox="1">
            <a:spLocks noChangeArrowheads="1"/>
          </p:cNvSpPr>
          <p:nvPr/>
        </p:nvSpPr>
        <p:spPr bwMode="auto">
          <a:xfrm>
            <a:off x="1152525" y="3340100"/>
            <a:ext cx="20510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latin typeface="Calibri" pitchFamily="34" charset="0"/>
              </a:rPr>
              <a:t>Депротонированная форма</a:t>
            </a:r>
          </a:p>
        </p:txBody>
      </p:sp>
      <p:sp>
        <p:nvSpPr>
          <p:cNvPr id="111635" name="Text Box 25"/>
          <p:cNvSpPr txBox="1">
            <a:spLocks noChangeArrowheads="1"/>
          </p:cNvSpPr>
          <p:nvPr/>
        </p:nvSpPr>
        <p:spPr bwMode="auto">
          <a:xfrm>
            <a:off x="2400300" y="2413000"/>
            <a:ext cx="1257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Calibri" pitchFamily="34" charset="0"/>
            </a:endParaRPr>
          </a:p>
        </p:txBody>
      </p:sp>
      <p:sp>
        <p:nvSpPr>
          <p:cNvPr id="111636" name="Text Box 26"/>
          <p:cNvSpPr txBox="1">
            <a:spLocks noChangeArrowheads="1"/>
          </p:cNvSpPr>
          <p:nvPr/>
        </p:nvSpPr>
        <p:spPr bwMode="auto">
          <a:xfrm>
            <a:off x="1989138" y="2582863"/>
            <a:ext cx="1574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latin typeface="Calibri" pitchFamily="34" charset="0"/>
              </a:rPr>
              <a:t>Цвиттер-ионная форма</a:t>
            </a:r>
          </a:p>
        </p:txBody>
      </p:sp>
      <p:grpSp>
        <p:nvGrpSpPr>
          <p:cNvPr id="111637" name="Group 27"/>
          <p:cNvGrpSpPr>
            <a:grpSpLocks/>
          </p:cNvGrpSpPr>
          <p:nvPr/>
        </p:nvGrpSpPr>
        <p:grpSpPr bwMode="auto">
          <a:xfrm>
            <a:off x="1747838" y="536575"/>
            <a:ext cx="5903912" cy="958850"/>
            <a:chOff x="249" y="3566"/>
            <a:chExt cx="3719" cy="604"/>
          </a:xfrm>
        </p:grpSpPr>
        <p:graphicFrame>
          <p:nvGraphicFramePr>
            <p:cNvPr id="111622" name="Object 28"/>
            <p:cNvGraphicFramePr>
              <a:graphicFrameLocks noChangeAspect="1"/>
            </p:cNvGraphicFramePr>
            <p:nvPr/>
          </p:nvGraphicFramePr>
          <p:xfrm>
            <a:off x="249" y="3566"/>
            <a:ext cx="2087" cy="604"/>
          </p:xfrm>
          <a:graphic>
            <a:graphicData uri="http://schemas.openxmlformats.org/presentationml/2006/ole">
              <p:oleObj spid="_x0000_s111622" name="CS ChemDraw Drawing" r:id="rId8" imgW="4266895" imgH="1235659" progId="ChemDraw.Document.6.0">
                <p:embed/>
              </p:oleObj>
            </a:graphicData>
          </a:graphic>
        </p:graphicFrame>
        <p:graphicFrame>
          <p:nvGraphicFramePr>
            <p:cNvPr id="111623" name="Object 29"/>
            <p:cNvGraphicFramePr>
              <a:graphicFrameLocks noChangeAspect="1"/>
            </p:cNvGraphicFramePr>
            <p:nvPr/>
          </p:nvGraphicFramePr>
          <p:xfrm>
            <a:off x="2517" y="3566"/>
            <a:ext cx="1451" cy="443"/>
          </p:xfrm>
          <a:graphic>
            <a:graphicData uri="http://schemas.openxmlformats.org/presentationml/2006/ole">
              <p:oleObj spid="_x0000_s111623" name="CS ChemDraw Drawing" r:id="rId9" imgW="2966923" imgH="904951" progId="ChemDraw.Document.6.0">
                <p:embed/>
              </p:oleObj>
            </a:graphicData>
          </a:graphic>
        </p:graphicFrame>
        <p:sp useBgFill="1">
          <p:nvSpPr>
            <p:cNvPr id="111640" name="Rectangle 30"/>
            <p:cNvSpPr>
              <a:spLocks noChangeArrowheads="1"/>
            </p:cNvSpPr>
            <p:nvPr/>
          </p:nvSpPr>
          <p:spPr bwMode="auto">
            <a:xfrm>
              <a:off x="961" y="3793"/>
              <a:ext cx="422" cy="306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111638" name="Text Box 2"/>
          <p:cNvSpPr txBox="1">
            <a:spLocks noChangeArrowheads="1"/>
          </p:cNvSpPr>
          <p:nvPr/>
        </p:nvSpPr>
        <p:spPr bwMode="auto">
          <a:xfrm>
            <a:off x="0" y="6073775"/>
            <a:ext cx="914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latin typeface="Calibri" pitchFamily="34" charset="0"/>
              </a:rPr>
              <a:t>M.V</a:t>
            </a:r>
            <a:r>
              <a:rPr lang="en-US" sz="1400" dirty="0">
                <a:latin typeface="Calibri" pitchFamily="34" charset="0"/>
              </a:rPr>
              <a:t>. </a:t>
            </a:r>
            <a:r>
              <a:rPr lang="en-US" sz="1400" dirty="0" err="1" smtClean="0">
                <a:latin typeface="Calibri" pitchFamily="34" charset="0"/>
              </a:rPr>
              <a:t>Edeleva</a:t>
            </a:r>
            <a:r>
              <a:rPr lang="en-US" sz="1400" dirty="0" smtClean="0">
                <a:latin typeface="Calibri" pitchFamily="34" charset="0"/>
              </a:rPr>
              <a:t>, </a:t>
            </a:r>
            <a:r>
              <a:rPr lang="en-US" sz="1400" dirty="0" err="1" smtClean="0">
                <a:latin typeface="Calibri" pitchFamily="34" charset="0"/>
              </a:rPr>
              <a:t>I.A.Kirilyuk</a:t>
            </a:r>
            <a:r>
              <a:rPr lang="en-US" sz="1400" dirty="0" smtClean="0">
                <a:latin typeface="Calibri" pitchFamily="34" charset="0"/>
              </a:rPr>
              <a:t>, </a:t>
            </a:r>
            <a:r>
              <a:rPr lang="en-US" sz="1400" dirty="0" err="1" smtClean="0">
                <a:latin typeface="Calibri" pitchFamily="34" charset="0"/>
              </a:rPr>
              <a:t>D.Morozov</a:t>
            </a:r>
            <a:r>
              <a:rPr lang="en-US" sz="1400" dirty="0" smtClean="0">
                <a:latin typeface="Calibri" pitchFamily="34" charset="0"/>
              </a:rPr>
              <a:t>,  </a:t>
            </a:r>
            <a:r>
              <a:rPr lang="en-US" sz="1400" dirty="0" err="1" smtClean="0">
                <a:latin typeface="Calibri" pitchFamily="34" charset="0"/>
              </a:rPr>
              <a:t>D.Parkhomenko</a:t>
            </a:r>
            <a:r>
              <a:rPr lang="en-US" sz="1400" dirty="0" smtClean="0">
                <a:latin typeface="Calibri" pitchFamily="34" charset="0"/>
              </a:rPr>
              <a:t>, </a:t>
            </a:r>
            <a:r>
              <a:rPr lang="en-US" sz="1400" dirty="0" err="1" smtClean="0">
                <a:latin typeface="Calibri" pitchFamily="34" charset="0"/>
              </a:rPr>
              <a:t>E,Bagryanskaya</a:t>
            </a:r>
            <a:r>
              <a:rPr lang="en-US" sz="1400" dirty="0" smtClean="0">
                <a:latin typeface="Calibri" pitchFamily="34" charset="0"/>
              </a:rPr>
              <a:t>, </a:t>
            </a:r>
            <a:r>
              <a:rPr lang="en-US" sz="1400" b="1" i="1" dirty="0">
                <a:latin typeface="Calibri" pitchFamily="34" charset="0"/>
              </a:rPr>
              <a:t>J. Org. </a:t>
            </a:r>
            <a:r>
              <a:rPr lang="en-US" sz="1400" b="1" i="1" dirty="0" err="1">
                <a:latin typeface="Calibri" pitchFamily="34" charset="0"/>
              </a:rPr>
              <a:t>Chem</a:t>
            </a:r>
            <a:r>
              <a:rPr lang="ru-RU" sz="1400" i="1" dirty="0">
                <a:latin typeface="Calibri" pitchFamily="34" charset="0"/>
              </a:rPr>
              <a:t>. </a:t>
            </a:r>
            <a:r>
              <a:rPr lang="ru-RU" sz="1400" dirty="0">
                <a:latin typeface="Calibri" pitchFamily="34" charset="0"/>
              </a:rPr>
              <a:t>2011, 76, 5558–5573</a:t>
            </a:r>
            <a:endParaRPr lang="en-US" sz="14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400" dirty="0">
                <a:latin typeface="Calibri" pitchFamily="34" charset="0"/>
              </a:rPr>
              <a:t>Elena </a:t>
            </a:r>
            <a:r>
              <a:rPr lang="en-US" sz="1400" dirty="0" err="1">
                <a:latin typeface="Calibri" pitchFamily="34" charset="0"/>
              </a:rPr>
              <a:t>Bagryanskaya</a:t>
            </a:r>
            <a:r>
              <a:rPr lang="en-US" sz="1400" dirty="0">
                <a:latin typeface="Calibri" pitchFamily="34" charset="0"/>
              </a:rPr>
              <a:t> </a:t>
            </a:r>
            <a:r>
              <a:rPr lang="en-US" sz="1400" dirty="0" smtClean="0">
                <a:latin typeface="Calibri" pitchFamily="34" charset="0"/>
              </a:rPr>
              <a:t>, </a:t>
            </a:r>
            <a:r>
              <a:rPr lang="en-US" sz="1400" dirty="0" err="1" smtClean="0">
                <a:latin typeface="Calibri" pitchFamily="34" charset="0"/>
              </a:rPr>
              <a:t>P.Bremond</a:t>
            </a:r>
            <a:r>
              <a:rPr lang="en-US" sz="1400" dirty="0" smtClean="0">
                <a:latin typeface="Calibri" pitchFamily="34" charset="0"/>
              </a:rPr>
              <a:t>, </a:t>
            </a:r>
            <a:r>
              <a:rPr lang="en-US" sz="1400" dirty="0" err="1" smtClean="0">
                <a:latin typeface="Calibri" pitchFamily="34" charset="0"/>
              </a:rPr>
              <a:t>D.Parkhomenko</a:t>
            </a:r>
            <a:r>
              <a:rPr lang="en-US" sz="1400" dirty="0" smtClean="0">
                <a:latin typeface="Calibri" pitchFamily="34" charset="0"/>
              </a:rPr>
              <a:t>, </a:t>
            </a:r>
            <a:r>
              <a:rPr lang="en-US" sz="1400" dirty="0" err="1" smtClean="0">
                <a:latin typeface="Calibri" pitchFamily="34" charset="0"/>
              </a:rPr>
              <a:t>E.Bagryanskaya</a:t>
            </a:r>
            <a:r>
              <a:rPr lang="en-US" sz="1400" dirty="0" smtClean="0">
                <a:latin typeface="Calibri" pitchFamily="34" charset="0"/>
              </a:rPr>
              <a:t>, </a:t>
            </a:r>
            <a:r>
              <a:rPr lang="en-US" sz="1400" b="1" dirty="0" err="1" smtClean="0">
                <a:latin typeface="Calibri" pitchFamily="34" charset="0"/>
              </a:rPr>
              <a:t>Macromol</a:t>
            </a:r>
            <a:r>
              <a:rPr lang="ru-RU" sz="1400" b="1" dirty="0">
                <a:latin typeface="Calibri" pitchFamily="34" charset="0"/>
              </a:rPr>
              <a:t>.</a:t>
            </a:r>
            <a:r>
              <a:rPr lang="en-US" sz="1400" b="1" dirty="0">
                <a:latin typeface="Calibri" pitchFamily="34" charset="0"/>
              </a:rPr>
              <a:t> Rapid </a:t>
            </a:r>
            <a:r>
              <a:rPr lang="en-US" sz="1400" b="1" dirty="0" err="1">
                <a:latin typeface="Calibri" pitchFamily="34" charset="0"/>
              </a:rPr>
              <a:t>Commun</a:t>
            </a:r>
            <a:r>
              <a:rPr lang="en-US" sz="1400" i="1" dirty="0">
                <a:latin typeface="Calibri" pitchFamily="34" charset="0"/>
              </a:rPr>
              <a:t>.</a:t>
            </a:r>
            <a:r>
              <a:rPr lang="en-US" sz="1400" dirty="0">
                <a:latin typeface="Calibri" pitchFamily="34" charset="0"/>
              </a:rPr>
              <a:t> 2012 , 33, 152-157</a:t>
            </a:r>
            <a:endParaRPr lang="ru-RU" sz="1400" b="1" i="1" dirty="0">
              <a:latin typeface="Calibri" pitchFamily="34" charset="0"/>
            </a:endParaRPr>
          </a:p>
        </p:txBody>
      </p:sp>
      <p:sp>
        <p:nvSpPr>
          <p:cNvPr id="111639" name="Rectangle 27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7" name="Rectangle 6"/>
          <p:cNvSpPr>
            <a:spLocks noChangeArrowheads="1"/>
          </p:cNvSpPr>
          <p:nvPr/>
        </p:nvSpPr>
        <p:spPr bwMode="auto">
          <a:xfrm>
            <a:off x="0" y="0"/>
            <a:ext cx="9144000" cy="500063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1">
              <a:latin typeface="Calibri" pitchFamily="34" charset="0"/>
            </a:endParaRPr>
          </a:p>
        </p:txBody>
      </p:sp>
      <p:sp>
        <p:nvSpPr>
          <p:cNvPr id="114698" name="Text Box 2"/>
          <p:cNvSpPr txBox="1">
            <a:spLocks noChangeArrowheads="1"/>
          </p:cNvSpPr>
          <p:nvPr/>
        </p:nvSpPr>
        <p:spPr bwMode="auto">
          <a:xfrm>
            <a:off x="0" y="-74613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>
                <a:solidFill>
                  <a:srgbClr val="FFFF00"/>
                </a:solidFill>
                <a:latin typeface="Calibri" pitchFamily="34" charset="0"/>
              </a:rPr>
              <a:t>рН-переключаемый гомолиз алкоксиаминов как инструмент контроля  длины цепи водорастворимых полимеров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5143500" y="3500438"/>
            <a:ext cx="4000500" cy="9540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Char char="ü"/>
            </a:pPr>
            <a:r>
              <a:rPr lang="ru-RU" sz="1600">
                <a:latin typeface="Calibri" pitchFamily="34" charset="0"/>
              </a:rPr>
              <a:t>«Живой» характер полимеризации</a:t>
            </a:r>
          </a:p>
          <a:p>
            <a:pPr algn="ctr">
              <a:spcBef>
                <a:spcPct val="50000"/>
              </a:spcBef>
              <a:buFont typeface="Wingdings" pitchFamily="2" charset="2"/>
              <a:buChar char="ü"/>
            </a:pPr>
            <a:r>
              <a:rPr lang="ru-RU" sz="1600">
                <a:latin typeface="Calibri" pitchFamily="34" charset="0"/>
              </a:rPr>
              <a:t> Возможно приготовление блок-сополимеров</a:t>
            </a:r>
          </a:p>
        </p:txBody>
      </p:sp>
      <p:sp>
        <p:nvSpPr>
          <p:cNvPr id="114700" name="Rectangle 4"/>
          <p:cNvSpPr>
            <a:spLocks noChangeArrowheads="1"/>
          </p:cNvSpPr>
          <p:nvPr/>
        </p:nvSpPr>
        <p:spPr bwMode="auto">
          <a:xfrm>
            <a:off x="3568700" y="4964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4701" name="Rectangle 5"/>
          <p:cNvSpPr>
            <a:spLocks noChangeArrowheads="1"/>
          </p:cNvSpPr>
          <p:nvPr/>
        </p:nvSpPr>
        <p:spPr bwMode="auto">
          <a:xfrm>
            <a:off x="0" y="2371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4702" name="Rectangle 6"/>
          <p:cNvSpPr>
            <a:spLocks noChangeArrowheads="1"/>
          </p:cNvSpPr>
          <p:nvPr/>
        </p:nvSpPr>
        <p:spPr bwMode="auto">
          <a:xfrm>
            <a:off x="0" y="2362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4703" name="Rectangle 7"/>
          <p:cNvSpPr>
            <a:spLocks noChangeArrowheads="1"/>
          </p:cNvSpPr>
          <p:nvPr/>
        </p:nvSpPr>
        <p:spPr bwMode="auto">
          <a:xfrm>
            <a:off x="0" y="2362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4704" name="Text Box 9"/>
          <p:cNvSpPr txBox="1">
            <a:spLocks noChangeArrowheads="1"/>
          </p:cNvSpPr>
          <p:nvPr/>
        </p:nvSpPr>
        <p:spPr bwMode="auto">
          <a:xfrm>
            <a:off x="4205288" y="550863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T = 90 </a:t>
            </a:r>
            <a:r>
              <a:rPr lang="en-US" baseline="30000">
                <a:latin typeface="Calibri" pitchFamily="34" charset="0"/>
              </a:rPr>
              <a:t>o</a:t>
            </a:r>
            <a:r>
              <a:rPr lang="en-US">
                <a:latin typeface="Calibri" pitchFamily="34" charset="0"/>
              </a:rPr>
              <a:t>C</a:t>
            </a:r>
            <a:endParaRPr lang="ru-RU">
              <a:latin typeface="Calibri" pitchFamily="34" charset="0"/>
            </a:endParaRPr>
          </a:p>
        </p:txBody>
      </p:sp>
      <p:graphicFrame>
        <p:nvGraphicFramePr>
          <p:cNvPr id="114690" name="Object 2"/>
          <p:cNvGraphicFramePr>
            <a:graphicFrameLocks noChangeAspect="1"/>
          </p:cNvGraphicFramePr>
          <p:nvPr/>
        </p:nvGraphicFramePr>
        <p:xfrm>
          <a:off x="0" y="857250"/>
          <a:ext cx="2393950" cy="2071688"/>
        </p:xfrm>
        <a:graphic>
          <a:graphicData uri="http://schemas.openxmlformats.org/presentationml/2006/ole">
            <p:oleObj spid="_x0000_s114690" name="CS ChemDraw Drawing" r:id="rId4" imgW="4301871" imgH="3722751" progId="ChemDraw.Document.6.0">
              <p:embed/>
            </p:oleObj>
          </a:graphicData>
        </a:graphic>
      </p:graphicFrame>
      <p:graphicFrame>
        <p:nvGraphicFramePr>
          <p:cNvPr id="50187" name="Object 3"/>
          <p:cNvGraphicFramePr>
            <a:graphicFrameLocks noChangeAspect="1"/>
          </p:cNvGraphicFramePr>
          <p:nvPr/>
        </p:nvGraphicFramePr>
        <p:xfrm>
          <a:off x="3071813" y="1092200"/>
          <a:ext cx="1876425" cy="1697038"/>
        </p:xfrm>
        <a:graphic>
          <a:graphicData uri="http://schemas.openxmlformats.org/presentationml/2006/ole">
            <p:oleObj spid="_x0000_s114691" name="CS ChemDraw Drawing" r:id="rId5" imgW="3315843" imgH="3000375" progId="ChemDraw.Document.6.0">
              <p:embed/>
            </p:oleObj>
          </a:graphicData>
        </a:graphic>
      </p:graphicFrame>
      <p:sp>
        <p:nvSpPr>
          <p:cNvPr id="50188" name="Line 12"/>
          <p:cNvSpPr>
            <a:spLocks noChangeShapeType="1"/>
          </p:cNvSpPr>
          <p:nvPr/>
        </p:nvSpPr>
        <p:spPr bwMode="auto">
          <a:xfrm>
            <a:off x="2486025" y="1917700"/>
            <a:ext cx="512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50189" name="Object 4"/>
          <p:cNvGraphicFramePr>
            <a:graphicFrameLocks noChangeAspect="1"/>
          </p:cNvGraphicFramePr>
          <p:nvPr/>
        </p:nvGraphicFramePr>
        <p:xfrm>
          <a:off x="2532063" y="1581150"/>
          <a:ext cx="352425" cy="193675"/>
        </p:xfrm>
        <a:graphic>
          <a:graphicData uri="http://schemas.openxmlformats.org/presentationml/2006/ole">
            <p:oleObj spid="_x0000_s114692" name="CS ChemDraw Drawing" r:id="rId6" imgW="351663" imgH="193167" progId="ChemDraw.Document.6.0">
              <p:embed/>
            </p:oleObj>
          </a:graphicData>
        </a:graphic>
      </p:graphicFrame>
      <p:sp>
        <p:nvSpPr>
          <p:cNvPr id="50190" name="Line 14"/>
          <p:cNvSpPr>
            <a:spLocks noChangeShapeType="1"/>
          </p:cNvSpPr>
          <p:nvPr/>
        </p:nvSpPr>
        <p:spPr bwMode="auto">
          <a:xfrm>
            <a:off x="5573713" y="1984375"/>
            <a:ext cx="5127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50191" name="Object 5"/>
          <p:cNvGraphicFramePr>
            <a:graphicFrameLocks noChangeAspect="1"/>
          </p:cNvGraphicFramePr>
          <p:nvPr/>
        </p:nvGraphicFramePr>
        <p:xfrm>
          <a:off x="5410200" y="1114425"/>
          <a:ext cx="784225" cy="673100"/>
        </p:xfrm>
        <a:graphic>
          <a:graphicData uri="http://schemas.openxmlformats.org/presentationml/2006/ole">
            <p:oleObj spid="_x0000_s114693" name="CS ChemDraw Drawing" r:id="rId7" imgW="1086231" imgH="932307" progId="ChemDraw.Document.6.0">
              <p:embed/>
            </p:oleObj>
          </a:graphicData>
        </a:graphic>
      </p:graphicFrame>
      <p:graphicFrame>
        <p:nvGraphicFramePr>
          <p:cNvPr id="50192" name="Object 6"/>
          <p:cNvGraphicFramePr>
            <a:graphicFrameLocks noChangeAspect="1"/>
          </p:cNvGraphicFramePr>
          <p:nvPr/>
        </p:nvGraphicFramePr>
        <p:xfrm>
          <a:off x="6319838" y="1052513"/>
          <a:ext cx="2549525" cy="1924050"/>
        </p:xfrm>
        <a:graphic>
          <a:graphicData uri="http://schemas.openxmlformats.org/presentationml/2006/ole">
            <p:oleObj spid="_x0000_s114694" name="CS ChemDraw Drawing" r:id="rId8" imgW="3977259" imgH="3000375" progId="ChemDraw.Document.6.0">
              <p:embed/>
            </p:oleObj>
          </a:graphicData>
        </a:graphic>
      </p:graphicFrame>
      <p:pic>
        <p:nvPicPr>
          <p:cNvPr id="50193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3250" y="3071813"/>
            <a:ext cx="2357438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94" name="Line 18"/>
          <p:cNvSpPr>
            <a:spLocks noChangeShapeType="1"/>
          </p:cNvSpPr>
          <p:nvPr/>
        </p:nvSpPr>
        <p:spPr bwMode="auto">
          <a:xfrm flipH="1">
            <a:off x="5341938" y="2854325"/>
            <a:ext cx="1293812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>
            <a:off x="2441575" y="2820988"/>
            <a:ext cx="792163" cy="681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114695" name="Object 7"/>
          <p:cNvGraphicFramePr>
            <a:graphicFrameLocks noChangeAspect="1"/>
          </p:cNvGraphicFramePr>
          <p:nvPr/>
        </p:nvGraphicFramePr>
        <p:xfrm>
          <a:off x="0" y="2643188"/>
          <a:ext cx="3238500" cy="2176462"/>
        </p:xfrm>
        <a:graphic>
          <a:graphicData uri="http://schemas.openxmlformats.org/presentationml/2006/ole">
            <p:oleObj spid="_x0000_s114695" name="Graph" r:id="rId10" imgW="4170240" imgH="2900160" progId="">
              <p:embed/>
            </p:oleObj>
          </a:graphicData>
        </a:graphic>
      </p:graphicFrame>
      <p:graphicFrame>
        <p:nvGraphicFramePr>
          <p:cNvPr id="114696" name="Object 8"/>
          <p:cNvGraphicFramePr>
            <a:graphicFrameLocks noChangeAspect="1"/>
          </p:cNvGraphicFramePr>
          <p:nvPr/>
        </p:nvGraphicFramePr>
        <p:xfrm>
          <a:off x="0" y="4214813"/>
          <a:ext cx="3238500" cy="2176462"/>
        </p:xfrm>
        <a:graphic>
          <a:graphicData uri="http://schemas.openxmlformats.org/presentationml/2006/ole">
            <p:oleObj spid="_x0000_s114696" name="Graph" r:id="rId11" imgW="4170240" imgH="2900160" progId="">
              <p:embed/>
            </p:oleObj>
          </a:graphicData>
        </a:graphic>
      </p:graphicFrame>
      <p:sp>
        <p:nvSpPr>
          <p:cNvPr id="114710" name="Rectangle 27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4711" name="Text Box 7"/>
          <p:cNvSpPr>
            <a:spLocks noGrp="1" noChangeArrowheads="1"/>
          </p:cNvSpPr>
          <p:nvPr>
            <p:ph/>
          </p:nvPr>
        </p:nvSpPr>
        <p:spPr>
          <a:xfrm>
            <a:off x="2500298" y="4795838"/>
            <a:ext cx="6858000" cy="2062162"/>
          </a:xfrm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sz="1400" dirty="0" smtClean="0"/>
              <a:t>	</a:t>
            </a:r>
            <a:r>
              <a:rPr lang="ru-RU" sz="1400" dirty="0" smtClean="0"/>
              <a:t>На примере полимеризации 4-стиролсульфоната натрия и акриламида показано влияние </a:t>
            </a:r>
            <a:r>
              <a:rPr lang="ru-RU" sz="1400" i="1" dirty="0" err="1" smtClean="0"/>
              <a:t>рН</a:t>
            </a:r>
            <a:r>
              <a:rPr lang="ru-RU" sz="1400" dirty="0" smtClean="0"/>
              <a:t> реакционной смеси на характер полимеризации. Продемонстрирована возможность достижения контролируемого режима полимеризации различных мономеров с использованием </a:t>
            </a:r>
            <a:r>
              <a:rPr lang="ru-RU" sz="1400" dirty="0" err="1" smtClean="0"/>
              <a:t>протонированных</a:t>
            </a:r>
            <a:r>
              <a:rPr lang="ru-RU" sz="1400" dirty="0" smtClean="0"/>
              <a:t>/</a:t>
            </a:r>
            <a:r>
              <a:rPr lang="ru-RU" sz="1400" dirty="0" err="1" smtClean="0"/>
              <a:t>депротонированных</a:t>
            </a:r>
            <a:r>
              <a:rPr lang="ru-RU" sz="1400" dirty="0" smtClean="0"/>
              <a:t> форм одного </a:t>
            </a:r>
            <a:r>
              <a:rPr lang="ru-RU" sz="1400" dirty="0" err="1" smtClean="0"/>
              <a:t>алкоксиамина</a:t>
            </a:r>
            <a:r>
              <a:rPr lang="ru-RU" sz="1400" dirty="0" smtClean="0"/>
              <a:t>. В контролируемом режиме получены полимеры гидрофильных мономеров акриламид и стирол </a:t>
            </a:r>
            <a:r>
              <a:rPr lang="ru-RU" sz="1400" dirty="0" err="1" smtClean="0"/>
              <a:t>сульфонат</a:t>
            </a:r>
            <a:r>
              <a:rPr lang="ru-RU" sz="1400" dirty="0" smtClean="0"/>
              <a:t> с заданной молекулярной массой и низкой </a:t>
            </a:r>
            <a:r>
              <a:rPr lang="ru-RU" sz="1400" dirty="0" err="1" smtClean="0"/>
              <a:t>полидисперсностью</a:t>
            </a:r>
            <a:r>
              <a:rPr lang="ru-RU" sz="1400" dirty="0" smtClean="0"/>
              <a:t> в воде при температуре 90</a:t>
            </a:r>
            <a:r>
              <a:rPr lang="ru-RU" sz="1400" baseline="30000" dirty="0" smtClean="0"/>
              <a:t>о</a:t>
            </a:r>
            <a:r>
              <a:rPr lang="ru-RU" sz="1400" dirty="0" smtClean="0"/>
              <a:t>С. Образование блок-сополимера, что говорит о живом характере полимеризации</a:t>
            </a:r>
            <a:r>
              <a:rPr lang="ru-RU" sz="1600" dirty="0" smtClean="0"/>
              <a:t>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  <p:bldP spid="50188" grpId="0" animBg="1"/>
      <p:bldP spid="50190" grpId="0" animBg="1"/>
      <p:bldP spid="50194" grpId="0" animBg="1"/>
      <p:bldP spid="5019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Содержимое 2"/>
          <p:cNvSpPr>
            <a:spLocks noGrp="1"/>
          </p:cNvSpPr>
          <p:nvPr>
            <p:ph idx="1"/>
          </p:nvPr>
        </p:nvSpPr>
        <p:spPr>
          <a:xfrm>
            <a:off x="250825" y="1196975"/>
            <a:ext cx="6840538" cy="647700"/>
          </a:xfrm>
        </p:spPr>
        <p:txBody>
          <a:bodyPr/>
          <a:lstStyle/>
          <a:p>
            <a:pPr>
              <a:buFontTx/>
              <a:buNone/>
            </a:pPr>
            <a:r>
              <a:rPr lang="ru-RU" sz="2000" b="1" i="1" smtClean="0">
                <a:solidFill>
                  <a:srgbClr val="2E42FC"/>
                </a:solidFill>
              </a:rPr>
              <a:t>Проблема применения </a:t>
            </a:r>
            <a:r>
              <a:rPr lang="en-US" sz="2000" b="1" i="1" smtClean="0">
                <a:solidFill>
                  <a:srgbClr val="2E42FC"/>
                </a:solidFill>
              </a:rPr>
              <a:t>in vivo:</a:t>
            </a:r>
            <a:r>
              <a:rPr lang="en-US" sz="2000" b="1" smtClean="0">
                <a:solidFill>
                  <a:srgbClr val="2E42FC"/>
                </a:solidFill>
              </a:rPr>
              <a:t> </a:t>
            </a:r>
          </a:p>
          <a:p>
            <a:pPr>
              <a:buFontTx/>
              <a:buNone/>
            </a:pPr>
            <a:r>
              <a:rPr lang="ru-RU" sz="2000" b="1" smtClean="0">
                <a:solidFill>
                  <a:srgbClr val="2E42FC"/>
                </a:solidFill>
              </a:rPr>
              <a:t>быстрое восстановление в диамагнитные продукты</a:t>
            </a:r>
            <a:endParaRPr lang="ru-RU" sz="2000" smtClean="0">
              <a:solidFill>
                <a:srgbClr val="2E42FC"/>
              </a:solidFill>
            </a:endParaRPr>
          </a:p>
        </p:txBody>
      </p:sp>
      <p:graphicFrame>
        <p:nvGraphicFramePr>
          <p:cNvPr id="102403" name="Object 1"/>
          <p:cNvGraphicFramePr>
            <a:graphicFrameLocks noChangeAspect="1"/>
          </p:cNvGraphicFramePr>
          <p:nvPr/>
        </p:nvGraphicFramePr>
        <p:xfrm>
          <a:off x="642938" y="2928938"/>
          <a:ext cx="6492875" cy="1133475"/>
        </p:xfrm>
        <a:graphic>
          <a:graphicData uri="http://schemas.openxmlformats.org/presentationml/2006/ole">
            <p:oleObj spid="_x0000_s102403" name="CS ChemDraw Drawing" r:id="rId3" imgW="6231600" imgH="1089000" progId="ChemDraw.Document.6.0">
              <p:embed/>
            </p:oleObj>
          </a:graphicData>
        </a:graphic>
      </p:graphicFrame>
      <p:sp>
        <p:nvSpPr>
          <p:cNvPr id="102405" name="TextBox 6"/>
          <p:cNvSpPr txBox="1">
            <a:spLocks noChangeArrowheads="1"/>
          </p:cNvSpPr>
          <p:nvPr/>
        </p:nvSpPr>
        <p:spPr bwMode="auto">
          <a:xfrm>
            <a:off x="2428875" y="2857500"/>
            <a:ext cx="2779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Ферментативные системы</a:t>
            </a:r>
          </a:p>
        </p:txBody>
      </p:sp>
      <p:sp>
        <p:nvSpPr>
          <p:cNvPr id="102406" name="TextBox 7"/>
          <p:cNvSpPr txBox="1">
            <a:spLocks noChangeArrowheads="1"/>
          </p:cNvSpPr>
          <p:nvPr/>
        </p:nvSpPr>
        <p:spPr bwMode="auto">
          <a:xfrm>
            <a:off x="2643188" y="3643313"/>
            <a:ext cx="26797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или низкомолекулярные </a:t>
            </a:r>
          </a:p>
          <a:p>
            <a:r>
              <a:rPr lang="ru-RU">
                <a:latin typeface="Calibri" pitchFamily="34" charset="0"/>
              </a:rPr>
              <a:t>антиоксиданты</a:t>
            </a:r>
          </a:p>
        </p:txBody>
      </p:sp>
      <p:sp>
        <p:nvSpPr>
          <p:cNvPr id="102407" name="Прямоугольник 7"/>
          <p:cNvSpPr>
            <a:spLocks noChangeArrowheads="1"/>
          </p:cNvSpPr>
          <p:nvPr/>
        </p:nvSpPr>
        <p:spPr bwMode="auto">
          <a:xfrm>
            <a:off x="0" y="0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Calibri" pitchFamily="34" charset="0"/>
              </a:rPr>
              <a:t>2</a:t>
            </a:r>
            <a:endParaRPr lang="ru-RU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102408" name="Rectangle 55"/>
          <p:cNvSpPr>
            <a:spLocks noChangeArrowheads="1"/>
          </p:cNvSpPr>
          <p:nvPr/>
        </p:nvSpPr>
        <p:spPr bwMode="auto">
          <a:xfrm>
            <a:off x="0" y="0"/>
            <a:ext cx="9144000" cy="785813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409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7643813" cy="857250"/>
          </a:xfrm>
        </p:spPr>
        <p:txBody>
          <a:bodyPr/>
          <a:lstStyle/>
          <a:p>
            <a:r>
              <a:rPr lang="ru-RU" sz="2400" b="1" i="1" smtClean="0">
                <a:solidFill>
                  <a:srgbClr val="FFFF00"/>
                </a:solidFill>
              </a:rPr>
              <a:t>Стабильные нитроксильные радикалы – применение в качесвте спиновых зондов</a:t>
            </a:r>
          </a:p>
        </p:txBody>
      </p:sp>
      <p:sp>
        <p:nvSpPr>
          <p:cNvPr id="1024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539750" y="4581525"/>
            <a:ext cx="7572375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b="1"/>
              <a:t>Решение проблемы: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b="1"/>
              <a:t>Заключение НР во внутренние полости липосом </a:t>
            </a:r>
            <a:r>
              <a:rPr lang="en-US" b="1"/>
              <a:t>или микрокапсул</a:t>
            </a:r>
            <a:endParaRPr lang="ru-RU" b="1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b="1"/>
              <a:t>Супрамолекулярные комплексы гость-хозяин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b="1"/>
              <a:t>Введение объёмных заместителей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55"/>
          <p:cNvSpPr>
            <a:spLocks noChangeArrowheads="1"/>
          </p:cNvSpPr>
          <p:nvPr/>
        </p:nvSpPr>
        <p:spPr bwMode="auto">
          <a:xfrm>
            <a:off x="0" y="0"/>
            <a:ext cx="7929563" cy="4445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2400" i="1">
                <a:solidFill>
                  <a:srgbClr val="FFFF00"/>
                </a:solidFill>
              </a:rPr>
              <a:t> </a:t>
            </a:r>
            <a:r>
              <a:rPr lang="ru-RU" sz="2000" b="1" i="1">
                <a:solidFill>
                  <a:srgbClr val="FFFF00"/>
                </a:solidFill>
              </a:rPr>
              <a:t>Примеры систем гость -хозяин</a:t>
            </a:r>
            <a:endParaRPr lang="ru-RU" sz="2000" b="1" i="1">
              <a:latin typeface="Calibri" pitchFamily="34" charset="0"/>
            </a:endParaRPr>
          </a:p>
        </p:txBody>
      </p:sp>
      <p:sp>
        <p:nvSpPr>
          <p:cNvPr id="32772" name="Rectangle 2"/>
          <p:cNvSpPr>
            <a:spLocks noChangeArrowheads="1"/>
          </p:cNvSpPr>
          <p:nvPr/>
        </p:nvSpPr>
        <p:spPr bwMode="auto">
          <a:xfrm>
            <a:off x="0" y="0"/>
            <a:ext cx="91440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2400" b="1">
              <a:solidFill>
                <a:srgbClr val="FFFF00"/>
              </a:solidFill>
            </a:endParaRPr>
          </a:p>
        </p:txBody>
      </p:sp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196975"/>
            <a:ext cx="2500313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Rectangle 2"/>
          <p:cNvSpPr txBox="1">
            <a:spLocks noChangeArrowheads="1"/>
          </p:cNvSpPr>
          <p:nvPr/>
        </p:nvSpPr>
        <p:spPr bwMode="auto">
          <a:xfrm>
            <a:off x="2987675" y="692150"/>
            <a:ext cx="21431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>
                <a:solidFill>
                  <a:srgbClr val="CC0099"/>
                </a:solidFill>
                <a:latin typeface="Calibri" pitchFamily="34" charset="0"/>
              </a:rPr>
              <a:t>каликсарены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795963" y="692150"/>
            <a:ext cx="235743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>
                <a:solidFill>
                  <a:srgbClr val="CC0099"/>
                </a:solidFill>
              </a:rPr>
              <a:t>кукурбитурилы</a:t>
            </a:r>
          </a:p>
        </p:txBody>
      </p:sp>
      <p:graphicFrame>
        <p:nvGraphicFramePr>
          <p:cNvPr id="32770" name="Object 13"/>
          <p:cNvGraphicFramePr>
            <a:graphicFrameLocks noChangeAspect="1"/>
          </p:cNvGraphicFramePr>
          <p:nvPr/>
        </p:nvGraphicFramePr>
        <p:xfrm>
          <a:off x="3059113" y="1557338"/>
          <a:ext cx="2286000" cy="1733550"/>
        </p:xfrm>
        <a:graphic>
          <a:graphicData uri="http://schemas.openxmlformats.org/presentationml/2006/ole">
            <p:oleObj spid="_x0000_s32770" name="CS ChemDraw Drawing" r:id="rId5" imgW="3135058" imgH="2378964" progId="ChemDraw.Document.6.0">
              <p:embed/>
            </p:oleObj>
          </a:graphicData>
        </a:graphic>
      </p:graphicFrame>
      <p:sp>
        <p:nvSpPr>
          <p:cNvPr id="32776" name="Rectangle 2"/>
          <p:cNvSpPr txBox="1">
            <a:spLocks noChangeArrowheads="1"/>
          </p:cNvSpPr>
          <p:nvPr/>
        </p:nvSpPr>
        <p:spPr bwMode="auto">
          <a:xfrm>
            <a:off x="250825" y="692150"/>
            <a:ext cx="21431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>
                <a:solidFill>
                  <a:srgbClr val="CC0099"/>
                </a:solidFill>
                <a:latin typeface="Calibri" pitchFamily="34" charset="0"/>
              </a:rPr>
              <a:t>циклодекстрины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300788" y="2924175"/>
            <a:ext cx="2500312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>
                <a:solidFill>
                  <a:srgbClr val="CC0099"/>
                </a:solidFill>
              </a:rPr>
              <a:t>липосомы</a:t>
            </a:r>
          </a:p>
        </p:txBody>
      </p:sp>
      <p:grpSp>
        <p:nvGrpSpPr>
          <p:cNvPr id="32778" name="Группа 16"/>
          <p:cNvGrpSpPr>
            <a:grpSpLocks noChangeAspect="1"/>
          </p:cNvGrpSpPr>
          <p:nvPr/>
        </p:nvGrpSpPr>
        <p:grpSpPr bwMode="auto">
          <a:xfrm>
            <a:off x="6804025" y="3429000"/>
            <a:ext cx="1714500" cy="1630363"/>
            <a:chOff x="104769" y="304800"/>
            <a:chExt cx="5386385" cy="5121275"/>
          </a:xfrm>
        </p:grpSpPr>
        <p:grpSp>
          <p:nvGrpSpPr>
            <p:cNvPr id="32785" name="Group 7"/>
            <p:cNvGrpSpPr>
              <a:grpSpLocks/>
            </p:cNvGrpSpPr>
            <p:nvPr/>
          </p:nvGrpSpPr>
          <p:grpSpPr bwMode="auto">
            <a:xfrm rot="4661378">
              <a:off x="4958556" y="2147094"/>
              <a:ext cx="250825" cy="579438"/>
              <a:chOff x="1264" y="656"/>
              <a:chExt cx="116" cy="260"/>
            </a:xfrm>
          </p:grpSpPr>
          <p:grpSp>
            <p:nvGrpSpPr>
              <p:cNvPr id="33155" name="Group 8"/>
              <p:cNvGrpSpPr>
                <a:grpSpLocks/>
              </p:cNvGrpSpPr>
              <p:nvPr/>
            </p:nvGrpSpPr>
            <p:grpSpPr bwMode="auto">
              <a:xfrm>
                <a:off x="1271" y="760"/>
                <a:ext cx="70" cy="156"/>
                <a:chOff x="1287" y="760"/>
                <a:chExt cx="83" cy="116"/>
              </a:xfrm>
            </p:grpSpPr>
            <p:sp>
              <p:nvSpPr>
                <p:cNvPr id="391" name="Freeform 9"/>
                <p:cNvSpPr>
                  <a:spLocks/>
                </p:cNvSpPr>
                <p:nvPr/>
              </p:nvSpPr>
              <p:spPr bwMode="auto">
                <a:xfrm>
                  <a:off x="1096" y="833"/>
                  <a:ext cx="46" cy="151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392" name="Freeform 10"/>
                <p:cNvSpPr>
                  <a:spLocks/>
                </p:cNvSpPr>
                <p:nvPr/>
              </p:nvSpPr>
              <p:spPr bwMode="auto">
                <a:xfrm>
                  <a:off x="1121" y="835"/>
                  <a:ext cx="49" cy="161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390" name="Oval 11"/>
              <p:cNvSpPr>
                <a:spLocks noChangeArrowheads="1"/>
              </p:cNvSpPr>
              <p:nvPr/>
            </p:nvSpPr>
            <p:spPr bwMode="auto">
              <a:xfrm>
                <a:off x="1188" y="700"/>
                <a:ext cx="152" cy="130"/>
              </a:xfrm>
              <a:prstGeom prst="ellipse">
                <a:avLst/>
              </a:prstGeom>
              <a:solidFill>
                <a:srgbClr val="37609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32786" name="Group 12"/>
            <p:cNvGrpSpPr>
              <a:grpSpLocks/>
            </p:cNvGrpSpPr>
            <p:nvPr/>
          </p:nvGrpSpPr>
          <p:grpSpPr bwMode="auto">
            <a:xfrm rot="4661378" flipV="1">
              <a:off x="4385469" y="2280444"/>
              <a:ext cx="250825" cy="579437"/>
              <a:chOff x="1264" y="656"/>
              <a:chExt cx="116" cy="260"/>
            </a:xfrm>
          </p:grpSpPr>
          <p:grpSp>
            <p:nvGrpSpPr>
              <p:cNvPr id="33151" name="Group 13"/>
              <p:cNvGrpSpPr>
                <a:grpSpLocks/>
              </p:cNvGrpSpPr>
              <p:nvPr/>
            </p:nvGrpSpPr>
            <p:grpSpPr bwMode="auto">
              <a:xfrm>
                <a:off x="1271" y="760"/>
                <a:ext cx="70" cy="156"/>
                <a:chOff x="1287" y="760"/>
                <a:chExt cx="83" cy="116"/>
              </a:xfrm>
            </p:grpSpPr>
            <p:sp>
              <p:nvSpPr>
                <p:cNvPr id="387" name="Freeform 14"/>
                <p:cNvSpPr>
                  <a:spLocks/>
                </p:cNvSpPr>
                <p:nvPr/>
              </p:nvSpPr>
              <p:spPr bwMode="auto">
                <a:xfrm>
                  <a:off x="1232" y="704"/>
                  <a:ext cx="38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388" name="Freeform 15"/>
                <p:cNvSpPr>
                  <a:spLocks/>
                </p:cNvSpPr>
                <p:nvPr/>
              </p:nvSpPr>
              <p:spPr bwMode="auto">
                <a:xfrm>
                  <a:off x="1286" y="730"/>
                  <a:ext cx="36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386" name="Oval 16"/>
              <p:cNvSpPr>
                <a:spLocks noChangeArrowheads="1"/>
              </p:cNvSpPr>
              <p:nvPr/>
            </p:nvSpPr>
            <p:spPr bwMode="auto">
              <a:xfrm>
                <a:off x="1256" y="664"/>
                <a:ext cx="95" cy="114"/>
              </a:xfrm>
              <a:prstGeom prst="ellipse">
                <a:avLst/>
              </a:prstGeom>
              <a:solidFill>
                <a:srgbClr val="37609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32787" name="Group 18"/>
            <p:cNvGrpSpPr>
              <a:grpSpLocks/>
            </p:cNvGrpSpPr>
            <p:nvPr/>
          </p:nvGrpSpPr>
          <p:grpSpPr bwMode="auto">
            <a:xfrm rot="2890532">
              <a:off x="4414845" y="1087447"/>
              <a:ext cx="249238" cy="579437"/>
              <a:chOff x="1264" y="656"/>
              <a:chExt cx="116" cy="260"/>
            </a:xfrm>
          </p:grpSpPr>
          <p:grpSp>
            <p:nvGrpSpPr>
              <p:cNvPr id="33147" name="Group 19"/>
              <p:cNvGrpSpPr>
                <a:grpSpLocks/>
              </p:cNvGrpSpPr>
              <p:nvPr/>
            </p:nvGrpSpPr>
            <p:grpSpPr bwMode="auto">
              <a:xfrm>
                <a:off x="1271" y="760"/>
                <a:ext cx="70" cy="156"/>
                <a:chOff x="1287" y="760"/>
                <a:chExt cx="83" cy="116"/>
              </a:xfrm>
            </p:grpSpPr>
            <p:sp>
              <p:nvSpPr>
                <p:cNvPr id="383" name="Freeform 20"/>
                <p:cNvSpPr>
                  <a:spLocks/>
                </p:cNvSpPr>
                <p:nvPr/>
              </p:nvSpPr>
              <p:spPr bwMode="auto">
                <a:xfrm>
                  <a:off x="1249" y="747"/>
                  <a:ext cx="36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384" name="Freeform 21"/>
                <p:cNvSpPr>
                  <a:spLocks/>
                </p:cNvSpPr>
                <p:nvPr/>
              </p:nvSpPr>
              <p:spPr bwMode="auto">
                <a:xfrm>
                  <a:off x="1287" y="754"/>
                  <a:ext cx="41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382" name="Oval 22"/>
              <p:cNvSpPr>
                <a:spLocks noChangeArrowheads="1"/>
              </p:cNvSpPr>
              <p:nvPr/>
            </p:nvSpPr>
            <p:spPr bwMode="auto">
              <a:xfrm>
                <a:off x="1263" y="652"/>
                <a:ext cx="116" cy="116"/>
              </a:xfrm>
              <a:prstGeom prst="ellipse">
                <a:avLst/>
              </a:prstGeom>
              <a:solidFill>
                <a:srgbClr val="37609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32788" name="Group 23"/>
            <p:cNvGrpSpPr>
              <a:grpSpLocks/>
            </p:cNvGrpSpPr>
            <p:nvPr/>
          </p:nvGrpSpPr>
          <p:grpSpPr bwMode="auto">
            <a:xfrm rot="2890532" flipV="1">
              <a:off x="3983045" y="1484322"/>
              <a:ext cx="249238" cy="579437"/>
              <a:chOff x="1264" y="656"/>
              <a:chExt cx="116" cy="260"/>
            </a:xfrm>
          </p:grpSpPr>
          <p:grpSp>
            <p:nvGrpSpPr>
              <p:cNvPr id="33143" name="Group 24"/>
              <p:cNvGrpSpPr>
                <a:grpSpLocks/>
              </p:cNvGrpSpPr>
              <p:nvPr/>
            </p:nvGrpSpPr>
            <p:grpSpPr bwMode="auto">
              <a:xfrm>
                <a:off x="1271" y="760"/>
                <a:ext cx="70" cy="156"/>
                <a:chOff x="1287" y="760"/>
                <a:chExt cx="83" cy="116"/>
              </a:xfrm>
            </p:grpSpPr>
            <p:sp>
              <p:nvSpPr>
                <p:cNvPr id="379" name="Freeform 25"/>
                <p:cNvSpPr>
                  <a:spLocks/>
                </p:cNvSpPr>
                <p:nvPr/>
              </p:nvSpPr>
              <p:spPr bwMode="auto">
                <a:xfrm>
                  <a:off x="1261" y="757"/>
                  <a:ext cx="36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380" name="Freeform 26"/>
                <p:cNvSpPr>
                  <a:spLocks/>
                </p:cNvSpPr>
                <p:nvPr/>
              </p:nvSpPr>
              <p:spPr bwMode="auto">
                <a:xfrm>
                  <a:off x="1330" y="761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378" name="Oval 27"/>
              <p:cNvSpPr>
                <a:spLocks noChangeArrowheads="1"/>
              </p:cNvSpPr>
              <p:nvPr/>
            </p:nvSpPr>
            <p:spPr bwMode="auto">
              <a:xfrm>
                <a:off x="1271" y="669"/>
                <a:ext cx="109" cy="114"/>
              </a:xfrm>
              <a:prstGeom prst="ellipse">
                <a:avLst/>
              </a:prstGeom>
              <a:solidFill>
                <a:srgbClr val="37609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32789" name="Group 29"/>
            <p:cNvGrpSpPr>
              <a:grpSpLocks/>
            </p:cNvGrpSpPr>
            <p:nvPr/>
          </p:nvGrpSpPr>
          <p:grpSpPr bwMode="auto">
            <a:xfrm rot="3760860">
              <a:off x="4694242" y="1439873"/>
              <a:ext cx="249238" cy="579437"/>
              <a:chOff x="1264" y="656"/>
              <a:chExt cx="116" cy="260"/>
            </a:xfrm>
          </p:grpSpPr>
          <p:grpSp>
            <p:nvGrpSpPr>
              <p:cNvPr id="33139" name="Group 30"/>
              <p:cNvGrpSpPr>
                <a:grpSpLocks/>
              </p:cNvGrpSpPr>
              <p:nvPr/>
            </p:nvGrpSpPr>
            <p:grpSpPr bwMode="auto">
              <a:xfrm>
                <a:off x="1271" y="760"/>
                <a:ext cx="70" cy="156"/>
                <a:chOff x="1287" y="760"/>
                <a:chExt cx="83" cy="116"/>
              </a:xfrm>
            </p:grpSpPr>
            <p:sp>
              <p:nvSpPr>
                <p:cNvPr id="375" name="Freeform 31"/>
                <p:cNvSpPr>
                  <a:spLocks/>
                </p:cNvSpPr>
                <p:nvPr/>
              </p:nvSpPr>
              <p:spPr bwMode="auto">
                <a:xfrm>
                  <a:off x="1236" y="790"/>
                  <a:ext cx="36" cy="14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376" name="Freeform 32"/>
                <p:cNvSpPr>
                  <a:spLocks/>
                </p:cNvSpPr>
                <p:nvPr/>
              </p:nvSpPr>
              <p:spPr bwMode="auto">
                <a:xfrm>
                  <a:off x="1247" y="795"/>
                  <a:ext cx="39" cy="14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374" name="Oval 33"/>
              <p:cNvSpPr>
                <a:spLocks noChangeArrowheads="1"/>
              </p:cNvSpPr>
              <p:nvPr/>
            </p:nvSpPr>
            <p:spPr bwMode="auto">
              <a:xfrm>
                <a:off x="1226" y="717"/>
                <a:ext cx="116" cy="119"/>
              </a:xfrm>
              <a:prstGeom prst="ellipse">
                <a:avLst/>
              </a:prstGeom>
              <a:solidFill>
                <a:srgbClr val="37609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32790" name="Group 34"/>
            <p:cNvGrpSpPr>
              <a:grpSpLocks/>
            </p:cNvGrpSpPr>
            <p:nvPr/>
          </p:nvGrpSpPr>
          <p:grpSpPr bwMode="auto">
            <a:xfrm rot="3760860" flipV="1">
              <a:off x="4176718" y="1716098"/>
              <a:ext cx="249238" cy="579437"/>
              <a:chOff x="1264" y="656"/>
              <a:chExt cx="116" cy="260"/>
            </a:xfrm>
          </p:grpSpPr>
          <p:grpSp>
            <p:nvGrpSpPr>
              <p:cNvPr id="33135" name="Group 35"/>
              <p:cNvGrpSpPr>
                <a:grpSpLocks/>
              </p:cNvGrpSpPr>
              <p:nvPr/>
            </p:nvGrpSpPr>
            <p:grpSpPr bwMode="auto">
              <a:xfrm>
                <a:off x="1271" y="760"/>
                <a:ext cx="70" cy="156"/>
                <a:chOff x="1287" y="760"/>
                <a:chExt cx="83" cy="116"/>
              </a:xfrm>
            </p:grpSpPr>
            <p:sp>
              <p:nvSpPr>
                <p:cNvPr id="371" name="Freeform 36"/>
                <p:cNvSpPr>
                  <a:spLocks/>
                </p:cNvSpPr>
                <p:nvPr/>
              </p:nvSpPr>
              <p:spPr bwMode="auto">
                <a:xfrm>
                  <a:off x="1211" y="769"/>
                  <a:ext cx="41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372" name="Freeform 37"/>
                <p:cNvSpPr>
                  <a:spLocks/>
                </p:cNvSpPr>
                <p:nvPr/>
              </p:nvSpPr>
              <p:spPr bwMode="auto">
                <a:xfrm>
                  <a:off x="1222" y="765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370" name="Oval 38"/>
              <p:cNvSpPr>
                <a:spLocks noChangeArrowheads="1"/>
              </p:cNvSpPr>
              <p:nvPr/>
            </p:nvSpPr>
            <p:spPr bwMode="auto">
              <a:xfrm>
                <a:off x="1226" y="667"/>
                <a:ext cx="116" cy="107"/>
              </a:xfrm>
              <a:prstGeom prst="ellipse">
                <a:avLst/>
              </a:prstGeom>
              <a:solidFill>
                <a:srgbClr val="37609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32791" name="Group 40"/>
            <p:cNvGrpSpPr>
              <a:grpSpLocks/>
            </p:cNvGrpSpPr>
            <p:nvPr/>
          </p:nvGrpSpPr>
          <p:grpSpPr bwMode="auto">
            <a:xfrm rot="4157870">
              <a:off x="4847435" y="1772443"/>
              <a:ext cx="247650" cy="579436"/>
              <a:chOff x="1264" y="656"/>
              <a:chExt cx="116" cy="260"/>
            </a:xfrm>
          </p:grpSpPr>
          <p:grpSp>
            <p:nvGrpSpPr>
              <p:cNvPr id="33131" name="Group 41"/>
              <p:cNvGrpSpPr>
                <a:grpSpLocks/>
              </p:cNvGrpSpPr>
              <p:nvPr/>
            </p:nvGrpSpPr>
            <p:grpSpPr bwMode="auto">
              <a:xfrm>
                <a:off x="1271" y="760"/>
                <a:ext cx="70" cy="156"/>
                <a:chOff x="1287" y="760"/>
                <a:chExt cx="83" cy="116"/>
              </a:xfrm>
            </p:grpSpPr>
            <p:sp>
              <p:nvSpPr>
                <p:cNvPr id="367" name="Freeform 42"/>
                <p:cNvSpPr>
                  <a:spLocks/>
                </p:cNvSpPr>
                <p:nvPr/>
              </p:nvSpPr>
              <p:spPr bwMode="auto">
                <a:xfrm>
                  <a:off x="1178" y="751"/>
                  <a:ext cx="44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368" name="Freeform 43"/>
                <p:cNvSpPr>
                  <a:spLocks/>
                </p:cNvSpPr>
                <p:nvPr/>
              </p:nvSpPr>
              <p:spPr bwMode="auto">
                <a:xfrm>
                  <a:off x="1228" y="757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366" name="Oval 44"/>
              <p:cNvSpPr>
                <a:spLocks noChangeArrowheads="1"/>
              </p:cNvSpPr>
              <p:nvPr/>
            </p:nvSpPr>
            <p:spPr bwMode="auto">
              <a:xfrm>
                <a:off x="1200" y="666"/>
                <a:ext cx="119" cy="103"/>
              </a:xfrm>
              <a:prstGeom prst="ellipse">
                <a:avLst/>
              </a:prstGeom>
              <a:solidFill>
                <a:srgbClr val="37609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32792" name="Group 45"/>
            <p:cNvGrpSpPr>
              <a:grpSpLocks/>
            </p:cNvGrpSpPr>
            <p:nvPr/>
          </p:nvGrpSpPr>
          <p:grpSpPr bwMode="auto">
            <a:xfrm rot="4157870" flipV="1">
              <a:off x="4299744" y="1988344"/>
              <a:ext cx="247650" cy="579438"/>
              <a:chOff x="1264" y="656"/>
              <a:chExt cx="116" cy="260"/>
            </a:xfrm>
          </p:grpSpPr>
          <p:grpSp>
            <p:nvGrpSpPr>
              <p:cNvPr id="33127" name="Group 46"/>
              <p:cNvGrpSpPr>
                <a:grpSpLocks/>
              </p:cNvGrpSpPr>
              <p:nvPr/>
            </p:nvGrpSpPr>
            <p:grpSpPr bwMode="auto">
              <a:xfrm>
                <a:off x="1271" y="760"/>
                <a:ext cx="70" cy="156"/>
                <a:chOff x="1287" y="760"/>
                <a:chExt cx="83" cy="116"/>
              </a:xfrm>
            </p:grpSpPr>
            <p:sp>
              <p:nvSpPr>
                <p:cNvPr id="363" name="Freeform 47"/>
                <p:cNvSpPr>
                  <a:spLocks/>
                </p:cNvSpPr>
                <p:nvPr/>
              </p:nvSpPr>
              <p:spPr bwMode="auto">
                <a:xfrm>
                  <a:off x="1162" y="631"/>
                  <a:ext cx="36" cy="161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364" name="Freeform 48"/>
                <p:cNvSpPr>
                  <a:spLocks/>
                </p:cNvSpPr>
                <p:nvPr/>
              </p:nvSpPr>
              <p:spPr bwMode="auto">
                <a:xfrm>
                  <a:off x="1210" y="620"/>
                  <a:ext cx="39" cy="16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362" name="Oval 49"/>
              <p:cNvSpPr>
                <a:spLocks noChangeArrowheads="1"/>
              </p:cNvSpPr>
              <p:nvPr/>
            </p:nvSpPr>
            <p:spPr bwMode="auto">
              <a:xfrm>
                <a:off x="1219" y="566"/>
                <a:ext cx="149" cy="130"/>
              </a:xfrm>
              <a:prstGeom prst="ellipse">
                <a:avLst/>
              </a:prstGeom>
              <a:solidFill>
                <a:srgbClr val="37609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32793" name="Group 51"/>
            <p:cNvGrpSpPr>
              <a:grpSpLocks/>
            </p:cNvGrpSpPr>
            <p:nvPr/>
          </p:nvGrpSpPr>
          <p:grpSpPr bwMode="auto">
            <a:xfrm rot="-738622">
              <a:off x="2233613" y="339725"/>
              <a:ext cx="266700" cy="1123950"/>
              <a:chOff x="1612" y="840"/>
              <a:chExt cx="120" cy="524"/>
            </a:xfrm>
          </p:grpSpPr>
          <p:grpSp>
            <p:nvGrpSpPr>
              <p:cNvPr id="33117" name="Group 52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3123" name="Group 53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359" name="Freeform 54"/>
                  <p:cNvSpPr>
                    <a:spLocks/>
                  </p:cNvSpPr>
                  <p:nvPr/>
                </p:nvSpPr>
                <p:spPr bwMode="auto">
                  <a:xfrm>
                    <a:off x="1177" y="610"/>
                    <a:ext cx="35" cy="116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60" name="Freeform 55"/>
                  <p:cNvSpPr>
                    <a:spLocks/>
                  </p:cNvSpPr>
                  <p:nvPr/>
                </p:nvSpPr>
                <p:spPr bwMode="auto">
                  <a:xfrm>
                    <a:off x="1191" y="615"/>
                    <a:ext cx="27" cy="116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358" name="Oval 56"/>
                <p:cNvSpPr>
                  <a:spLocks noChangeArrowheads="1"/>
                </p:cNvSpPr>
                <p:nvPr/>
              </p:nvSpPr>
              <p:spPr bwMode="auto">
                <a:xfrm>
                  <a:off x="1187" y="490"/>
                  <a:ext cx="88" cy="14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3118" name="Group 57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3119" name="Group 58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355" name="Freeform 59"/>
                  <p:cNvSpPr>
                    <a:spLocks/>
                  </p:cNvSpPr>
                  <p:nvPr/>
                </p:nvSpPr>
                <p:spPr bwMode="auto">
                  <a:xfrm>
                    <a:off x="1209" y="897"/>
                    <a:ext cx="2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56" name="Freeform 60"/>
                  <p:cNvSpPr>
                    <a:spLocks/>
                  </p:cNvSpPr>
                  <p:nvPr/>
                </p:nvSpPr>
                <p:spPr bwMode="auto">
                  <a:xfrm>
                    <a:off x="1233" y="887"/>
                    <a:ext cx="27" cy="118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354" name="Oval 61"/>
                <p:cNvSpPr>
                  <a:spLocks noChangeArrowheads="1"/>
                </p:cNvSpPr>
                <p:nvPr/>
              </p:nvSpPr>
              <p:spPr bwMode="auto">
                <a:xfrm>
                  <a:off x="1227" y="727"/>
                  <a:ext cx="90" cy="116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794" name="Group 62"/>
            <p:cNvGrpSpPr>
              <a:grpSpLocks/>
            </p:cNvGrpSpPr>
            <p:nvPr/>
          </p:nvGrpSpPr>
          <p:grpSpPr bwMode="auto">
            <a:xfrm rot="-2509468">
              <a:off x="1271588" y="796925"/>
              <a:ext cx="266700" cy="1123950"/>
              <a:chOff x="1612" y="840"/>
              <a:chExt cx="120" cy="524"/>
            </a:xfrm>
          </p:grpSpPr>
          <p:grpSp>
            <p:nvGrpSpPr>
              <p:cNvPr id="33107" name="Group 63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3113" name="Group 64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349" name="Freeform 65"/>
                  <p:cNvSpPr>
                    <a:spLocks/>
                  </p:cNvSpPr>
                  <p:nvPr/>
                </p:nvSpPr>
                <p:spPr bwMode="auto">
                  <a:xfrm>
                    <a:off x="1314" y="573"/>
                    <a:ext cx="29" cy="116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50" name="Freeform 66"/>
                  <p:cNvSpPr>
                    <a:spLocks/>
                  </p:cNvSpPr>
                  <p:nvPr/>
                </p:nvSpPr>
                <p:spPr bwMode="auto">
                  <a:xfrm>
                    <a:off x="1344" y="595"/>
                    <a:ext cx="27" cy="116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348" name="Oval 67"/>
                <p:cNvSpPr>
                  <a:spLocks noChangeArrowheads="1"/>
                </p:cNvSpPr>
                <p:nvPr/>
              </p:nvSpPr>
              <p:spPr bwMode="auto">
                <a:xfrm>
                  <a:off x="1253" y="511"/>
                  <a:ext cx="90" cy="137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3108" name="Group 68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3109" name="Group 69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345" name="Freeform 70"/>
                  <p:cNvSpPr>
                    <a:spLocks/>
                  </p:cNvSpPr>
                  <p:nvPr/>
                </p:nvSpPr>
                <p:spPr bwMode="auto">
                  <a:xfrm>
                    <a:off x="1293" y="935"/>
                    <a:ext cx="35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46" name="Freeform 71"/>
                  <p:cNvSpPr>
                    <a:spLocks/>
                  </p:cNvSpPr>
                  <p:nvPr/>
                </p:nvSpPr>
                <p:spPr bwMode="auto">
                  <a:xfrm>
                    <a:off x="1334" y="927"/>
                    <a:ext cx="27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344" name="Oval 72"/>
                <p:cNvSpPr>
                  <a:spLocks noChangeArrowheads="1"/>
                </p:cNvSpPr>
                <p:nvPr/>
              </p:nvSpPr>
              <p:spPr bwMode="auto">
                <a:xfrm>
                  <a:off x="1230" y="794"/>
                  <a:ext cx="83" cy="116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795" name="Group 73"/>
            <p:cNvGrpSpPr>
              <a:grpSpLocks/>
            </p:cNvGrpSpPr>
            <p:nvPr/>
          </p:nvGrpSpPr>
          <p:grpSpPr bwMode="auto">
            <a:xfrm rot="-1639140">
              <a:off x="1574801" y="566739"/>
              <a:ext cx="266700" cy="1125538"/>
              <a:chOff x="1612" y="840"/>
              <a:chExt cx="120" cy="524"/>
            </a:xfrm>
          </p:grpSpPr>
          <p:grpSp>
            <p:nvGrpSpPr>
              <p:cNvPr id="33097" name="Group 74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3103" name="Group 75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339" name="Freeform 76"/>
                  <p:cNvSpPr>
                    <a:spLocks/>
                  </p:cNvSpPr>
                  <p:nvPr/>
                </p:nvSpPr>
                <p:spPr bwMode="auto">
                  <a:xfrm>
                    <a:off x="1239" y="530"/>
                    <a:ext cx="32" cy="147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40" name="Freeform 77"/>
                  <p:cNvSpPr>
                    <a:spLocks/>
                  </p:cNvSpPr>
                  <p:nvPr/>
                </p:nvSpPr>
                <p:spPr bwMode="auto">
                  <a:xfrm>
                    <a:off x="1265" y="529"/>
                    <a:ext cx="32" cy="145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338" name="Oval 78"/>
                <p:cNvSpPr>
                  <a:spLocks noChangeArrowheads="1"/>
                </p:cNvSpPr>
                <p:nvPr/>
              </p:nvSpPr>
              <p:spPr bwMode="auto">
                <a:xfrm>
                  <a:off x="1229" y="461"/>
                  <a:ext cx="92" cy="109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3098" name="Group 79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3099" name="Group 80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335" name="Freeform 81"/>
                  <p:cNvSpPr>
                    <a:spLocks/>
                  </p:cNvSpPr>
                  <p:nvPr/>
                </p:nvSpPr>
                <p:spPr bwMode="auto">
                  <a:xfrm>
                    <a:off x="1214" y="908"/>
                    <a:ext cx="29" cy="135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36" name="Freeform 82"/>
                  <p:cNvSpPr>
                    <a:spLocks/>
                  </p:cNvSpPr>
                  <p:nvPr/>
                </p:nvSpPr>
                <p:spPr bwMode="auto">
                  <a:xfrm>
                    <a:off x="1240" y="892"/>
                    <a:ext cx="29" cy="142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334" name="Oval 83"/>
                <p:cNvSpPr>
                  <a:spLocks noChangeArrowheads="1"/>
                </p:cNvSpPr>
                <p:nvPr/>
              </p:nvSpPr>
              <p:spPr bwMode="auto">
                <a:xfrm>
                  <a:off x="1237" y="754"/>
                  <a:ext cx="74" cy="102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796" name="Group 84"/>
            <p:cNvGrpSpPr>
              <a:grpSpLocks/>
            </p:cNvGrpSpPr>
            <p:nvPr/>
          </p:nvGrpSpPr>
          <p:grpSpPr bwMode="auto">
            <a:xfrm>
              <a:off x="2646376" y="304800"/>
              <a:ext cx="266701" cy="1123950"/>
              <a:chOff x="1612" y="840"/>
              <a:chExt cx="120" cy="524"/>
            </a:xfrm>
          </p:grpSpPr>
          <p:grpSp>
            <p:nvGrpSpPr>
              <p:cNvPr id="33087" name="Group 85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3093" name="Group 86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329" name="Freeform 87"/>
                  <p:cNvSpPr>
                    <a:spLocks/>
                  </p:cNvSpPr>
                  <p:nvPr/>
                </p:nvSpPr>
                <p:spPr bwMode="auto">
                  <a:xfrm>
                    <a:off x="1325" y="760"/>
                    <a:ext cx="29" cy="116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30" name="Freeform 88"/>
                  <p:cNvSpPr>
                    <a:spLocks/>
                  </p:cNvSpPr>
                  <p:nvPr/>
                </p:nvSpPr>
                <p:spPr bwMode="auto">
                  <a:xfrm>
                    <a:off x="1336" y="760"/>
                    <a:ext cx="35" cy="116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328" name="Oval 89"/>
                <p:cNvSpPr>
                  <a:spLocks noChangeArrowheads="1"/>
                </p:cNvSpPr>
                <p:nvPr/>
              </p:nvSpPr>
              <p:spPr bwMode="auto">
                <a:xfrm>
                  <a:off x="1276" y="656"/>
                  <a:ext cx="112" cy="116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3088" name="Group 90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3089" name="Group 91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325" name="Freeform 92"/>
                  <p:cNvSpPr>
                    <a:spLocks/>
                  </p:cNvSpPr>
                  <p:nvPr/>
                </p:nvSpPr>
                <p:spPr bwMode="auto">
                  <a:xfrm>
                    <a:off x="1312" y="766"/>
                    <a:ext cx="2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6" name="Freeform 93"/>
                  <p:cNvSpPr>
                    <a:spLocks/>
                  </p:cNvSpPr>
                  <p:nvPr/>
                </p:nvSpPr>
                <p:spPr bwMode="auto">
                  <a:xfrm>
                    <a:off x="1336" y="766"/>
                    <a:ext cx="35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324" name="Oval 94"/>
                <p:cNvSpPr>
                  <a:spLocks noChangeArrowheads="1"/>
                </p:cNvSpPr>
                <p:nvPr/>
              </p:nvSpPr>
              <p:spPr bwMode="auto">
                <a:xfrm>
                  <a:off x="1274" y="657"/>
                  <a:ext cx="110" cy="116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797" name="Group 95"/>
            <p:cNvGrpSpPr>
              <a:grpSpLocks/>
            </p:cNvGrpSpPr>
            <p:nvPr/>
          </p:nvGrpSpPr>
          <p:grpSpPr bwMode="auto">
            <a:xfrm rot="-1242130">
              <a:off x="1889125" y="431800"/>
              <a:ext cx="266700" cy="1125538"/>
              <a:chOff x="1612" y="840"/>
              <a:chExt cx="120" cy="524"/>
            </a:xfrm>
          </p:grpSpPr>
          <p:grpSp>
            <p:nvGrpSpPr>
              <p:cNvPr id="33077" name="Group 96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3083" name="Group 97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319" name="Freeform 98"/>
                  <p:cNvSpPr>
                    <a:spLocks/>
                  </p:cNvSpPr>
                  <p:nvPr/>
                </p:nvSpPr>
                <p:spPr bwMode="auto">
                  <a:xfrm>
                    <a:off x="1179" y="613"/>
                    <a:ext cx="27" cy="109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20" name="Freeform 99"/>
                  <p:cNvSpPr>
                    <a:spLocks/>
                  </p:cNvSpPr>
                  <p:nvPr/>
                </p:nvSpPr>
                <p:spPr bwMode="auto">
                  <a:xfrm>
                    <a:off x="1213" y="613"/>
                    <a:ext cx="29" cy="109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318" name="Oval 100"/>
                <p:cNvSpPr>
                  <a:spLocks noChangeArrowheads="1"/>
                </p:cNvSpPr>
                <p:nvPr/>
              </p:nvSpPr>
              <p:spPr bwMode="auto">
                <a:xfrm>
                  <a:off x="1165" y="524"/>
                  <a:ext cx="141" cy="116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3078" name="Group 101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3079" name="Group 102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315" name="Freeform 103"/>
                  <p:cNvSpPr>
                    <a:spLocks/>
                  </p:cNvSpPr>
                  <p:nvPr/>
                </p:nvSpPr>
                <p:spPr bwMode="auto">
                  <a:xfrm>
                    <a:off x="1247" y="910"/>
                    <a:ext cx="29" cy="107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16" name="Freeform 104"/>
                  <p:cNvSpPr>
                    <a:spLocks/>
                  </p:cNvSpPr>
                  <p:nvPr/>
                </p:nvSpPr>
                <p:spPr bwMode="auto">
                  <a:xfrm>
                    <a:off x="1279" y="911"/>
                    <a:ext cx="27" cy="109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314" name="Oval 105"/>
                <p:cNvSpPr>
                  <a:spLocks noChangeArrowheads="1"/>
                </p:cNvSpPr>
                <p:nvPr/>
              </p:nvSpPr>
              <p:spPr bwMode="auto">
                <a:xfrm>
                  <a:off x="1218" y="769"/>
                  <a:ext cx="137" cy="100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798" name="Group 107"/>
            <p:cNvGrpSpPr>
              <a:grpSpLocks/>
            </p:cNvGrpSpPr>
            <p:nvPr/>
          </p:nvGrpSpPr>
          <p:grpSpPr bwMode="auto">
            <a:xfrm rot="738622" flipV="1">
              <a:off x="2209800" y="4267200"/>
              <a:ext cx="266700" cy="1123950"/>
              <a:chOff x="1612" y="840"/>
              <a:chExt cx="120" cy="524"/>
            </a:xfrm>
          </p:grpSpPr>
          <p:grpSp>
            <p:nvGrpSpPr>
              <p:cNvPr id="33067" name="Group 108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3073" name="Group 109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309" name="Freeform 110"/>
                  <p:cNvSpPr>
                    <a:spLocks/>
                  </p:cNvSpPr>
                  <p:nvPr/>
                </p:nvSpPr>
                <p:spPr bwMode="auto">
                  <a:xfrm>
                    <a:off x="996" y="798"/>
                    <a:ext cx="53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10" name="Freeform 111"/>
                  <p:cNvSpPr>
                    <a:spLocks/>
                  </p:cNvSpPr>
                  <p:nvPr/>
                </p:nvSpPr>
                <p:spPr bwMode="auto">
                  <a:xfrm>
                    <a:off x="1043" y="813"/>
                    <a:ext cx="48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308" name="Oval 112"/>
                <p:cNvSpPr>
                  <a:spLocks noChangeArrowheads="1"/>
                </p:cNvSpPr>
                <p:nvPr/>
              </p:nvSpPr>
              <p:spPr bwMode="auto">
                <a:xfrm>
                  <a:off x="1088" y="684"/>
                  <a:ext cx="193" cy="116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3068" name="Group 113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3069" name="Group 114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305" name="Freeform 115"/>
                  <p:cNvSpPr>
                    <a:spLocks/>
                  </p:cNvSpPr>
                  <p:nvPr/>
                </p:nvSpPr>
                <p:spPr bwMode="auto">
                  <a:xfrm>
                    <a:off x="1071" y="664"/>
                    <a:ext cx="51" cy="116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06" name="Freeform 116"/>
                  <p:cNvSpPr>
                    <a:spLocks/>
                  </p:cNvSpPr>
                  <p:nvPr/>
                </p:nvSpPr>
                <p:spPr bwMode="auto">
                  <a:xfrm>
                    <a:off x="1112" y="665"/>
                    <a:ext cx="53" cy="116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304" name="Oval 117"/>
                <p:cNvSpPr>
                  <a:spLocks noChangeArrowheads="1"/>
                </p:cNvSpPr>
                <p:nvPr/>
              </p:nvSpPr>
              <p:spPr bwMode="auto">
                <a:xfrm>
                  <a:off x="1136" y="569"/>
                  <a:ext cx="184" cy="14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799" name="Group 129"/>
            <p:cNvGrpSpPr>
              <a:grpSpLocks/>
            </p:cNvGrpSpPr>
            <p:nvPr/>
          </p:nvGrpSpPr>
          <p:grpSpPr bwMode="auto">
            <a:xfrm rot="1639140" flipV="1">
              <a:off x="1547814" y="4037010"/>
              <a:ext cx="268287" cy="1125538"/>
              <a:chOff x="1612" y="840"/>
              <a:chExt cx="120" cy="524"/>
            </a:xfrm>
          </p:grpSpPr>
          <p:grpSp>
            <p:nvGrpSpPr>
              <p:cNvPr id="33057" name="Group 130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3063" name="Group 131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299" name="Freeform 132"/>
                  <p:cNvSpPr>
                    <a:spLocks/>
                  </p:cNvSpPr>
                  <p:nvPr/>
                </p:nvSpPr>
                <p:spPr bwMode="auto">
                  <a:xfrm>
                    <a:off x="1026" y="754"/>
                    <a:ext cx="45" cy="107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300" name="Freeform 133"/>
                  <p:cNvSpPr>
                    <a:spLocks/>
                  </p:cNvSpPr>
                  <p:nvPr/>
                </p:nvSpPr>
                <p:spPr bwMode="auto">
                  <a:xfrm>
                    <a:off x="1082" y="756"/>
                    <a:ext cx="26" cy="109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298" name="Oval 134"/>
                <p:cNvSpPr>
                  <a:spLocks noChangeArrowheads="1"/>
                </p:cNvSpPr>
                <p:nvPr/>
              </p:nvSpPr>
              <p:spPr bwMode="auto">
                <a:xfrm>
                  <a:off x="1163" y="655"/>
                  <a:ext cx="96" cy="102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3058" name="Group 135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3059" name="Group 136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295" name="Freeform 137"/>
                  <p:cNvSpPr>
                    <a:spLocks/>
                  </p:cNvSpPr>
                  <p:nvPr/>
                </p:nvSpPr>
                <p:spPr bwMode="auto">
                  <a:xfrm>
                    <a:off x="1055" y="697"/>
                    <a:ext cx="48" cy="104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96" name="Freeform 138"/>
                  <p:cNvSpPr>
                    <a:spLocks/>
                  </p:cNvSpPr>
                  <p:nvPr/>
                </p:nvSpPr>
                <p:spPr bwMode="auto">
                  <a:xfrm>
                    <a:off x="1104" y="696"/>
                    <a:ext cx="26" cy="104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294" name="Oval 139"/>
                <p:cNvSpPr>
                  <a:spLocks noChangeArrowheads="1"/>
                </p:cNvSpPr>
                <p:nvPr/>
              </p:nvSpPr>
              <p:spPr bwMode="auto">
                <a:xfrm>
                  <a:off x="1158" y="559"/>
                  <a:ext cx="89" cy="11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800" name="Group 140"/>
            <p:cNvGrpSpPr>
              <a:grpSpLocks/>
            </p:cNvGrpSpPr>
            <p:nvPr/>
          </p:nvGrpSpPr>
          <p:grpSpPr bwMode="auto">
            <a:xfrm flipV="1">
              <a:off x="2619375" y="4302125"/>
              <a:ext cx="268288" cy="1123950"/>
              <a:chOff x="1612" y="840"/>
              <a:chExt cx="120" cy="524"/>
            </a:xfrm>
          </p:grpSpPr>
          <p:grpSp>
            <p:nvGrpSpPr>
              <p:cNvPr id="33047" name="Group 141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3053" name="Group 142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289" name="Freeform 143"/>
                  <p:cNvSpPr>
                    <a:spLocks/>
                  </p:cNvSpPr>
                  <p:nvPr/>
                </p:nvSpPr>
                <p:spPr bwMode="auto">
                  <a:xfrm>
                    <a:off x="1286" y="760"/>
                    <a:ext cx="40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90" name="Freeform 144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40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288" name="Oval 145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20" cy="116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3048" name="Group 146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3049" name="Group 147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285" name="Freeform 148"/>
                  <p:cNvSpPr>
                    <a:spLocks/>
                  </p:cNvSpPr>
                  <p:nvPr/>
                </p:nvSpPr>
                <p:spPr bwMode="auto">
                  <a:xfrm>
                    <a:off x="1287" y="766"/>
                    <a:ext cx="40" cy="116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86" name="Freeform 149"/>
                  <p:cNvSpPr>
                    <a:spLocks/>
                  </p:cNvSpPr>
                  <p:nvPr/>
                </p:nvSpPr>
                <p:spPr bwMode="auto">
                  <a:xfrm>
                    <a:off x="1332" y="766"/>
                    <a:ext cx="74" cy="116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284" name="Oval 150"/>
                <p:cNvSpPr>
                  <a:spLocks noChangeArrowheads="1"/>
                </p:cNvSpPr>
                <p:nvPr/>
              </p:nvSpPr>
              <p:spPr bwMode="auto">
                <a:xfrm>
                  <a:off x="1260" y="657"/>
                  <a:ext cx="120" cy="116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801" name="Group 151"/>
            <p:cNvGrpSpPr>
              <a:grpSpLocks/>
            </p:cNvGrpSpPr>
            <p:nvPr/>
          </p:nvGrpSpPr>
          <p:grpSpPr bwMode="auto">
            <a:xfrm rot="1242130" flipV="1">
              <a:off x="1862138" y="4171950"/>
              <a:ext cx="268287" cy="1125538"/>
              <a:chOff x="1612" y="840"/>
              <a:chExt cx="120" cy="524"/>
            </a:xfrm>
          </p:grpSpPr>
          <p:grpSp>
            <p:nvGrpSpPr>
              <p:cNvPr id="33037" name="Group 152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3043" name="Group 153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279" name="Freeform 154"/>
                  <p:cNvSpPr>
                    <a:spLocks/>
                  </p:cNvSpPr>
                  <p:nvPr/>
                </p:nvSpPr>
                <p:spPr bwMode="auto">
                  <a:xfrm>
                    <a:off x="1075" y="803"/>
                    <a:ext cx="42" cy="107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80" name="Freeform 155"/>
                  <p:cNvSpPr>
                    <a:spLocks/>
                  </p:cNvSpPr>
                  <p:nvPr/>
                </p:nvSpPr>
                <p:spPr bwMode="auto">
                  <a:xfrm>
                    <a:off x="1097" y="799"/>
                    <a:ext cx="26" cy="104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278" name="Oval 156"/>
                <p:cNvSpPr>
                  <a:spLocks noChangeArrowheads="1"/>
                </p:cNvSpPr>
                <p:nvPr/>
              </p:nvSpPr>
              <p:spPr bwMode="auto">
                <a:xfrm>
                  <a:off x="1185" y="663"/>
                  <a:ext cx="134" cy="102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3038" name="Group 157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3039" name="Group 158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275" name="Freeform 159"/>
                  <p:cNvSpPr>
                    <a:spLocks/>
                  </p:cNvSpPr>
                  <p:nvPr/>
                </p:nvSpPr>
                <p:spPr bwMode="auto">
                  <a:xfrm>
                    <a:off x="1124" y="736"/>
                    <a:ext cx="26" cy="104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76" name="Freeform 160"/>
                  <p:cNvSpPr>
                    <a:spLocks/>
                  </p:cNvSpPr>
                  <p:nvPr/>
                </p:nvSpPr>
                <p:spPr bwMode="auto">
                  <a:xfrm>
                    <a:off x="1145" y="742"/>
                    <a:ext cx="26" cy="105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274" name="Oval 161"/>
                <p:cNvSpPr>
                  <a:spLocks noChangeArrowheads="1"/>
                </p:cNvSpPr>
                <p:nvPr/>
              </p:nvSpPr>
              <p:spPr bwMode="auto">
                <a:xfrm>
                  <a:off x="1133" y="622"/>
                  <a:ext cx="138" cy="116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802" name="Group 163"/>
            <p:cNvGrpSpPr>
              <a:grpSpLocks/>
            </p:cNvGrpSpPr>
            <p:nvPr/>
          </p:nvGrpSpPr>
          <p:grpSpPr bwMode="auto">
            <a:xfrm rot="-738622" flipH="1" flipV="1">
              <a:off x="3001963" y="4276725"/>
              <a:ext cx="266700" cy="1125538"/>
              <a:chOff x="1612" y="840"/>
              <a:chExt cx="120" cy="524"/>
            </a:xfrm>
          </p:grpSpPr>
          <p:grpSp>
            <p:nvGrpSpPr>
              <p:cNvPr id="33027" name="Group 164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3033" name="Group 165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269" name="Freeform 166"/>
                  <p:cNvSpPr>
                    <a:spLocks/>
                  </p:cNvSpPr>
                  <p:nvPr/>
                </p:nvSpPr>
                <p:spPr bwMode="auto">
                  <a:xfrm>
                    <a:off x="1404" y="889"/>
                    <a:ext cx="27" cy="104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70" name="Freeform 167"/>
                  <p:cNvSpPr>
                    <a:spLocks/>
                  </p:cNvSpPr>
                  <p:nvPr/>
                </p:nvSpPr>
                <p:spPr bwMode="auto">
                  <a:xfrm>
                    <a:off x="1425" y="890"/>
                    <a:ext cx="29" cy="109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268" name="Oval 168"/>
                <p:cNvSpPr>
                  <a:spLocks noChangeArrowheads="1"/>
                </p:cNvSpPr>
                <p:nvPr/>
              </p:nvSpPr>
              <p:spPr bwMode="auto">
                <a:xfrm>
                  <a:off x="1332" y="768"/>
                  <a:ext cx="92" cy="100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3028" name="Group 169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3029" name="Group 170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265" name="Freeform 171"/>
                  <p:cNvSpPr>
                    <a:spLocks/>
                  </p:cNvSpPr>
                  <p:nvPr/>
                </p:nvSpPr>
                <p:spPr bwMode="auto">
                  <a:xfrm>
                    <a:off x="1452" y="601"/>
                    <a:ext cx="35" cy="109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66" name="Freeform 172"/>
                  <p:cNvSpPr>
                    <a:spLocks/>
                  </p:cNvSpPr>
                  <p:nvPr/>
                </p:nvSpPr>
                <p:spPr bwMode="auto">
                  <a:xfrm>
                    <a:off x="1487" y="601"/>
                    <a:ext cx="29" cy="107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264" name="Oval 173"/>
                <p:cNvSpPr>
                  <a:spLocks noChangeArrowheads="1"/>
                </p:cNvSpPr>
                <p:nvPr/>
              </p:nvSpPr>
              <p:spPr bwMode="auto">
                <a:xfrm>
                  <a:off x="1360" y="514"/>
                  <a:ext cx="96" cy="116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803" name="Group 174"/>
            <p:cNvGrpSpPr>
              <a:grpSpLocks/>
            </p:cNvGrpSpPr>
            <p:nvPr/>
          </p:nvGrpSpPr>
          <p:grpSpPr bwMode="auto">
            <a:xfrm rot="-2509468" flipH="1" flipV="1">
              <a:off x="3965575" y="3819525"/>
              <a:ext cx="266700" cy="1125538"/>
              <a:chOff x="1612" y="840"/>
              <a:chExt cx="120" cy="524"/>
            </a:xfrm>
          </p:grpSpPr>
          <p:grpSp>
            <p:nvGrpSpPr>
              <p:cNvPr id="33017" name="Group 175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3023" name="Group 176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259" name="Freeform 177"/>
                  <p:cNvSpPr>
                    <a:spLocks/>
                  </p:cNvSpPr>
                  <p:nvPr/>
                </p:nvSpPr>
                <p:spPr bwMode="auto">
                  <a:xfrm>
                    <a:off x="1319" y="925"/>
                    <a:ext cx="40" cy="104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60" name="Freeform 178"/>
                  <p:cNvSpPr>
                    <a:spLocks/>
                  </p:cNvSpPr>
                  <p:nvPr/>
                </p:nvSpPr>
                <p:spPr bwMode="auto">
                  <a:xfrm>
                    <a:off x="1372" y="922"/>
                    <a:ext cx="35" cy="104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258" name="Oval 179"/>
                <p:cNvSpPr>
                  <a:spLocks noChangeArrowheads="1"/>
                </p:cNvSpPr>
                <p:nvPr/>
              </p:nvSpPr>
              <p:spPr bwMode="auto">
                <a:xfrm>
                  <a:off x="1245" y="785"/>
                  <a:ext cx="173" cy="100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3018" name="Group 180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3019" name="Group 181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255" name="Freeform 182"/>
                  <p:cNvSpPr>
                    <a:spLocks/>
                  </p:cNvSpPr>
                  <p:nvPr/>
                </p:nvSpPr>
                <p:spPr bwMode="auto">
                  <a:xfrm>
                    <a:off x="1286" y="668"/>
                    <a:ext cx="37" cy="109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56" name="Freeform 183"/>
                  <p:cNvSpPr>
                    <a:spLocks/>
                  </p:cNvSpPr>
                  <p:nvPr/>
                </p:nvSpPr>
                <p:spPr bwMode="auto">
                  <a:xfrm>
                    <a:off x="1336" y="626"/>
                    <a:ext cx="53" cy="104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254" name="Oval 184"/>
                <p:cNvSpPr>
                  <a:spLocks noChangeArrowheads="1"/>
                </p:cNvSpPr>
                <p:nvPr/>
              </p:nvSpPr>
              <p:spPr bwMode="auto">
                <a:xfrm>
                  <a:off x="1244" y="521"/>
                  <a:ext cx="166" cy="116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804" name="Group 185"/>
            <p:cNvGrpSpPr>
              <a:grpSpLocks/>
            </p:cNvGrpSpPr>
            <p:nvPr/>
          </p:nvGrpSpPr>
          <p:grpSpPr bwMode="auto">
            <a:xfrm rot="-1639140" flipH="1" flipV="1">
              <a:off x="3662362" y="4046536"/>
              <a:ext cx="266700" cy="1125538"/>
              <a:chOff x="1612" y="840"/>
              <a:chExt cx="120" cy="524"/>
            </a:xfrm>
          </p:grpSpPr>
          <p:grpSp>
            <p:nvGrpSpPr>
              <p:cNvPr id="33007" name="Group 186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3013" name="Group 187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249" name="Freeform 188"/>
                  <p:cNvSpPr>
                    <a:spLocks/>
                  </p:cNvSpPr>
                  <p:nvPr/>
                </p:nvSpPr>
                <p:spPr bwMode="auto">
                  <a:xfrm>
                    <a:off x="1339" y="832"/>
                    <a:ext cx="43" cy="142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50" name="Freeform 189"/>
                  <p:cNvSpPr>
                    <a:spLocks/>
                  </p:cNvSpPr>
                  <p:nvPr/>
                </p:nvSpPr>
                <p:spPr bwMode="auto">
                  <a:xfrm>
                    <a:off x="1337" y="799"/>
                    <a:ext cx="53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248" name="Oval 190"/>
                <p:cNvSpPr>
                  <a:spLocks noChangeArrowheads="1"/>
                </p:cNvSpPr>
                <p:nvPr/>
              </p:nvSpPr>
              <p:spPr bwMode="auto">
                <a:xfrm>
                  <a:off x="1286" y="718"/>
                  <a:ext cx="173" cy="100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3008" name="Group 191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3009" name="Group 192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245" name="Freeform 193"/>
                  <p:cNvSpPr>
                    <a:spLocks/>
                  </p:cNvSpPr>
                  <p:nvPr/>
                </p:nvSpPr>
                <p:spPr bwMode="auto">
                  <a:xfrm>
                    <a:off x="1337" y="559"/>
                    <a:ext cx="29" cy="145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46" name="Freeform 194"/>
                  <p:cNvSpPr>
                    <a:spLocks/>
                  </p:cNvSpPr>
                  <p:nvPr/>
                </p:nvSpPr>
                <p:spPr bwMode="auto">
                  <a:xfrm>
                    <a:off x="1397" y="564"/>
                    <a:ext cx="45" cy="142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244" name="Oval 195"/>
                <p:cNvSpPr>
                  <a:spLocks noChangeArrowheads="1"/>
                </p:cNvSpPr>
                <p:nvPr/>
              </p:nvSpPr>
              <p:spPr bwMode="auto">
                <a:xfrm>
                  <a:off x="1290" y="442"/>
                  <a:ext cx="186" cy="116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805" name="Group 196"/>
            <p:cNvGrpSpPr>
              <a:grpSpLocks/>
            </p:cNvGrpSpPr>
            <p:nvPr/>
          </p:nvGrpSpPr>
          <p:grpSpPr bwMode="auto">
            <a:xfrm rot="-1242130" flipH="1" flipV="1">
              <a:off x="3348038" y="4183063"/>
              <a:ext cx="266700" cy="1123950"/>
              <a:chOff x="1612" y="840"/>
              <a:chExt cx="120" cy="524"/>
            </a:xfrm>
          </p:grpSpPr>
          <p:grpSp>
            <p:nvGrpSpPr>
              <p:cNvPr id="32997" name="Group 197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3003" name="Group 198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239" name="Freeform 199"/>
                  <p:cNvSpPr>
                    <a:spLocks/>
                  </p:cNvSpPr>
                  <p:nvPr/>
                </p:nvSpPr>
                <p:spPr bwMode="auto">
                  <a:xfrm>
                    <a:off x="1408" y="922"/>
                    <a:ext cx="45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40" name="Freeform 200"/>
                  <p:cNvSpPr>
                    <a:spLocks/>
                  </p:cNvSpPr>
                  <p:nvPr/>
                </p:nvSpPr>
                <p:spPr bwMode="auto">
                  <a:xfrm>
                    <a:off x="1464" y="915"/>
                    <a:ext cx="40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238" name="Oval 201"/>
                <p:cNvSpPr>
                  <a:spLocks noChangeArrowheads="1"/>
                </p:cNvSpPr>
                <p:nvPr/>
              </p:nvSpPr>
              <p:spPr bwMode="auto">
                <a:xfrm>
                  <a:off x="1300" y="707"/>
                  <a:ext cx="114" cy="114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2998" name="Group 202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2999" name="Group 203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235" name="Freeform 204"/>
                  <p:cNvSpPr>
                    <a:spLocks/>
                  </p:cNvSpPr>
                  <p:nvPr/>
                </p:nvSpPr>
                <p:spPr bwMode="auto">
                  <a:xfrm>
                    <a:off x="1461" y="619"/>
                    <a:ext cx="61" cy="116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36" name="Freeform 205"/>
                  <p:cNvSpPr>
                    <a:spLocks/>
                  </p:cNvSpPr>
                  <p:nvPr/>
                </p:nvSpPr>
                <p:spPr bwMode="auto">
                  <a:xfrm>
                    <a:off x="1523" y="620"/>
                    <a:ext cx="35" cy="116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234" name="Oval 206"/>
                <p:cNvSpPr>
                  <a:spLocks noChangeArrowheads="1"/>
                </p:cNvSpPr>
                <p:nvPr/>
              </p:nvSpPr>
              <p:spPr bwMode="auto">
                <a:xfrm>
                  <a:off x="1339" y="512"/>
                  <a:ext cx="114" cy="14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806" name="Group 208"/>
            <p:cNvGrpSpPr>
              <a:grpSpLocks/>
            </p:cNvGrpSpPr>
            <p:nvPr/>
          </p:nvGrpSpPr>
          <p:grpSpPr bwMode="auto">
            <a:xfrm rot="738622" flipH="1">
              <a:off x="3011488" y="366714"/>
              <a:ext cx="266700" cy="1125538"/>
              <a:chOff x="1612" y="840"/>
              <a:chExt cx="120" cy="524"/>
            </a:xfrm>
          </p:grpSpPr>
          <p:grpSp>
            <p:nvGrpSpPr>
              <p:cNvPr id="32987" name="Group 209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2993" name="Group 210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229" name="Freeform 211"/>
                  <p:cNvSpPr>
                    <a:spLocks/>
                  </p:cNvSpPr>
                  <p:nvPr/>
                </p:nvSpPr>
                <p:spPr bwMode="auto">
                  <a:xfrm>
                    <a:off x="1481" y="622"/>
                    <a:ext cx="29" cy="147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30" name="Freeform 212"/>
                  <p:cNvSpPr>
                    <a:spLocks/>
                  </p:cNvSpPr>
                  <p:nvPr/>
                </p:nvSpPr>
                <p:spPr bwMode="auto">
                  <a:xfrm>
                    <a:off x="1506" y="622"/>
                    <a:ext cx="27" cy="142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228" name="Oval 213"/>
                <p:cNvSpPr>
                  <a:spLocks noChangeArrowheads="1"/>
                </p:cNvSpPr>
                <p:nvPr/>
              </p:nvSpPr>
              <p:spPr bwMode="auto">
                <a:xfrm>
                  <a:off x="1356" y="513"/>
                  <a:ext cx="88" cy="116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2988" name="Group 214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2989" name="Group 215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225" name="Freeform 216"/>
                  <p:cNvSpPr>
                    <a:spLocks/>
                  </p:cNvSpPr>
                  <p:nvPr/>
                </p:nvSpPr>
                <p:spPr bwMode="auto">
                  <a:xfrm>
                    <a:off x="1520" y="810"/>
                    <a:ext cx="32" cy="142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26" name="Freeform 217"/>
                  <p:cNvSpPr>
                    <a:spLocks/>
                  </p:cNvSpPr>
                  <p:nvPr/>
                </p:nvSpPr>
                <p:spPr bwMode="auto">
                  <a:xfrm>
                    <a:off x="1566" y="807"/>
                    <a:ext cx="32" cy="147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224" name="Oval 218"/>
                <p:cNvSpPr>
                  <a:spLocks noChangeArrowheads="1"/>
                </p:cNvSpPr>
                <p:nvPr/>
              </p:nvSpPr>
              <p:spPr bwMode="auto">
                <a:xfrm>
                  <a:off x="1409" y="711"/>
                  <a:ext cx="90" cy="100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807" name="Group 219"/>
            <p:cNvGrpSpPr>
              <a:grpSpLocks/>
            </p:cNvGrpSpPr>
            <p:nvPr/>
          </p:nvGrpSpPr>
          <p:grpSpPr bwMode="auto">
            <a:xfrm rot="2509468" flipH="1">
              <a:off x="3973512" y="823914"/>
              <a:ext cx="266700" cy="1125538"/>
              <a:chOff x="1612" y="840"/>
              <a:chExt cx="120" cy="524"/>
            </a:xfrm>
          </p:grpSpPr>
          <p:grpSp>
            <p:nvGrpSpPr>
              <p:cNvPr id="32977" name="Group 220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2983" name="Group 221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219" name="Freeform 222"/>
                  <p:cNvSpPr>
                    <a:spLocks/>
                  </p:cNvSpPr>
                  <p:nvPr/>
                </p:nvSpPr>
                <p:spPr bwMode="auto">
                  <a:xfrm>
                    <a:off x="1578" y="755"/>
                    <a:ext cx="29" cy="126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20" name="Freeform 223"/>
                  <p:cNvSpPr>
                    <a:spLocks/>
                  </p:cNvSpPr>
                  <p:nvPr/>
                </p:nvSpPr>
                <p:spPr bwMode="auto">
                  <a:xfrm>
                    <a:off x="1624" y="755"/>
                    <a:ext cx="27" cy="124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218" name="Oval 224"/>
                <p:cNvSpPr>
                  <a:spLocks noChangeArrowheads="1"/>
                </p:cNvSpPr>
                <p:nvPr/>
              </p:nvSpPr>
              <p:spPr bwMode="auto">
                <a:xfrm>
                  <a:off x="1406" y="664"/>
                  <a:ext cx="96" cy="102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2978" name="Group 225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2979" name="Group 226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215" name="Freeform 227"/>
                  <p:cNvSpPr>
                    <a:spLocks/>
                  </p:cNvSpPr>
                  <p:nvPr/>
                </p:nvSpPr>
                <p:spPr bwMode="auto">
                  <a:xfrm>
                    <a:off x="1554" y="733"/>
                    <a:ext cx="27" cy="142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16" name="Freeform 228"/>
                  <p:cNvSpPr>
                    <a:spLocks/>
                  </p:cNvSpPr>
                  <p:nvPr/>
                </p:nvSpPr>
                <p:spPr bwMode="auto">
                  <a:xfrm>
                    <a:off x="1577" y="746"/>
                    <a:ext cx="32" cy="143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214" name="Oval 229"/>
                <p:cNvSpPr>
                  <a:spLocks noChangeArrowheads="1"/>
                </p:cNvSpPr>
                <p:nvPr/>
              </p:nvSpPr>
              <p:spPr bwMode="auto">
                <a:xfrm>
                  <a:off x="1398" y="612"/>
                  <a:ext cx="88" cy="114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808" name="Group 230"/>
            <p:cNvGrpSpPr>
              <a:grpSpLocks/>
            </p:cNvGrpSpPr>
            <p:nvPr/>
          </p:nvGrpSpPr>
          <p:grpSpPr bwMode="auto">
            <a:xfrm rot="1639140" flipH="1">
              <a:off x="3670300" y="596900"/>
              <a:ext cx="266700" cy="1125538"/>
              <a:chOff x="1612" y="840"/>
              <a:chExt cx="120" cy="524"/>
            </a:xfrm>
          </p:grpSpPr>
          <p:grpSp>
            <p:nvGrpSpPr>
              <p:cNvPr id="32967" name="Group 231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2973" name="Group 232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209" name="Freeform 233"/>
                  <p:cNvSpPr>
                    <a:spLocks/>
                  </p:cNvSpPr>
                  <p:nvPr/>
                </p:nvSpPr>
                <p:spPr bwMode="auto">
                  <a:xfrm>
                    <a:off x="1519" y="656"/>
                    <a:ext cx="29" cy="142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10" name="Freeform 234"/>
                  <p:cNvSpPr>
                    <a:spLocks/>
                  </p:cNvSpPr>
                  <p:nvPr/>
                </p:nvSpPr>
                <p:spPr bwMode="auto">
                  <a:xfrm>
                    <a:off x="1548" y="653"/>
                    <a:ext cx="27" cy="142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208" name="Oval 235"/>
                <p:cNvSpPr>
                  <a:spLocks noChangeArrowheads="1"/>
                </p:cNvSpPr>
                <p:nvPr/>
              </p:nvSpPr>
              <p:spPr bwMode="auto">
                <a:xfrm>
                  <a:off x="1356" y="579"/>
                  <a:ext cx="101" cy="116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2968" name="Group 236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2969" name="Group 237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205" name="Freeform 238"/>
                  <p:cNvSpPr>
                    <a:spLocks/>
                  </p:cNvSpPr>
                  <p:nvPr/>
                </p:nvSpPr>
                <p:spPr bwMode="auto">
                  <a:xfrm>
                    <a:off x="1483" y="787"/>
                    <a:ext cx="27" cy="12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06" name="Freeform 239"/>
                  <p:cNvSpPr>
                    <a:spLocks/>
                  </p:cNvSpPr>
                  <p:nvPr/>
                </p:nvSpPr>
                <p:spPr bwMode="auto">
                  <a:xfrm>
                    <a:off x="1493" y="787"/>
                    <a:ext cx="29" cy="123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204" name="Oval 240"/>
                <p:cNvSpPr>
                  <a:spLocks noChangeArrowheads="1"/>
                </p:cNvSpPr>
                <p:nvPr/>
              </p:nvSpPr>
              <p:spPr bwMode="auto">
                <a:xfrm>
                  <a:off x="1373" y="628"/>
                  <a:ext cx="83" cy="116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809" name="Group 241"/>
            <p:cNvGrpSpPr>
              <a:grpSpLocks/>
            </p:cNvGrpSpPr>
            <p:nvPr/>
          </p:nvGrpSpPr>
          <p:grpSpPr bwMode="auto">
            <a:xfrm rot="1242130" flipH="1">
              <a:off x="3355975" y="461963"/>
              <a:ext cx="268288" cy="1123950"/>
              <a:chOff x="1612" y="840"/>
              <a:chExt cx="120" cy="524"/>
            </a:xfrm>
          </p:grpSpPr>
          <p:grpSp>
            <p:nvGrpSpPr>
              <p:cNvPr id="32957" name="Group 242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2963" name="Group 243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199" name="Freeform 244"/>
                  <p:cNvSpPr>
                    <a:spLocks/>
                  </p:cNvSpPr>
                  <p:nvPr/>
                </p:nvSpPr>
                <p:spPr bwMode="auto">
                  <a:xfrm>
                    <a:off x="1489" y="716"/>
                    <a:ext cx="34" cy="116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00" name="Freeform 245"/>
                  <p:cNvSpPr>
                    <a:spLocks/>
                  </p:cNvSpPr>
                  <p:nvPr/>
                </p:nvSpPr>
                <p:spPr bwMode="auto">
                  <a:xfrm>
                    <a:off x="1517" y="722"/>
                    <a:ext cx="26" cy="116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37" y="52"/>
                      </a:cxn>
                      <a:cxn ang="0">
                        <a:pos x="1" y="64"/>
                      </a:cxn>
                      <a:cxn ang="0">
                        <a:pos x="33" y="116"/>
                      </a:cxn>
                    </a:cxnLst>
                    <a:rect l="0" t="0" r="r" b="b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98" name="Oval 246"/>
                <p:cNvSpPr>
                  <a:spLocks noChangeArrowheads="1"/>
                </p:cNvSpPr>
                <p:nvPr/>
              </p:nvSpPr>
              <p:spPr bwMode="auto">
                <a:xfrm>
                  <a:off x="1345" y="610"/>
                  <a:ext cx="78" cy="14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2958" name="Group 247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2959" name="Group 248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195" name="Freeform 249"/>
                  <p:cNvSpPr>
                    <a:spLocks/>
                  </p:cNvSpPr>
                  <p:nvPr/>
                </p:nvSpPr>
                <p:spPr bwMode="auto">
                  <a:xfrm>
                    <a:off x="1530" y="796"/>
                    <a:ext cx="26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96" name="Freeform 250"/>
                  <p:cNvSpPr>
                    <a:spLocks/>
                  </p:cNvSpPr>
                  <p:nvPr/>
                </p:nvSpPr>
                <p:spPr bwMode="auto">
                  <a:xfrm>
                    <a:off x="1555" y="786"/>
                    <a:ext cx="26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94" name="Oval 251"/>
                <p:cNvSpPr>
                  <a:spLocks noChangeArrowheads="1"/>
                </p:cNvSpPr>
                <p:nvPr/>
              </p:nvSpPr>
              <p:spPr bwMode="auto">
                <a:xfrm>
                  <a:off x="1334" y="642"/>
                  <a:ext cx="96" cy="116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810" name="Group 253"/>
            <p:cNvGrpSpPr>
              <a:grpSpLocks/>
            </p:cNvGrpSpPr>
            <p:nvPr/>
          </p:nvGrpSpPr>
          <p:grpSpPr bwMode="auto">
            <a:xfrm rot="-6138622">
              <a:off x="560381" y="2668575"/>
              <a:ext cx="257176" cy="1168399"/>
              <a:chOff x="1612" y="840"/>
              <a:chExt cx="120" cy="524"/>
            </a:xfrm>
          </p:grpSpPr>
          <p:grpSp>
            <p:nvGrpSpPr>
              <p:cNvPr id="32947" name="Group 254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2953" name="Group 255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189" name="Freeform 256"/>
                  <p:cNvSpPr>
                    <a:spLocks/>
                  </p:cNvSpPr>
                  <p:nvPr/>
                </p:nvSpPr>
                <p:spPr bwMode="auto">
                  <a:xfrm>
                    <a:off x="1545" y="614"/>
                    <a:ext cx="41" cy="10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90" name="Freeform 257"/>
                  <p:cNvSpPr>
                    <a:spLocks/>
                  </p:cNvSpPr>
                  <p:nvPr/>
                </p:nvSpPr>
                <p:spPr bwMode="auto">
                  <a:xfrm>
                    <a:off x="1574" y="609"/>
                    <a:ext cx="39" cy="101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88" name="Oval 258"/>
                <p:cNvSpPr>
                  <a:spLocks noChangeArrowheads="1"/>
                </p:cNvSpPr>
                <p:nvPr/>
              </p:nvSpPr>
              <p:spPr bwMode="auto">
                <a:xfrm>
                  <a:off x="1396" y="571"/>
                  <a:ext cx="116" cy="101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2948" name="Group 259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2949" name="Group 260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185" name="Freeform 261"/>
                  <p:cNvSpPr>
                    <a:spLocks/>
                  </p:cNvSpPr>
                  <p:nvPr/>
                </p:nvSpPr>
                <p:spPr bwMode="auto">
                  <a:xfrm>
                    <a:off x="1493" y="799"/>
                    <a:ext cx="39" cy="9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86" name="Freeform 262"/>
                  <p:cNvSpPr>
                    <a:spLocks/>
                  </p:cNvSpPr>
                  <p:nvPr/>
                </p:nvSpPr>
                <p:spPr bwMode="auto">
                  <a:xfrm>
                    <a:off x="1539" y="779"/>
                    <a:ext cx="39" cy="10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84" name="Oval 263"/>
                <p:cNvSpPr>
                  <a:spLocks noChangeArrowheads="1"/>
                </p:cNvSpPr>
                <p:nvPr/>
              </p:nvSpPr>
              <p:spPr bwMode="auto">
                <a:xfrm>
                  <a:off x="1355" y="731"/>
                  <a:ext cx="116" cy="103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811" name="Group 264"/>
            <p:cNvGrpSpPr>
              <a:grpSpLocks/>
            </p:cNvGrpSpPr>
            <p:nvPr/>
          </p:nvGrpSpPr>
          <p:grpSpPr bwMode="auto">
            <a:xfrm rot="-7909468">
              <a:off x="1035038" y="3597268"/>
              <a:ext cx="257176" cy="1168399"/>
              <a:chOff x="1612" y="840"/>
              <a:chExt cx="120" cy="524"/>
            </a:xfrm>
          </p:grpSpPr>
          <p:grpSp>
            <p:nvGrpSpPr>
              <p:cNvPr id="32937" name="Group 265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2943" name="Group 266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179" name="Freeform 267"/>
                  <p:cNvSpPr>
                    <a:spLocks/>
                  </p:cNvSpPr>
                  <p:nvPr/>
                </p:nvSpPr>
                <p:spPr bwMode="auto">
                  <a:xfrm>
                    <a:off x="1567" y="721"/>
                    <a:ext cx="39" cy="10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80" name="Freeform 268"/>
                  <p:cNvSpPr>
                    <a:spLocks/>
                  </p:cNvSpPr>
                  <p:nvPr/>
                </p:nvSpPr>
                <p:spPr bwMode="auto">
                  <a:xfrm>
                    <a:off x="1618" y="719"/>
                    <a:ext cx="39" cy="111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78" name="Oval 269"/>
                <p:cNvSpPr>
                  <a:spLocks noChangeArrowheads="1"/>
                </p:cNvSpPr>
                <p:nvPr/>
              </p:nvSpPr>
              <p:spPr bwMode="auto">
                <a:xfrm>
                  <a:off x="1376" y="646"/>
                  <a:ext cx="98" cy="103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2938" name="Group 270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2939" name="Group 271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175" name="Freeform 272"/>
                  <p:cNvSpPr>
                    <a:spLocks/>
                  </p:cNvSpPr>
                  <p:nvPr/>
                </p:nvSpPr>
                <p:spPr bwMode="auto">
                  <a:xfrm>
                    <a:off x="1581" y="796"/>
                    <a:ext cx="36" cy="9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76" name="Freeform 273"/>
                  <p:cNvSpPr>
                    <a:spLocks/>
                  </p:cNvSpPr>
                  <p:nvPr/>
                </p:nvSpPr>
                <p:spPr bwMode="auto">
                  <a:xfrm>
                    <a:off x="1602" y="787"/>
                    <a:ext cx="39" cy="10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74" name="Oval 274"/>
                <p:cNvSpPr>
                  <a:spLocks noChangeArrowheads="1"/>
                </p:cNvSpPr>
                <p:nvPr/>
              </p:nvSpPr>
              <p:spPr bwMode="auto">
                <a:xfrm>
                  <a:off x="1371" y="724"/>
                  <a:ext cx="98" cy="103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812" name="Group 275"/>
            <p:cNvGrpSpPr>
              <a:grpSpLocks/>
            </p:cNvGrpSpPr>
            <p:nvPr/>
          </p:nvGrpSpPr>
          <p:grpSpPr bwMode="auto">
            <a:xfrm rot="-7039140">
              <a:off x="798504" y="3305166"/>
              <a:ext cx="257176" cy="1168399"/>
              <a:chOff x="1612" y="840"/>
              <a:chExt cx="120" cy="524"/>
            </a:xfrm>
          </p:grpSpPr>
          <p:grpSp>
            <p:nvGrpSpPr>
              <p:cNvPr id="32927" name="Group 276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2933" name="Group 277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169" name="Freeform 278"/>
                  <p:cNvSpPr>
                    <a:spLocks/>
                  </p:cNvSpPr>
                  <p:nvPr/>
                </p:nvSpPr>
                <p:spPr bwMode="auto">
                  <a:xfrm>
                    <a:off x="1450" y="742"/>
                    <a:ext cx="39" cy="100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70" name="Freeform 279"/>
                  <p:cNvSpPr>
                    <a:spLocks/>
                  </p:cNvSpPr>
                  <p:nvPr/>
                </p:nvSpPr>
                <p:spPr bwMode="auto">
                  <a:xfrm>
                    <a:off x="1503" y="736"/>
                    <a:ext cx="39" cy="103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68" name="Oval 280"/>
                <p:cNvSpPr>
                  <a:spLocks noChangeArrowheads="1"/>
                </p:cNvSpPr>
                <p:nvPr/>
              </p:nvSpPr>
              <p:spPr bwMode="auto">
                <a:xfrm>
                  <a:off x="1264" y="670"/>
                  <a:ext cx="200" cy="103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2928" name="Group 281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2929" name="Group 282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165" name="Freeform 283"/>
                  <p:cNvSpPr>
                    <a:spLocks/>
                  </p:cNvSpPr>
                  <p:nvPr/>
                </p:nvSpPr>
                <p:spPr bwMode="auto">
                  <a:xfrm>
                    <a:off x="1490" y="819"/>
                    <a:ext cx="41" cy="101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66" name="Freeform 284"/>
                  <p:cNvSpPr>
                    <a:spLocks/>
                  </p:cNvSpPr>
                  <p:nvPr/>
                </p:nvSpPr>
                <p:spPr bwMode="auto">
                  <a:xfrm>
                    <a:off x="1512" y="832"/>
                    <a:ext cx="39" cy="108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64" name="Oval 285"/>
                <p:cNvSpPr>
                  <a:spLocks noChangeArrowheads="1"/>
                </p:cNvSpPr>
                <p:nvPr/>
              </p:nvSpPr>
              <p:spPr bwMode="auto">
                <a:xfrm>
                  <a:off x="1330" y="737"/>
                  <a:ext cx="195" cy="103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813" name="Group 286"/>
            <p:cNvGrpSpPr>
              <a:grpSpLocks/>
            </p:cNvGrpSpPr>
            <p:nvPr/>
          </p:nvGrpSpPr>
          <p:grpSpPr bwMode="auto">
            <a:xfrm rot="-6642130">
              <a:off x="658805" y="3001951"/>
              <a:ext cx="257176" cy="1168399"/>
              <a:chOff x="1612" y="840"/>
              <a:chExt cx="120" cy="524"/>
            </a:xfrm>
          </p:grpSpPr>
          <p:grpSp>
            <p:nvGrpSpPr>
              <p:cNvPr id="32917" name="Group 287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2923" name="Group 288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159" name="Freeform 289"/>
                  <p:cNvSpPr>
                    <a:spLocks/>
                  </p:cNvSpPr>
                  <p:nvPr/>
                </p:nvSpPr>
                <p:spPr bwMode="auto">
                  <a:xfrm>
                    <a:off x="1508" y="648"/>
                    <a:ext cx="41" cy="101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60" name="Freeform 290"/>
                  <p:cNvSpPr>
                    <a:spLocks/>
                  </p:cNvSpPr>
                  <p:nvPr/>
                </p:nvSpPr>
                <p:spPr bwMode="auto">
                  <a:xfrm>
                    <a:off x="1526" y="645"/>
                    <a:ext cx="39" cy="105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58" name="Oval 291"/>
                <p:cNvSpPr>
                  <a:spLocks noChangeArrowheads="1"/>
                </p:cNvSpPr>
                <p:nvPr/>
              </p:nvSpPr>
              <p:spPr bwMode="auto">
                <a:xfrm>
                  <a:off x="1364" y="592"/>
                  <a:ext cx="116" cy="103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2918" name="Group 292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2919" name="Group 293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155" name="Freeform 294"/>
                  <p:cNvSpPr>
                    <a:spLocks/>
                  </p:cNvSpPr>
                  <p:nvPr/>
                </p:nvSpPr>
                <p:spPr bwMode="auto">
                  <a:xfrm>
                    <a:off x="1533" y="812"/>
                    <a:ext cx="36" cy="9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56" name="Freeform 295"/>
                  <p:cNvSpPr>
                    <a:spLocks/>
                  </p:cNvSpPr>
                  <p:nvPr/>
                </p:nvSpPr>
                <p:spPr bwMode="auto">
                  <a:xfrm>
                    <a:off x="1535" y="810"/>
                    <a:ext cx="39" cy="10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54" name="Oval 296"/>
                <p:cNvSpPr>
                  <a:spLocks noChangeArrowheads="1"/>
                </p:cNvSpPr>
                <p:nvPr/>
              </p:nvSpPr>
              <p:spPr bwMode="auto">
                <a:xfrm>
                  <a:off x="1378" y="719"/>
                  <a:ext cx="116" cy="101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814" name="Group 298"/>
            <p:cNvGrpSpPr>
              <a:grpSpLocks/>
            </p:cNvGrpSpPr>
            <p:nvPr/>
          </p:nvGrpSpPr>
          <p:grpSpPr bwMode="auto">
            <a:xfrm rot="18709468" flipH="1">
              <a:off x="881856" y="1097757"/>
              <a:ext cx="250825" cy="579438"/>
              <a:chOff x="1264" y="656"/>
              <a:chExt cx="116" cy="260"/>
            </a:xfrm>
          </p:grpSpPr>
          <p:grpSp>
            <p:nvGrpSpPr>
              <p:cNvPr id="32913" name="Group 299"/>
              <p:cNvGrpSpPr>
                <a:grpSpLocks/>
              </p:cNvGrpSpPr>
              <p:nvPr/>
            </p:nvGrpSpPr>
            <p:grpSpPr bwMode="auto">
              <a:xfrm>
                <a:off x="1271" y="760"/>
                <a:ext cx="70" cy="156"/>
                <a:chOff x="1287" y="760"/>
                <a:chExt cx="83" cy="116"/>
              </a:xfrm>
            </p:grpSpPr>
            <p:sp>
              <p:nvSpPr>
                <p:cNvPr id="149" name="Freeform 300"/>
                <p:cNvSpPr>
                  <a:spLocks/>
                </p:cNvSpPr>
                <p:nvPr/>
              </p:nvSpPr>
              <p:spPr bwMode="auto">
                <a:xfrm>
                  <a:off x="1373" y="645"/>
                  <a:ext cx="36" cy="161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50" name="Freeform 301"/>
                <p:cNvSpPr>
                  <a:spLocks/>
                </p:cNvSpPr>
                <p:nvPr/>
              </p:nvSpPr>
              <p:spPr bwMode="auto">
                <a:xfrm>
                  <a:off x="1371" y="642"/>
                  <a:ext cx="36" cy="161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48" name="Oval 302"/>
              <p:cNvSpPr>
                <a:spLocks noChangeArrowheads="1"/>
              </p:cNvSpPr>
              <p:nvPr/>
            </p:nvSpPr>
            <p:spPr bwMode="auto">
              <a:xfrm>
                <a:off x="1301" y="597"/>
                <a:ext cx="129" cy="130"/>
              </a:xfrm>
              <a:prstGeom prst="ellipse">
                <a:avLst/>
              </a:prstGeom>
              <a:solidFill>
                <a:srgbClr val="37609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32815" name="Group 303"/>
            <p:cNvGrpSpPr>
              <a:grpSpLocks/>
            </p:cNvGrpSpPr>
            <p:nvPr/>
          </p:nvGrpSpPr>
          <p:grpSpPr bwMode="auto">
            <a:xfrm rot="-2890532" flipH="1" flipV="1">
              <a:off x="1315244" y="1496219"/>
              <a:ext cx="250825" cy="579437"/>
              <a:chOff x="1264" y="656"/>
              <a:chExt cx="116" cy="260"/>
            </a:xfrm>
          </p:grpSpPr>
          <p:grpSp>
            <p:nvGrpSpPr>
              <p:cNvPr id="32909" name="Group 304"/>
              <p:cNvGrpSpPr>
                <a:grpSpLocks/>
              </p:cNvGrpSpPr>
              <p:nvPr/>
            </p:nvGrpSpPr>
            <p:grpSpPr bwMode="auto">
              <a:xfrm>
                <a:off x="1271" y="760"/>
                <a:ext cx="70" cy="156"/>
                <a:chOff x="1287" y="760"/>
                <a:chExt cx="83" cy="116"/>
              </a:xfrm>
            </p:grpSpPr>
            <p:sp>
              <p:nvSpPr>
                <p:cNvPr id="145" name="Freeform 305"/>
                <p:cNvSpPr>
                  <a:spLocks/>
                </p:cNvSpPr>
                <p:nvPr/>
              </p:nvSpPr>
              <p:spPr bwMode="auto">
                <a:xfrm>
                  <a:off x="1339" y="816"/>
                  <a:ext cx="36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46" name="Freeform 306"/>
                <p:cNvSpPr>
                  <a:spLocks/>
                </p:cNvSpPr>
                <p:nvPr/>
              </p:nvSpPr>
              <p:spPr bwMode="auto">
                <a:xfrm>
                  <a:off x="1304" y="800"/>
                  <a:ext cx="36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44" name="Oval 307"/>
              <p:cNvSpPr>
                <a:spLocks noChangeArrowheads="1"/>
              </p:cNvSpPr>
              <p:nvPr/>
            </p:nvSpPr>
            <p:spPr bwMode="auto">
              <a:xfrm>
                <a:off x="1257" y="677"/>
                <a:ext cx="120" cy="112"/>
              </a:xfrm>
              <a:prstGeom prst="ellipse">
                <a:avLst/>
              </a:prstGeom>
              <a:solidFill>
                <a:srgbClr val="37609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32816" name="Group 309"/>
            <p:cNvGrpSpPr>
              <a:grpSpLocks/>
            </p:cNvGrpSpPr>
            <p:nvPr/>
          </p:nvGrpSpPr>
          <p:grpSpPr bwMode="auto">
            <a:xfrm rot="17839140" flipH="1">
              <a:off x="604044" y="1450182"/>
              <a:ext cx="250825" cy="579437"/>
              <a:chOff x="1264" y="656"/>
              <a:chExt cx="116" cy="260"/>
            </a:xfrm>
          </p:grpSpPr>
          <p:grpSp>
            <p:nvGrpSpPr>
              <p:cNvPr id="32905" name="Group 310"/>
              <p:cNvGrpSpPr>
                <a:grpSpLocks/>
              </p:cNvGrpSpPr>
              <p:nvPr/>
            </p:nvGrpSpPr>
            <p:grpSpPr bwMode="auto">
              <a:xfrm>
                <a:off x="1271" y="760"/>
                <a:ext cx="70" cy="156"/>
                <a:chOff x="1287" y="760"/>
                <a:chExt cx="83" cy="116"/>
              </a:xfrm>
            </p:grpSpPr>
            <p:sp>
              <p:nvSpPr>
                <p:cNvPr id="141" name="Freeform 311"/>
                <p:cNvSpPr>
                  <a:spLocks/>
                </p:cNvSpPr>
                <p:nvPr/>
              </p:nvSpPr>
              <p:spPr bwMode="auto">
                <a:xfrm>
                  <a:off x="1267" y="603"/>
                  <a:ext cx="41" cy="151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42" name="Freeform 312"/>
                <p:cNvSpPr>
                  <a:spLocks/>
                </p:cNvSpPr>
                <p:nvPr/>
              </p:nvSpPr>
              <p:spPr bwMode="auto">
                <a:xfrm>
                  <a:off x="1351" y="614"/>
                  <a:ext cx="36" cy="15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40" name="Oval 313"/>
              <p:cNvSpPr>
                <a:spLocks noChangeArrowheads="1"/>
              </p:cNvSpPr>
              <p:nvPr/>
            </p:nvSpPr>
            <p:spPr bwMode="auto">
              <a:xfrm>
                <a:off x="1295" y="593"/>
                <a:ext cx="129" cy="130"/>
              </a:xfrm>
              <a:prstGeom prst="ellipse">
                <a:avLst/>
              </a:prstGeom>
              <a:solidFill>
                <a:srgbClr val="37609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32817" name="Group 314"/>
            <p:cNvGrpSpPr>
              <a:grpSpLocks/>
            </p:cNvGrpSpPr>
            <p:nvPr/>
          </p:nvGrpSpPr>
          <p:grpSpPr bwMode="auto">
            <a:xfrm rot="-3760860" flipH="1" flipV="1">
              <a:off x="1121569" y="1726407"/>
              <a:ext cx="250825" cy="579437"/>
              <a:chOff x="1264" y="656"/>
              <a:chExt cx="116" cy="260"/>
            </a:xfrm>
          </p:grpSpPr>
          <p:grpSp>
            <p:nvGrpSpPr>
              <p:cNvPr id="32901" name="Group 315"/>
              <p:cNvGrpSpPr>
                <a:grpSpLocks/>
              </p:cNvGrpSpPr>
              <p:nvPr/>
            </p:nvGrpSpPr>
            <p:grpSpPr bwMode="auto">
              <a:xfrm>
                <a:off x="1271" y="760"/>
                <a:ext cx="70" cy="156"/>
                <a:chOff x="1287" y="760"/>
                <a:chExt cx="83" cy="116"/>
              </a:xfrm>
            </p:grpSpPr>
            <p:sp>
              <p:nvSpPr>
                <p:cNvPr id="137" name="Freeform 316"/>
                <p:cNvSpPr>
                  <a:spLocks/>
                </p:cNvSpPr>
                <p:nvPr/>
              </p:nvSpPr>
              <p:spPr bwMode="auto">
                <a:xfrm>
                  <a:off x="1322" y="840"/>
                  <a:ext cx="36" cy="150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38" name="Freeform 317"/>
                <p:cNvSpPr>
                  <a:spLocks/>
                </p:cNvSpPr>
                <p:nvPr/>
              </p:nvSpPr>
              <p:spPr bwMode="auto">
                <a:xfrm>
                  <a:off x="1335" y="844"/>
                  <a:ext cx="36" cy="163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36" name="Oval 318"/>
              <p:cNvSpPr>
                <a:spLocks noChangeArrowheads="1"/>
              </p:cNvSpPr>
              <p:nvPr/>
            </p:nvSpPr>
            <p:spPr bwMode="auto">
              <a:xfrm>
                <a:off x="1289" y="699"/>
                <a:ext cx="125" cy="130"/>
              </a:xfrm>
              <a:prstGeom prst="ellipse">
                <a:avLst/>
              </a:prstGeom>
              <a:solidFill>
                <a:srgbClr val="37609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32818" name="Group 320"/>
            <p:cNvGrpSpPr>
              <a:grpSpLocks/>
            </p:cNvGrpSpPr>
            <p:nvPr/>
          </p:nvGrpSpPr>
          <p:grpSpPr bwMode="auto">
            <a:xfrm rot="16200000" flipH="1">
              <a:off x="296069" y="2616995"/>
              <a:ext cx="250825" cy="579437"/>
              <a:chOff x="1264" y="656"/>
              <a:chExt cx="116" cy="260"/>
            </a:xfrm>
          </p:grpSpPr>
          <p:grpSp>
            <p:nvGrpSpPr>
              <p:cNvPr id="32897" name="Group 321"/>
              <p:cNvGrpSpPr>
                <a:grpSpLocks/>
              </p:cNvGrpSpPr>
              <p:nvPr/>
            </p:nvGrpSpPr>
            <p:grpSpPr bwMode="auto">
              <a:xfrm>
                <a:off x="1271" y="760"/>
                <a:ext cx="70" cy="156"/>
                <a:chOff x="1287" y="760"/>
                <a:chExt cx="83" cy="116"/>
              </a:xfrm>
            </p:grpSpPr>
            <p:sp>
              <p:nvSpPr>
                <p:cNvPr id="133" name="Freeform 322"/>
                <p:cNvSpPr>
                  <a:spLocks/>
                </p:cNvSpPr>
                <p:nvPr/>
              </p:nvSpPr>
              <p:spPr bwMode="auto">
                <a:xfrm>
                  <a:off x="1362" y="759"/>
                  <a:ext cx="38" cy="121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34" name="Freeform 323"/>
                <p:cNvSpPr>
                  <a:spLocks/>
                </p:cNvSpPr>
                <p:nvPr/>
              </p:nvSpPr>
              <p:spPr bwMode="auto">
                <a:xfrm>
                  <a:off x="1381" y="759"/>
                  <a:ext cx="38" cy="121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32" name="Oval 324"/>
              <p:cNvSpPr>
                <a:spLocks noChangeArrowheads="1"/>
              </p:cNvSpPr>
              <p:nvPr/>
            </p:nvSpPr>
            <p:spPr bwMode="auto">
              <a:xfrm>
                <a:off x="1253" y="651"/>
                <a:ext cx="138" cy="123"/>
              </a:xfrm>
              <a:prstGeom prst="ellipse">
                <a:avLst/>
              </a:prstGeom>
              <a:solidFill>
                <a:srgbClr val="37609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32819" name="Group 325"/>
            <p:cNvGrpSpPr>
              <a:grpSpLocks/>
            </p:cNvGrpSpPr>
            <p:nvPr/>
          </p:nvGrpSpPr>
          <p:grpSpPr bwMode="auto">
            <a:xfrm rot="-5400000" flipH="1" flipV="1">
              <a:off x="885031" y="2624932"/>
              <a:ext cx="250825" cy="579438"/>
              <a:chOff x="1264" y="656"/>
              <a:chExt cx="116" cy="260"/>
            </a:xfrm>
          </p:grpSpPr>
          <p:grpSp>
            <p:nvGrpSpPr>
              <p:cNvPr id="32893" name="Group 326"/>
              <p:cNvGrpSpPr>
                <a:grpSpLocks/>
              </p:cNvGrpSpPr>
              <p:nvPr/>
            </p:nvGrpSpPr>
            <p:grpSpPr bwMode="auto">
              <a:xfrm>
                <a:off x="1271" y="760"/>
                <a:ext cx="70" cy="156"/>
                <a:chOff x="1287" y="760"/>
                <a:chExt cx="83" cy="116"/>
              </a:xfrm>
            </p:grpSpPr>
            <p:sp>
              <p:nvSpPr>
                <p:cNvPr id="129" name="Freeform 327"/>
                <p:cNvSpPr>
                  <a:spLocks/>
                </p:cNvSpPr>
                <p:nvPr/>
              </p:nvSpPr>
              <p:spPr bwMode="auto">
                <a:xfrm>
                  <a:off x="1398" y="735"/>
                  <a:ext cx="66" cy="121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30" name="Freeform 328"/>
                <p:cNvSpPr>
                  <a:spLocks/>
                </p:cNvSpPr>
                <p:nvPr/>
              </p:nvSpPr>
              <p:spPr bwMode="auto">
                <a:xfrm>
                  <a:off x="1480" y="735"/>
                  <a:ext cx="41" cy="121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28" name="Oval 329"/>
              <p:cNvSpPr>
                <a:spLocks noChangeArrowheads="1"/>
              </p:cNvSpPr>
              <p:nvPr/>
            </p:nvSpPr>
            <p:spPr bwMode="auto">
              <a:xfrm>
                <a:off x="1333" y="651"/>
                <a:ext cx="157" cy="125"/>
              </a:xfrm>
              <a:prstGeom prst="ellipse">
                <a:avLst/>
              </a:prstGeom>
              <a:solidFill>
                <a:srgbClr val="37609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32820" name="Group 331"/>
            <p:cNvGrpSpPr>
              <a:grpSpLocks/>
            </p:cNvGrpSpPr>
            <p:nvPr/>
          </p:nvGrpSpPr>
          <p:grpSpPr bwMode="auto">
            <a:xfrm rot="17442130" flipH="1">
              <a:off x="450846" y="1779599"/>
              <a:ext cx="249238" cy="579438"/>
              <a:chOff x="1264" y="656"/>
              <a:chExt cx="116" cy="260"/>
            </a:xfrm>
          </p:grpSpPr>
          <p:grpSp>
            <p:nvGrpSpPr>
              <p:cNvPr id="32889" name="Group 332"/>
              <p:cNvGrpSpPr>
                <a:grpSpLocks/>
              </p:cNvGrpSpPr>
              <p:nvPr/>
            </p:nvGrpSpPr>
            <p:grpSpPr bwMode="auto">
              <a:xfrm>
                <a:off x="1271" y="760"/>
                <a:ext cx="70" cy="156"/>
                <a:chOff x="1287" y="760"/>
                <a:chExt cx="83" cy="116"/>
              </a:xfrm>
            </p:grpSpPr>
            <p:sp>
              <p:nvSpPr>
                <p:cNvPr id="125" name="Freeform 333"/>
                <p:cNvSpPr>
                  <a:spLocks/>
                </p:cNvSpPr>
                <p:nvPr/>
              </p:nvSpPr>
              <p:spPr bwMode="auto">
                <a:xfrm>
                  <a:off x="1234" y="608"/>
                  <a:ext cx="36" cy="16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26" name="Freeform 334"/>
                <p:cNvSpPr>
                  <a:spLocks/>
                </p:cNvSpPr>
                <p:nvPr/>
              </p:nvSpPr>
              <p:spPr bwMode="auto">
                <a:xfrm>
                  <a:off x="1267" y="612"/>
                  <a:ext cx="39" cy="165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24" name="Oval 335"/>
              <p:cNvSpPr>
                <a:spLocks noChangeArrowheads="1"/>
              </p:cNvSpPr>
              <p:nvPr/>
            </p:nvSpPr>
            <p:spPr bwMode="auto">
              <a:xfrm>
                <a:off x="1211" y="565"/>
                <a:ext cx="95" cy="130"/>
              </a:xfrm>
              <a:prstGeom prst="ellipse">
                <a:avLst/>
              </a:prstGeom>
              <a:solidFill>
                <a:srgbClr val="37609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32821" name="Group 336"/>
            <p:cNvGrpSpPr>
              <a:grpSpLocks/>
            </p:cNvGrpSpPr>
            <p:nvPr/>
          </p:nvGrpSpPr>
          <p:grpSpPr bwMode="auto">
            <a:xfrm rot="-4157870" flipH="1" flipV="1">
              <a:off x="996945" y="1995498"/>
              <a:ext cx="249238" cy="579438"/>
              <a:chOff x="1264" y="656"/>
              <a:chExt cx="116" cy="260"/>
            </a:xfrm>
          </p:grpSpPr>
          <p:grpSp>
            <p:nvGrpSpPr>
              <p:cNvPr id="32885" name="Group 337"/>
              <p:cNvGrpSpPr>
                <a:grpSpLocks/>
              </p:cNvGrpSpPr>
              <p:nvPr/>
            </p:nvGrpSpPr>
            <p:grpSpPr bwMode="auto">
              <a:xfrm>
                <a:off x="1271" y="760"/>
                <a:ext cx="70" cy="156"/>
                <a:chOff x="1287" y="760"/>
                <a:chExt cx="83" cy="116"/>
              </a:xfrm>
            </p:grpSpPr>
            <p:sp>
              <p:nvSpPr>
                <p:cNvPr id="121" name="Freeform 338"/>
                <p:cNvSpPr>
                  <a:spLocks/>
                </p:cNvSpPr>
                <p:nvPr/>
              </p:nvSpPr>
              <p:spPr bwMode="auto">
                <a:xfrm>
                  <a:off x="1224" y="846"/>
                  <a:ext cx="39" cy="158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sp>
              <p:nvSpPr>
                <p:cNvPr id="122" name="Freeform 339"/>
                <p:cNvSpPr>
                  <a:spLocks/>
                </p:cNvSpPr>
                <p:nvPr/>
              </p:nvSpPr>
              <p:spPr bwMode="auto">
                <a:xfrm>
                  <a:off x="1248" y="847"/>
                  <a:ext cx="41" cy="165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20" name="Oval 340"/>
              <p:cNvSpPr>
                <a:spLocks noChangeArrowheads="1"/>
              </p:cNvSpPr>
              <p:nvPr/>
            </p:nvSpPr>
            <p:spPr bwMode="auto">
              <a:xfrm>
                <a:off x="1198" y="699"/>
                <a:ext cx="93" cy="121"/>
              </a:xfrm>
              <a:prstGeom prst="ellipse">
                <a:avLst/>
              </a:prstGeom>
              <a:solidFill>
                <a:srgbClr val="37609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32822" name="Group 342"/>
            <p:cNvGrpSpPr>
              <a:grpSpLocks/>
            </p:cNvGrpSpPr>
            <p:nvPr/>
          </p:nvGrpSpPr>
          <p:grpSpPr bwMode="auto">
            <a:xfrm rot="16938622" flipV="1">
              <a:off x="4687096" y="2678893"/>
              <a:ext cx="257176" cy="1166813"/>
              <a:chOff x="1612" y="840"/>
              <a:chExt cx="120" cy="524"/>
            </a:xfrm>
          </p:grpSpPr>
          <p:grpSp>
            <p:nvGrpSpPr>
              <p:cNvPr id="32875" name="Group 343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2881" name="Group 344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117" name="Freeform 345"/>
                  <p:cNvSpPr>
                    <a:spLocks/>
                  </p:cNvSpPr>
                  <p:nvPr/>
                </p:nvSpPr>
                <p:spPr bwMode="auto">
                  <a:xfrm>
                    <a:off x="1476" y="838"/>
                    <a:ext cx="39" cy="122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8" name="Freeform 346"/>
                  <p:cNvSpPr>
                    <a:spLocks/>
                  </p:cNvSpPr>
                  <p:nvPr/>
                </p:nvSpPr>
                <p:spPr bwMode="auto">
                  <a:xfrm>
                    <a:off x="1523" y="837"/>
                    <a:ext cx="41" cy="125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16" name="Oval 347"/>
                <p:cNvSpPr>
                  <a:spLocks noChangeArrowheads="1"/>
                </p:cNvSpPr>
                <p:nvPr/>
              </p:nvSpPr>
              <p:spPr bwMode="auto">
                <a:xfrm>
                  <a:off x="1352" y="755"/>
                  <a:ext cx="116" cy="110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2876" name="Group 348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2877" name="Group 349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113" name="Freeform 350"/>
                  <p:cNvSpPr>
                    <a:spLocks/>
                  </p:cNvSpPr>
                  <p:nvPr/>
                </p:nvSpPr>
                <p:spPr bwMode="auto">
                  <a:xfrm>
                    <a:off x="1498" y="593"/>
                    <a:ext cx="39" cy="128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4" name="Freeform 351"/>
                  <p:cNvSpPr>
                    <a:spLocks/>
                  </p:cNvSpPr>
                  <p:nvPr/>
                </p:nvSpPr>
                <p:spPr bwMode="auto">
                  <a:xfrm>
                    <a:off x="1514" y="592"/>
                    <a:ext cx="41" cy="128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12" name="Oval 352"/>
                <p:cNvSpPr>
                  <a:spLocks noChangeArrowheads="1"/>
                </p:cNvSpPr>
                <p:nvPr/>
              </p:nvSpPr>
              <p:spPr bwMode="auto">
                <a:xfrm>
                  <a:off x="1347" y="575"/>
                  <a:ext cx="116" cy="112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823" name="Group 353"/>
            <p:cNvGrpSpPr>
              <a:grpSpLocks/>
            </p:cNvGrpSpPr>
            <p:nvPr/>
          </p:nvGrpSpPr>
          <p:grpSpPr bwMode="auto">
            <a:xfrm rot="18709468" flipV="1">
              <a:off x="4212438" y="3605994"/>
              <a:ext cx="257176" cy="1166813"/>
              <a:chOff x="1612" y="840"/>
              <a:chExt cx="120" cy="524"/>
            </a:xfrm>
          </p:grpSpPr>
          <p:grpSp>
            <p:nvGrpSpPr>
              <p:cNvPr id="32865" name="Group 354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2871" name="Group 355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107" name="Freeform 356"/>
                  <p:cNvSpPr>
                    <a:spLocks/>
                  </p:cNvSpPr>
                  <p:nvPr/>
                </p:nvSpPr>
                <p:spPr bwMode="auto">
                  <a:xfrm>
                    <a:off x="1294" y="892"/>
                    <a:ext cx="39" cy="120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" name="Freeform 357"/>
                  <p:cNvSpPr>
                    <a:spLocks/>
                  </p:cNvSpPr>
                  <p:nvPr/>
                </p:nvSpPr>
                <p:spPr bwMode="auto">
                  <a:xfrm>
                    <a:off x="1357" y="903"/>
                    <a:ext cx="39" cy="123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06" name="Oval 358"/>
                <p:cNvSpPr>
                  <a:spLocks noChangeArrowheads="1"/>
                </p:cNvSpPr>
                <p:nvPr/>
              </p:nvSpPr>
              <p:spPr bwMode="auto">
                <a:xfrm>
                  <a:off x="1271" y="807"/>
                  <a:ext cx="130" cy="110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2866" name="Group 359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2867" name="Group 360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103" name="Freeform 361"/>
                  <p:cNvSpPr>
                    <a:spLocks/>
                  </p:cNvSpPr>
                  <p:nvPr/>
                </p:nvSpPr>
                <p:spPr bwMode="auto">
                  <a:xfrm>
                    <a:off x="1318" y="584"/>
                    <a:ext cx="36" cy="128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4" name="Freeform 362"/>
                  <p:cNvSpPr>
                    <a:spLocks/>
                  </p:cNvSpPr>
                  <p:nvPr/>
                </p:nvSpPr>
                <p:spPr bwMode="auto">
                  <a:xfrm>
                    <a:off x="1360" y="577"/>
                    <a:ext cx="36" cy="128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02" name="Oval 363"/>
                <p:cNvSpPr>
                  <a:spLocks noChangeArrowheads="1"/>
                </p:cNvSpPr>
                <p:nvPr/>
              </p:nvSpPr>
              <p:spPr bwMode="auto">
                <a:xfrm>
                  <a:off x="1323" y="495"/>
                  <a:ext cx="123" cy="110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824" name="Group 364"/>
            <p:cNvGrpSpPr>
              <a:grpSpLocks/>
            </p:cNvGrpSpPr>
            <p:nvPr/>
          </p:nvGrpSpPr>
          <p:grpSpPr bwMode="auto">
            <a:xfrm rot="17839140" flipV="1">
              <a:off x="4448973" y="3313891"/>
              <a:ext cx="257176" cy="1166814"/>
              <a:chOff x="1612" y="840"/>
              <a:chExt cx="120" cy="524"/>
            </a:xfrm>
          </p:grpSpPr>
          <p:grpSp>
            <p:nvGrpSpPr>
              <p:cNvPr id="32855" name="Group 365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2861" name="Group 366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97" name="Freeform 367"/>
                  <p:cNvSpPr>
                    <a:spLocks/>
                  </p:cNvSpPr>
                  <p:nvPr/>
                </p:nvSpPr>
                <p:spPr bwMode="auto">
                  <a:xfrm>
                    <a:off x="1425" y="919"/>
                    <a:ext cx="41" cy="128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8" name="Freeform 368"/>
                  <p:cNvSpPr>
                    <a:spLocks/>
                  </p:cNvSpPr>
                  <p:nvPr/>
                </p:nvSpPr>
                <p:spPr bwMode="auto">
                  <a:xfrm>
                    <a:off x="1479" y="913"/>
                    <a:ext cx="39" cy="130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96" name="Oval 369"/>
                <p:cNvSpPr>
                  <a:spLocks noChangeArrowheads="1"/>
                </p:cNvSpPr>
                <p:nvPr/>
              </p:nvSpPr>
              <p:spPr bwMode="auto">
                <a:xfrm>
                  <a:off x="1334" y="790"/>
                  <a:ext cx="98" cy="110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2856" name="Group 370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2857" name="Group 371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93" name="Freeform 372"/>
                  <p:cNvSpPr>
                    <a:spLocks/>
                  </p:cNvSpPr>
                  <p:nvPr/>
                </p:nvSpPr>
                <p:spPr bwMode="auto">
                  <a:xfrm>
                    <a:off x="1427" y="622"/>
                    <a:ext cx="39" cy="127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4" name="Freeform 373"/>
                  <p:cNvSpPr>
                    <a:spLocks/>
                  </p:cNvSpPr>
                  <p:nvPr/>
                </p:nvSpPr>
                <p:spPr bwMode="auto">
                  <a:xfrm>
                    <a:off x="1461" y="625"/>
                    <a:ext cx="39" cy="128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92" name="Oval 374"/>
                <p:cNvSpPr>
                  <a:spLocks noChangeArrowheads="1"/>
                </p:cNvSpPr>
                <p:nvPr/>
              </p:nvSpPr>
              <p:spPr bwMode="auto">
                <a:xfrm>
                  <a:off x="1355" y="590"/>
                  <a:ext cx="114" cy="110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825" name="Group 375"/>
            <p:cNvGrpSpPr>
              <a:grpSpLocks/>
            </p:cNvGrpSpPr>
            <p:nvPr/>
          </p:nvGrpSpPr>
          <p:grpSpPr bwMode="auto">
            <a:xfrm rot="17442130" flipV="1">
              <a:off x="4587876" y="3011487"/>
              <a:ext cx="258762" cy="1166813"/>
              <a:chOff x="1612" y="840"/>
              <a:chExt cx="120" cy="524"/>
            </a:xfrm>
          </p:grpSpPr>
          <p:grpSp>
            <p:nvGrpSpPr>
              <p:cNvPr id="32845" name="Group 376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32851" name="Group 377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87" name="Freeform 378"/>
                  <p:cNvSpPr>
                    <a:spLocks/>
                  </p:cNvSpPr>
                  <p:nvPr/>
                </p:nvSpPr>
                <p:spPr bwMode="auto">
                  <a:xfrm>
                    <a:off x="1394" y="899"/>
                    <a:ext cx="36" cy="127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8" name="Freeform 379"/>
                  <p:cNvSpPr>
                    <a:spLocks/>
                  </p:cNvSpPr>
                  <p:nvPr/>
                </p:nvSpPr>
                <p:spPr bwMode="auto">
                  <a:xfrm>
                    <a:off x="1401" y="895"/>
                    <a:ext cx="36" cy="123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86" name="Oval 380"/>
                <p:cNvSpPr>
                  <a:spLocks noChangeArrowheads="1"/>
                </p:cNvSpPr>
                <p:nvPr/>
              </p:nvSpPr>
              <p:spPr bwMode="auto">
                <a:xfrm>
                  <a:off x="1276" y="789"/>
                  <a:ext cx="169" cy="112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2846" name="Group 381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32847" name="Group 382"/>
                <p:cNvGrpSpPr>
                  <a:grpSpLocks/>
                </p:cNvGrpSpPr>
                <p:nvPr/>
              </p:nvGrpSpPr>
              <p:grpSpPr bwMode="auto">
                <a:xfrm>
                  <a:off x="1271" y="760"/>
                  <a:ext cx="70" cy="156"/>
                  <a:chOff x="1287" y="760"/>
                  <a:chExt cx="83" cy="116"/>
                </a:xfrm>
              </p:grpSpPr>
              <p:sp>
                <p:nvSpPr>
                  <p:cNvPr id="83" name="Freeform 383"/>
                  <p:cNvSpPr>
                    <a:spLocks/>
                  </p:cNvSpPr>
                  <p:nvPr/>
                </p:nvSpPr>
                <p:spPr bwMode="auto">
                  <a:xfrm>
                    <a:off x="1350" y="606"/>
                    <a:ext cx="36" cy="123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4" name="Freeform 384"/>
                  <p:cNvSpPr>
                    <a:spLocks/>
                  </p:cNvSpPr>
                  <p:nvPr/>
                </p:nvSpPr>
                <p:spPr bwMode="auto">
                  <a:xfrm>
                    <a:off x="1395" y="600"/>
                    <a:ext cx="36" cy="128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b="1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82" name="Oval 385"/>
                <p:cNvSpPr>
                  <a:spLocks noChangeArrowheads="1"/>
                </p:cNvSpPr>
                <p:nvPr/>
              </p:nvSpPr>
              <p:spPr bwMode="auto">
                <a:xfrm>
                  <a:off x="1280" y="528"/>
                  <a:ext cx="153" cy="110"/>
                </a:xfrm>
                <a:prstGeom prst="ellipse">
                  <a:avLst/>
                </a:prstGeom>
                <a:solidFill>
                  <a:srgbClr val="37609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32826" name="Group 392"/>
            <p:cNvGrpSpPr>
              <a:grpSpLocks/>
            </p:cNvGrpSpPr>
            <p:nvPr/>
          </p:nvGrpSpPr>
          <p:grpSpPr bwMode="auto">
            <a:xfrm rot="10025767">
              <a:off x="4373554" y="2544731"/>
              <a:ext cx="1117600" cy="703263"/>
              <a:chOff x="8935" y="16097"/>
              <a:chExt cx="738" cy="482"/>
            </a:xfrm>
          </p:grpSpPr>
          <p:sp>
            <p:nvSpPr>
              <p:cNvPr id="74" name="AutoShape 393"/>
              <p:cNvSpPr>
                <a:spLocks noChangeArrowheads="1"/>
              </p:cNvSpPr>
              <p:nvPr/>
            </p:nvSpPr>
            <p:spPr bwMode="auto">
              <a:xfrm rot="-4663274">
                <a:off x="9149" y="16186"/>
                <a:ext cx="393" cy="675"/>
              </a:xfrm>
              <a:custGeom>
                <a:avLst/>
                <a:gdLst>
                  <a:gd name="T0" fmla="*/ 347 w 21600"/>
                  <a:gd name="T1" fmla="*/ 338 h 21600"/>
                  <a:gd name="T2" fmla="*/ 198 w 21600"/>
                  <a:gd name="T3" fmla="*/ 675 h 21600"/>
                  <a:gd name="T4" fmla="*/ 50 w 21600"/>
                  <a:gd name="T5" fmla="*/ 338 h 21600"/>
                  <a:gd name="T6" fmla="*/ 198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27 w 21600"/>
                  <a:gd name="T13" fmla="*/ 4512 h 21600"/>
                  <a:gd name="T14" fmla="*/ 17127 w 21600"/>
                  <a:gd name="T15" fmla="*/ 170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508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5" name="Line 394"/>
              <p:cNvSpPr>
                <a:spLocks noChangeShapeType="1"/>
              </p:cNvSpPr>
              <p:nvPr/>
            </p:nvSpPr>
            <p:spPr bwMode="auto">
              <a:xfrm flipH="1">
                <a:off x="8939" y="16260"/>
                <a:ext cx="33" cy="188"/>
              </a:xfrm>
              <a:prstGeom prst="line">
                <a:avLst/>
              </a:prstGeom>
              <a:noFill/>
              <a:ln w="889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6" name="Line 395"/>
              <p:cNvSpPr>
                <a:spLocks noChangeShapeType="1"/>
              </p:cNvSpPr>
              <p:nvPr/>
            </p:nvSpPr>
            <p:spPr bwMode="auto">
              <a:xfrm flipH="1">
                <a:off x="9632" y="16458"/>
                <a:ext cx="43" cy="188"/>
              </a:xfrm>
              <a:prstGeom prst="line">
                <a:avLst/>
              </a:prstGeom>
              <a:noFill/>
              <a:ln w="889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7" name="Line 396"/>
              <p:cNvSpPr>
                <a:spLocks noChangeShapeType="1"/>
              </p:cNvSpPr>
              <p:nvPr/>
            </p:nvSpPr>
            <p:spPr bwMode="auto">
              <a:xfrm flipH="1">
                <a:off x="8951" y="16312"/>
                <a:ext cx="0" cy="215"/>
              </a:xfrm>
              <a:prstGeom prst="line">
                <a:avLst/>
              </a:prstGeom>
              <a:noFill/>
              <a:ln w="889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8" name="Line 397"/>
              <p:cNvSpPr>
                <a:spLocks noChangeShapeType="1"/>
              </p:cNvSpPr>
              <p:nvPr/>
            </p:nvSpPr>
            <p:spPr bwMode="auto">
              <a:xfrm flipH="1">
                <a:off x="8920" y="16409"/>
                <a:ext cx="0" cy="181"/>
              </a:xfrm>
              <a:prstGeom prst="line">
                <a:avLst/>
              </a:prstGeom>
              <a:noFill/>
              <a:ln w="889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32827" name="Group 418"/>
            <p:cNvGrpSpPr>
              <a:grpSpLocks/>
            </p:cNvGrpSpPr>
            <p:nvPr/>
          </p:nvGrpSpPr>
          <p:grpSpPr bwMode="auto">
            <a:xfrm rot="-3704974">
              <a:off x="828687" y="4117953"/>
              <a:ext cx="1066802" cy="625475"/>
              <a:chOff x="8935" y="16097"/>
              <a:chExt cx="738" cy="482"/>
            </a:xfrm>
          </p:grpSpPr>
          <p:sp>
            <p:nvSpPr>
              <p:cNvPr id="69" name="AutoShape 419"/>
              <p:cNvSpPr>
                <a:spLocks noChangeArrowheads="1"/>
              </p:cNvSpPr>
              <p:nvPr/>
            </p:nvSpPr>
            <p:spPr bwMode="auto">
              <a:xfrm rot="-4663274">
                <a:off x="9161" y="15854"/>
                <a:ext cx="446" cy="724"/>
              </a:xfrm>
              <a:custGeom>
                <a:avLst/>
                <a:gdLst>
                  <a:gd name="T0" fmla="*/ 363 w 21600"/>
                  <a:gd name="T1" fmla="*/ 364 h 21600"/>
                  <a:gd name="T2" fmla="*/ 208 w 21600"/>
                  <a:gd name="T3" fmla="*/ 727 h 21600"/>
                  <a:gd name="T4" fmla="*/ 52 w 21600"/>
                  <a:gd name="T5" fmla="*/ 364 h 21600"/>
                  <a:gd name="T6" fmla="*/ 208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76 w 21600"/>
                  <a:gd name="T13" fmla="*/ 4486 h 21600"/>
                  <a:gd name="T14" fmla="*/ 17124 w 21600"/>
                  <a:gd name="T15" fmla="*/ 1711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508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0" name="Line 420"/>
              <p:cNvSpPr>
                <a:spLocks noChangeShapeType="1"/>
              </p:cNvSpPr>
              <p:nvPr/>
            </p:nvSpPr>
            <p:spPr bwMode="auto">
              <a:xfrm flipH="1">
                <a:off x="9035" y="16021"/>
                <a:ext cx="31" cy="234"/>
              </a:xfrm>
              <a:prstGeom prst="line">
                <a:avLst/>
              </a:prstGeom>
              <a:noFill/>
              <a:ln w="889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1" name="Line 421"/>
              <p:cNvSpPr>
                <a:spLocks noChangeShapeType="1"/>
              </p:cNvSpPr>
              <p:nvPr/>
            </p:nvSpPr>
            <p:spPr bwMode="auto">
              <a:xfrm flipH="1">
                <a:off x="9719" y="16255"/>
                <a:ext cx="31" cy="200"/>
              </a:xfrm>
              <a:prstGeom prst="line">
                <a:avLst/>
              </a:prstGeom>
              <a:noFill/>
              <a:ln w="889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2" name="Line 422"/>
              <p:cNvSpPr>
                <a:spLocks noChangeShapeType="1"/>
              </p:cNvSpPr>
              <p:nvPr/>
            </p:nvSpPr>
            <p:spPr bwMode="auto">
              <a:xfrm flipH="1">
                <a:off x="8956" y="16181"/>
                <a:ext cx="0" cy="215"/>
              </a:xfrm>
              <a:prstGeom prst="line">
                <a:avLst/>
              </a:prstGeom>
              <a:noFill/>
              <a:ln w="889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73" name="Line 423"/>
              <p:cNvSpPr>
                <a:spLocks noChangeShapeType="1"/>
              </p:cNvSpPr>
              <p:nvPr/>
            </p:nvSpPr>
            <p:spPr bwMode="auto">
              <a:xfrm flipH="1">
                <a:off x="8977" y="16159"/>
                <a:ext cx="0" cy="211"/>
              </a:xfrm>
              <a:prstGeom prst="line">
                <a:avLst/>
              </a:prstGeom>
              <a:noFill/>
              <a:ln w="889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32828" name="Group 441"/>
            <p:cNvGrpSpPr>
              <a:grpSpLocks/>
            </p:cNvGrpSpPr>
            <p:nvPr/>
          </p:nvGrpSpPr>
          <p:grpSpPr bwMode="auto">
            <a:xfrm>
              <a:off x="119063" y="2341563"/>
              <a:ext cx="1184277" cy="406400"/>
              <a:chOff x="89" y="1474"/>
              <a:chExt cx="746" cy="256"/>
            </a:xfrm>
          </p:grpSpPr>
          <p:sp>
            <p:nvSpPr>
              <p:cNvPr id="63" name="Oval 442"/>
              <p:cNvSpPr>
                <a:spLocks noChangeArrowheads="1"/>
              </p:cNvSpPr>
              <p:nvPr/>
            </p:nvSpPr>
            <p:spPr bwMode="auto">
              <a:xfrm rot="16200000" flipH="1">
                <a:off x="47" y="1424"/>
                <a:ext cx="248" cy="163"/>
              </a:xfrm>
              <a:prstGeom prst="ellipse">
                <a:avLst/>
              </a:prstGeom>
              <a:solidFill>
                <a:srgbClr val="37609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4" name="Oval 443"/>
              <p:cNvSpPr>
                <a:spLocks noChangeArrowheads="1"/>
              </p:cNvSpPr>
              <p:nvPr/>
            </p:nvSpPr>
            <p:spPr bwMode="auto">
              <a:xfrm rot="16200000" flipH="1">
                <a:off x="671" y="1570"/>
                <a:ext cx="160" cy="160"/>
              </a:xfrm>
              <a:prstGeom prst="ellipse">
                <a:avLst/>
              </a:prstGeom>
              <a:solidFill>
                <a:srgbClr val="37609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5" name="Freeform 444"/>
              <p:cNvSpPr>
                <a:spLocks/>
              </p:cNvSpPr>
              <p:nvPr/>
            </p:nvSpPr>
            <p:spPr bwMode="auto">
              <a:xfrm rot="-4661378">
                <a:off x="526" y="1526"/>
                <a:ext cx="50" cy="226"/>
              </a:xfrm>
              <a:custGeom>
                <a:avLst/>
                <a:gdLst>
                  <a:gd name="T0" fmla="*/ 13 w 39"/>
                  <a:gd name="T1" fmla="*/ 0 h 116"/>
                  <a:gd name="T2" fmla="*/ 37 w 39"/>
                  <a:gd name="T3" fmla="*/ 52 h 116"/>
                  <a:gd name="T4" fmla="*/ 1 w 39"/>
                  <a:gd name="T5" fmla="*/ 64 h 116"/>
                  <a:gd name="T6" fmla="*/ 33 w 39"/>
                  <a:gd name="T7" fmla="*/ 116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116"/>
                  <a:gd name="T14" fmla="*/ 39 w 39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116">
                    <a:moveTo>
                      <a:pt x="13" y="0"/>
                    </a:moveTo>
                    <a:cubicBezTo>
                      <a:pt x="26" y="20"/>
                      <a:pt x="39" y="41"/>
                      <a:pt x="37" y="52"/>
                    </a:cubicBezTo>
                    <a:cubicBezTo>
                      <a:pt x="35" y="63"/>
                      <a:pt x="2" y="53"/>
                      <a:pt x="1" y="64"/>
                    </a:cubicBezTo>
                    <a:cubicBezTo>
                      <a:pt x="0" y="75"/>
                      <a:pt x="16" y="95"/>
                      <a:pt x="33" y="116"/>
                    </a:cubicBezTo>
                  </a:path>
                </a:pathLst>
              </a:custGeom>
              <a:noFill/>
              <a:ln w="28575">
                <a:solidFill>
                  <a:srgbClr val="FF4343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6" name="Freeform 445"/>
              <p:cNvSpPr>
                <a:spLocks/>
              </p:cNvSpPr>
              <p:nvPr/>
            </p:nvSpPr>
            <p:spPr bwMode="auto">
              <a:xfrm rot="-4661378">
                <a:off x="550" y="1480"/>
                <a:ext cx="44" cy="217"/>
              </a:xfrm>
              <a:custGeom>
                <a:avLst/>
                <a:gdLst>
                  <a:gd name="T0" fmla="*/ 13 w 39"/>
                  <a:gd name="T1" fmla="*/ 0 h 116"/>
                  <a:gd name="T2" fmla="*/ 37 w 39"/>
                  <a:gd name="T3" fmla="*/ 52 h 116"/>
                  <a:gd name="T4" fmla="*/ 1 w 39"/>
                  <a:gd name="T5" fmla="*/ 64 h 116"/>
                  <a:gd name="T6" fmla="*/ 33 w 39"/>
                  <a:gd name="T7" fmla="*/ 116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116"/>
                  <a:gd name="T14" fmla="*/ 39 w 39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116">
                    <a:moveTo>
                      <a:pt x="13" y="0"/>
                    </a:moveTo>
                    <a:cubicBezTo>
                      <a:pt x="26" y="20"/>
                      <a:pt x="39" y="41"/>
                      <a:pt x="37" y="52"/>
                    </a:cubicBezTo>
                    <a:cubicBezTo>
                      <a:pt x="35" y="63"/>
                      <a:pt x="2" y="53"/>
                      <a:pt x="1" y="64"/>
                    </a:cubicBezTo>
                    <a:cubicBezTo>
                      <a:pt x="0" y="75"/>
                      <a:pt x="16" y="95"/>
                      <a:pt x="33" y="116"/>
                    </a:cubicBezTo>
                  </a:path>
                </a:pathLst>
              </a:custGeom>
              <a:noFill/>
              <a:ln w="28575">
                <a:solidFill>
                  <a:srgbClr val="FF4343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7" name="Freeform 446"/>
              <p:cNvSpPr>
                <a:spLocks/>
              </p:cNvSpPr>
              <p:nvPr/>
            </p:nvSpPr>
            <p:spPr bwMode="auto">
              <a:xfrm rot="-4661378">
                <a:off x="325" y="1498"/>
                <a:ext cx="47" cy="217"/>
              </a:xfrm>
              <a:custGeom>
                <a:avLst/>
                <a:gdLst>
                  <a:gd name="T0" fmla="*/ 13 w 39"/>
                  <a:gd name="T1" fmla="*/ 0 h 116"/>
                  <a:gd name="T2" fmla="*/ 37 w 39"/>
                  <a:gd name="T3" fmla="*/ 52 h 116"/>
                  <a:gd name="T4" fmla="*/ 1 w 39"/>
                  <a:gd name="T5" fmla="*/ 64 h 116"/>
                  <a:gd name="T6" fmla="*/ 33 w 39"/>
                  <a:gd name="T7" fmla="*/ 116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116"/>
                  <a:gd name="T14" fmla="*/ 39 w 39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116">
                    <a:moveTo>
                      <a:pt x="13" y="0"/>
                    </a:moveTo>
                    <a:cubicBezTo>
                      <a:pt x="26" y="20"/>
                      <a:pt x="39" y="41"/>
                      <a:pt x="37" y="52"/>
                    </a:cubicBezTo>
                    <a:cubicBezTo>
                      <a:pt x="35" y="63"/>
                      <a:pt x="2" y="53"/>
                      <a:pt x="1" y="64"/>
                    </a:cubicBezTo>
                    <a:cubicBezTo>
                      <a:pt x="0" y="75"/>
                      <a:pt x="16" y="95"/>
                      <a:pt x="33" y="116"/>
                    </a:cubicBezTo>
                  </a:path>
                </a:pathLst>
              </a:custGeom>
              <a:noFill/>
              <a:ln w="28575">
                <a:solidFill>
                  <a:srgbClr val="FF4343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68" name="Freeform 447"/>
              <p:cNvSpPr>
                <a:spLocks/>
              </p:cNvSpPr>
              <p:nvPr/>
            </p:nvSpPr>
            <p:spPr bwMode="auto">
              <a:xfrm rot="-4661378">
                <a:off x="336" y="1446"/>
                <a:ext cx="44" cy="217"/>
              </a:xfrm>
              <a:custGeom>
                <a:avLst/>
                <a:gdLst>
                  <a:gd name="T0" fmla="*/ 13 w 39"/>
                  <a:gd name="T1" fmla="*/ 0 h 116"/>
                  <a:gd name="T2" fmla="*/ 37 w 39"/>
                  <a:gd name="T3" fmla="*/ 52 h 116"/>
                  <a:gd name="T4" fmla="*/ 1 w 39"/>
                  <a:gd name="T5" fmla="*/ 64 h 116"/>
                  <a:gd name="T6" fmla="*/ 33 w 39"/>
                  <a:gd name="T7" fmla="*/ 116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116"/>
                  <a:gd name="T14" fmla="*/ 39 w 39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116">
                    <a:moveTo>
                      <a:pt x="13" y="0"/>
                    </a:moveTo>
                    <a:cubicBezTo>
                      <a:pt x="26" y="20"/>
                      <a:pt x="39" y="41"/>
                      <a:pt x="37" y="52"/>
                    </a:cubicBezTo>
                    <a:cubicBezTo>
                      <a:pt x="35" y="63"/>
                      <a:pt x="2" y="53"/>
                      <a:pt x="1" y="64"/>
                    </a:cubicBezTo>
                    <a:cubicBezTo>
                      <a:pt x="0" y="75"/>
                      <a:pt x="16" y="95"/>
                      <a:pt x="33" y="116"/>
                    </a:cubicBezTo>
                  </a:path>
                </a:pathLst>
              </a:custGeom>
              <a:noFill/>
              <a:ln w="28575">
                <a:solidFill>
                  <a:srgbClr val="FF4343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</p:grpSp>
      <p:pic>
        <p:nvPicPr>
          <p:cNvPr id="32780" name="Picture 38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1484313"/>
            <a:ext cx="3095625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3" name="Rectangle 388"/>
          <p:cNvSpPr>
            <a:spLocks noChangeArrowheads="1"/>
          </p:cNvSpPr>
          <p:nvPr/>
        </p:nvSpPr>
        <p:spPr bwMode="auto">
          <a:xfrm>
            <a:off x="971550" y="4508500"/>
            <a:ext cx="42592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33CC"/>
                </a:solidFill>
              </a:rPr>
              <a:t>эффект инкапсулирования:</a:t>
            </a:r>
          </a:p>
          <a:p>
            <a:endParaRPr lang="ru-RU">
              <a:solidFill>
                <a:srgbClr val="0033CC"/>
              </a:solidFill>
            </a:endParaRPr>
          </a:p>
          <a:p>
            <a:r>
              <a:rPr lang="ru-RU">
                <a:solidFill>
                  <a:srgbClr val="0033CC"/>
                </a:solidFill>
              </a:rPr>
              <a:t>- увеличение стабильности</a:t>
            </a:r>
          </a:p>
          <a:p>
            <a:r>
              <a:rPr lang="ru-RU">
                <a:solidFill>
                  <a:srgbClr val="0033CC"/>
                </a:solidFill>
              </a:rPr>
              <a:t>- изменение функциональных свойств</a:t>
            </a:r>
          </a:p>
          <a:p>
            <a:endParaRPr lang="ru-RU">
              <a:solidFill>
                <a:srgbClr val="0033CC"/>
              </a:solidFill>
            </a:endParaRPr>
          </a:p>
        </p:txBody>
      </p:sp>
      <p:sp>
        <p:nvSpPr>
          <p:cNvPr id="3316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2" name="Rectangle 55"/>
          <p:cNvSpPr>
            <a:spLocks noChangeArrowheads="1"/>
          </p:cNvSpPr>
          <p:nvPr/>
        </p:nvSpPr>
        <p:spPr bwMode="auto">
          <a:xfrm>
            <a:off x="0" y="0"/>
            <a:ext cx="9144000" cy="785813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1383" name="Rectangle 2"/>
          <p:cNvSpPr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400" b="1" i="1" dirty="0" err="1">
                <a:solidFill>
                  <a:srgbClr val="FFFF00"/>
                </a:solidFill>
                <a:latin typeface="Calibri" pitchFamily="34" charset="0"/>
              </a:rPr>
              <a:t>Имидазолиновые</a:t>
            </a:r>
            <a:r>
              <a:rPr lang="ru-RU" sz="2400" b="1" i="1" dirty="0">
                <a:solidFill>
                  <a:srgbClr val="FFFF00"/>
                </a:solidFill>
                <a:latin typeface="Calibri" pitchFamily="34" charset="0"/>
              </a:rPr>
              <a:t> и </a:t>
            </a:r>
            <a:r>
              <a:rPr lang="ru-RU" sz="2400" b="1" i="1" dirty="0" err="1">
                <a:solidFill>
                  <a:srgbClr val="FFFF00"/>
                </a:solidFill>
                <a:latin typeface="Calibri" pitchFamily="34" charset="0"/>
              </a:rPr>
              <a:t>имидазолидиновые</a:t>
            </a:r>
            <a:r>
              <a:rPr lang="ru-RU" sz="2400" b="1" i="1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ru-RU" sz="2400" b="1" i="1" dirty="0" err="1">
                <a:solidFill>
                  <a:srgbClr val="FFFF00"/>
                </a:solidFill>
                <a:latin typeface="Calibri" pitchFamily="34" charset="0"/>
              </a:rPr>
              <a:t>нитроксильные</a:t>
            </a:r>
            <a:r>
              <a:rPr lang="ru-RU" sz="2400" b="1" i="1" dirty="0">
                <a:solidFill>
                  <a:srgbClr val="FFFF00"/>
                </a:solidFill>
                <a:latin typeface="Calibri" pitchFamily="34" charset="0"/>
              </a:rPr>
              <a:t> радикалы  </a:t>
            </a:r>
            <a:r>
              <a:rPr lang="en-US" sz="2400" b="1" i="1" dirty="0" smtClean="0">
                <a:solidFill>
                  <a:srgbClr val="FFFF00"/>
                </a:solidFill>
                <a:latin typeface="Calibri" pitchFamily="34" charset="0"/>
              </a:rPr>
              <a:t>pH - </a:t>
            </a:r>
            <a:r>
              <a:rPr lang="ru-RU" sz="2400" b="1" i="1" dirty="0" smtClean="0">
                <a:solidFill>
                  <a:srgbClr val="FFFF00"/>
                </a:solidFill>
                <a:latin typeface="Calibri" pitchFamily="34" charset="0"/>
              </a:rPr>
              <a:t>зонды</a:t>
            </a:r>
            <a:endParaRPr lang="ru-RU" sz="2400" b="1" i="1" dirty="0">
              <a:solidFill>
                <a:srgbClr val="FFFF00"/>
              </a:solidFill>
              <a:latin typeface="Calibri" pitchFamily="34" charset="0"/>
            </a:endParaRPr>
          </a:p>
        </p:txBody>
      </p:sp>
      <p:grpSp>
        <p:nvGrpSpPr>
          <p:cNvPr id="101384" name="Group 6"/>
          <p:cNvGrpSpPr>
            <a:grpSpLocks/>
          </p:cNvGrpSpPr>
          <p:nvPr/>
        </p:nvGrpSpPr>
        <p:grpSpPr bwMode="auto">
          <a:xfrm>
            <a:off x="4143375" y="857250"/>
            <a:ext cx="4895850" cy="3311525"/>
            <a:chOff x="173" y="799"/>
            <a:chExt cx="3433" cy="2330"/>
          </a:xfrm>
        </p:grpSpPr>
        <p:graphicFrame>
          <p:nvGraphicFramePr>
            <p:cNvPr id="101381" name="Object 12"/>
            <p:cNvGraphicFramePr>
              <a:graphicFrameLocks noChangeAspect="1"/>
            </p:cNvGraphicFramePr>
            <p:nvPr/>
          </p:nvGraphicFramePr>
          <p:xfrm>
            <a:off x="521" y="799"/>
            <a:ext cx="3085" cy="2330"/>
          </p:xfrm>
          <a:graphic>
            <a:graphicData uri="http://schemas.openxmlformats.org/presentationml/2006/ole">
              <p:oleObj spid="_x0000_s101381" name="Graph" r:id="rId3" imgW="1328760" imgH="1003320" progId="">
                <p:embed/>
              </p:oleObj>
            </a:graphicData>
          </a:graphic>
        </p:graphicFrame>
        <p:sp>
          <p:nvSpPr>
            <p:cNvPr id="101397" name="Text Box 8"/>
            <p:cNvSpPr txBox="1">
              <a:spLocks noChangeArrowheads="1"/>
            </p:cNvSpPr>
            <p:nvPr/>
          </p:nvSpPr>
          <p:spPr bwMode="auto">
            <a:xfrm>
              <a:off x="173" y="1163"/>
              <a:ext cx="690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Calibri" pitchFamily="34" charset="0"/>
                </a:rPr>
                <a:t>pH 7.06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01398" name="Text Box 9"/>
            <p:cNvSpPr txBox="1">
              <a:spLocks noChangeArrowheads="1"/>
            </p:cNvSpPr>
            <p:nvPr/>
          </p:nvSpPr>
          <p:spPr bwMode="auto">
            <a:xfrm>
              <a:off x="173" y="1616"/>
              <a:ext cx="690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Calibri" pitchFamily="34" charset="0"/>
                </a:rPr>
                <a:t>pH 4.21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01399" name="Text Box 10"/>
            <p:cNvSpPr txBox="1">
              <a:spLocks noChangeArrowheads="1"/>
            </p:cNvSpPr>
            <p:nvPr/>
          </p:nvSpPr>
          <p:spPr bwMode="auto">
            <a:xfrm>
              <a:off x="173" y="2115"/>
              <a:ext cx="690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Calibri" pitchFamily="34" charset="0"/>
                </a:rPr>
                <a:t>pH 2.56</a:t>
              </a:r>
              <a:endParaRPr lang="ru-RU">
                <a:latin typeface="Calibri" pitchFamily="34" charset="0"/>
              </a:endParaRPr>
            </a:p>
          </p:txBody>
        </p:sp>
      </p:grpSp>
      <p:sp>
        <p:nvSpPr>
          <p:cNvPr id="101385" name="Text Box 14"/>
          <p:cNvSpPr txBox="1">
            <a:spLocks noChangeArrowheads="1"/>
          </p:cNvSpPr>
          <p:nvPr/>
        </p:nvSpPr>
        <p:spPr bwMode="auto">
          <a:xfrm>
            <a:off x="785813" y="5715000"/>
            <a:ext cx="817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400" b="1">
                <a:latin typeface="Calibri" pitchFamily="34" charset="0"/>
              </a:rPr>
              <a:t>Наблюдаемая константа СТВ </a:t>
            </a:r>
            <a:r>
              <a:rPr lang="en-US" sz="2400" b="1">
                <a:latin typeface="Calibri" pitchFamily="34" charset="0"/>
              </a:rPr>
              <a:t>(</a:t>
            </a:r>
            <a:r>
              <a:rPr lang="en-US" sz="2400" b="1" i="1">
                <a:latin typeface="Calibri" pitchFamily="34" charset="0"/>
              </a:rPr>
              <a:t>a</a:t>
            </a:r>
            <a:r>
              <a:rPr lang="en-US" sz="2400" b="1" i="1" baseline="-25000">
                <a:latin typeface="Calibri" pitchFamily="34" charset="0"/>
              </a:rPr>
              <a:t>N</a:t>
            </a:r>
            <a:r>
              <a:rPr lang="en-US" sz="2400" b="1">
                <a:latin typeface="Calibri" pitchFamily="34" charset="0"/>
              </a:rPr>
              <a:t>) </a:t>
            </a:r>
            <a:r>
              <a:rPr lang="ru-RU" sz="2400" b="1">
                <a:latin typeface="Calibri" pitchFamily="34" charset="0"/>
              </a:rPr>
              <a:t>зависит от рН</a:t>
            </a:r>
          </a:p>
        </p:txBody>
      </p:sp>
      <p:sp>
        <p:nvSpPr>
          <p:cNvPr id="101386" name="Стрелка вправо 96"/>
          <p:cNvSpPr>
            <a:spLocks noChangeArrowheads="1"/>
          </p:cNvSpPr>
          <p:nvPr/>
        </p:nvSpPr>
        <p:spPr bwMode="auto">
          <a:xfrm>
            <a:off x="273050" y="5876925"/>
            <a:ext cx="287338" cy="98425"/>
          </a:xfrm>
          <a:prstGeom prst="rightArrow">
            <a:avLst>
              <a:gd name="adj1" fmla="val 50000"/>
              <a:gd name="adj2" fmla="val 66348"/>
            </a:avLst>
          </a:prstGeom>
          <a:solidFill>
            <a:srgbClr val="0099FF"/>
          </a:solidFill>
          <a:ln w="19050" algn="ctr">
            <a:solidFill>
              <a:schemeClr val="tx1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pPr algn="ctr"/>
            <a:endParaRPr lang="en-US" sz="3200">
              <a:latin typeface="Calibri" pitchFamily="34" charset="0"/>
            </a:endParaRPr>
          </a:p>
        </p:txBody>
      </p:sp>
      <p:graphicFrame>
        <p:nvGraphicFramePr>
          <p:cNvPr id="101378" name="Object 7"/>
          <p:cNvGraphicFramePr>
            <a:graphicFrameLocks noChangeAspect="1"/>
          </p:cNvGraphicFramePr>
          <p:nvPr>
            <p:ph/>
          </p:nvPr>
        </p:nvGraphicFramePr>
        <p:xfrm>
          <a:off x="0" y="2349500"/>
          <a:ext cx="4321175" cy="3379788"/>
        </p:xfrm>
        <a:graphic>
          <a:graphicData uri="http://schemas.openxmlformats.org/presentationml/2006/ole">
            <p:oleObj spid="_x0000_s101378" name="Graph" r:id="rId4" imgW="3827520" imgH="2993760" progId="">
              <p:embed/>
            </p:oleObj>
          </a:graphicData>
        </a:graphic>
      </p:graphicFrame>
      <p:sp>
        <p:nvSpPr>
          <p:cNvPr id="101387" name="Rectangle 1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1388" name="Text Box 17"/>
          <p:cNvSpPr txBox="1">
            <a:spLocks noChangeArrowheads="1"/>
          </p:cNvSpPr>
          <p:nvPr/>
        </p:nvSpPr>
        <p:spPr bwMode="auto">
          <a:xfrm>
            <a:off x="231775" y="6402388"/>
            <a:ext cx="6654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latin typeface="Calibri" pitchFamily="34" charset="0"/>
              </a:rPr>
              <a:t>Ref.: V.Khramtsov, L. Weiner, I. Grigorjev, l. Volodarsky, Chem. Phys. Lett. 1982 </a:t>
            </a:r>
            <a:endParaRPr lang="ru-RU" sz="1600" i="1">
              <a:latin typeface="Calibri" pitchFamily="34" charset="0"/>
            </a:endParaRPr>
          </a:p>
        </p:txBody>
      </p:sp>
      <p:grpSp>
        <p:nvGrpSpPr>
          <p:cNvPr id="101389" name="Group 18"/>
          <p:cNvGrpSpPr>
            <a:grpSpLocks/>
          </p:cNvGrpSpPr>
          <p:nvPr/>
        </p:nvGrpSpPr>
        <p:grpSpPr bwMode="auto">
          <a:xfrm>
            <a:off x="285750" y="1143000"/>
            <a:ext cx="3816350" cy="1185863"/>
            <a:chOff x="144" y="1680"/>
            <a:chExt cx="2448" cy="864"/>
          </a:xfrm>
        </p:grpSpPr>
        <p:sp>
          <p:nvSpPr>
            <p:cNvPr id="101392" name="Rectangle 19"/>
            <p:cNvSpPr>
              <a:spLocks noChangeArrowheads="1"/>
            </p:cNvSpPr>
            <p:nvPr/>
          </p:nvSpPr>
          <p:spPr bwMode="auto">
            <a:xfrm>
              <a:off x="144" y="1680"/>
              <a:ext cx="2448" cy="8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graphicFrame>
          <p:nvGraphicFramePr>
            <p:cNvPr id="101379" name="Object 3"/>
            <p:cNvGraphicFramePr>
              <a:graphicFrameLocks noChangeAspect="1"/>
            </p:cNvGraphicFramePr>
            <p:nvPr/>
          </p:nvGraphicFramePr>
          <p:xfrm>
            <a:off x="144" y="1728"/>
            <a:ext cx="656" cy="730"/>
          </p:xfrm>
          <a:graphic>
            <a:graphicData uri="http://schemas.openxmlformats.org/presentationml/2006/ole">
              <p:oleObj spid="_x0000_s101379" name="CS ChemDraw Drawing" r:id="rId5" imgW="1302840" imgH="1452600" progId="ChemDraw.Document.6.0">
                <p:embed/>
              </p:oleObj>
            </a:graphicData>
          </a:graphic>
        </p:graphicFrame>
        <p:graphicFrame>
          <p:nvGraphicFramePr>
            <p:cNvPr id="101380" name="Object 4"/>
            <p:cNvGraphicFramePr>
              <a:graphicFrameLocks noChangeAspect="1"/>
            </p:cNvGraphicFramePr>
            <p:nvPr/>
          </p:nvGraphicFramePr>
          <p:xfrm>
            <a:off x="1840" y="1765"/>
            <a:ext cx="656" cy="731"/>
          </p:xfrm>
          <a:graphic>
            <a:graphicData uri="http://schemas.openxmlformats.org/presentationml/2006/ole">
              <p:oleObj spid="_x0000_s101380" name="CS ChemDraw Drawing" r:id="rId6" imgW="1302840" imgH="1452600" progId="ChemDraw.Document.6.0">
                <p:embed/>
              </p:oleObj>
            </a:graphicData>
          </a:graphic>
        </p:graphicFrame>
        <p:sp>
          <p:nvSpPr>
            <p:cNvPr id="101393" name="Text Box 22"/>
            <p:cNvSpPr txBox="1">
              <a:spLocks noChangeArrowheads="1"/>
            </p:cNvSpPr>
            <p:nvPr/>
          </p:nvSpPr>
          <p:spPr bwMode="auto">
            <a:xfrm>
              <a:off x="960" y="1968"/>
              <a:ext cx="288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b="1">
                  <a:latin typeface="Times New Roman" pitchFamily="18" charset="0"/>
                </a:rPr>
                <a:t>H</a:t>
              </a:r>
              <a:r>
                <a:rPr lang="en-US" b="1" baseline="30000">
                  <a:latin typeface="Times New Roman" pitchFamily="18" charset="0"/>
                </a:rPr>
                <a:t>+</a:t>
              </a:r>
              <a:endParaRPr lang="ru-RU" b="1" baseline="30000">
                <a:latin typeface="Times New Roman" pitchFamily="18" charset="0"/>
              </a:endParaRPr>
            </a:p>
          </p:txBody>
        </p:sp>
        <p:sp>
          <p:nvSpPr>
            <p:cNvPr id="101394" name="Text Box 23"/>
            <p:cNvSpPr txBox="1">
              <a:spLocks noChangeArrowheads="1"/>
            </p:cNvSpPr>
            <p:nvPr/>
          </p:nvSpPr>
          <p:spPr bwMode="auto">
            <a:xfrm>
              <a:off x="720" y="1872"/>
              <a:ext cx="249" cy="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800" b="1">
                  <a:latin typeface="Times New Roman" pitchFamily="18" charset="0"/>
                </a:rPr>
                <a:t>+</a:t>
              </a:r>
              <a:endParaRPr lang="ru-RU" sz="2800" b="1" baseline="30000">
                <a:latin typeface="Times New Roman" pitchFamily="18" charset="0"/>
              </a:endParaRPr>
            </a:p>
          </p:txBody>
        </p:sp>
        <p:sp>
          <p:nvSpPr>
            <p:cNvPr id="101395" name="Line 24"/>
            <p:cNvSpPr>
              <a:spLocks noChangeShapeType="1"/>
            </p:cNvSpPr>
            <p:nvPr/>
          </p:nvSpPr>
          <p:spPr bwMode="auto">
            <a:xfrm>
              <a:off x="1296" y="2064"/>
              <a:ext cx="48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stealth" w="med" len="med"/>
              <a:tailEnd type="stealth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396" name="Text Box 25"/>
            <p:cNvSpPr txBox="1">
              <a:spLocks noChangeArrowheads="1"/>
            </p:cNvSpPr>
            <p:nvPr/>
          </p:nvSpPr>
          <p:spPr bwMode="auto">
            <a:xfrm>
              <a:off x="1392" y="1785"/>
              <a:ext cx="432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b="1">
                  <a:latin typeface="Times New Roman" pitchFamily="18" charset="0"/>
                </a:rPr>
                <a:t>pKa</a:t>
              </a:r>
              <a:endParaRPr lang="ru-RU" b="1" baseline="30000">
                <a:latin typeface="Times New Roman" pitchFamily="18" charset="0"/>
              </a:endParaRPr>
            </a:p>
          </p:txBody>
        </p:sp>
      </p:grpSp>
      <p:sp>
        <p:nvSpPr>
          <p:cNvPr id="101390" name="Rectangle 2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1391" name="Прямоугольник 23"/>
          <p:cNvSpPr>
            <a:spLocks noChangeArrowheads="1"/>
          </p:cNvSpPr>
          <p:nvPr/>
        </p:nvSpPr>
        <p:spPr bwMode="auto">
          <a:xfrm>
            <a:off x="4214813" y="4143375"/>
            <a:ext cx="457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tx2"/>
                </a:solidFill>
                <a:latin typeface="Calibri" pitchFamily="34" charset="0"/>
              </a:rPr>
              <a:t>Государственная премия РФ, 1994 г. «Нитроксильные радикалы ряда имидазолина». Л.Б. Володарский, И.А. Григорьев, В.А. Резников, Овчаренко В.И., Сагдеев Р.З., Ларионов С.В., Храмцов В.В., </a:t>
            </a:r>
            <a:endParaRPr lang="ru-RU" sz="1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Rectangle 55"/>
          <p:cNvSpPr>
            <a:spLocks noChangeArrowheads="1"/>
          </p:cNvSpPr>
          <p:nvPr/>
        </p:nvSpPr>
        <p:spPr bwMode="auto">
          <a:xfrm>
            <a:off x="0" y="0"/>
            <a:ext cx="9144000" cy="5715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2484438" y="981075"/>
          <a:ext cx="2681287" cy="1155700"/>
        </p:xfrm>
        <a:graphic>
          <a:graphicData uri="http://schemas.openxmlformats.org/presentationml/2006/ole">
            <p:oleObj spid="_x0000_s28674" name="CS ChemDraw Drawing" r:id="rId3" imgW="2113560" imgH="917280" progId="ChemDraw.Document.6.0">
              <p:embed/>
            </p:oleObj>
          </a:graphicData>
        </a:graphic>
      </p:graphicFrame>
      <p:sp>
        <p:nvSpPr>
          <p:cNvPr id="28680" name="Rectangle 29"/>
          <p:cNvSpPr>
            <a:spLocks noChangeArrowheads="1"/>
          </p:cNvSpPr>
          <p:nvPr/>
        </p:nvSpPr>
        <p:spPr bwMode="auto">
          <a:xfrm>
            <a:off x="2843213" y="2276475"/>
            <a:ext cx="1854200" cy="2444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sm" len="med"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000">
                <a:latin typeface="Calibri" pitchFamily="34" charset="0"/>
              </a:rPr>
              <a:t>(SG is a glutathione residue).</a:t>
            </a:r>
            <a:r>
              <a:rPr lang="ru-RU" sz="1000">
                <a:latin typeface="Calibri" pitchFamily="34" charset="0"/>
              </a:rPr>
              <a:t> </a:t>
            </a:r>
          </a:p>
        </p:txBody>
      </p:sp>
      <p:grpSp>
        <p:nvGrpSpPr>
          <p:cNvPr id="28681" name="Group 4"/>
          <p:cNvGrpSpPr>
            <a:grpSpLocks/>
          </p:cNvGrpSpPr>
          <p:nvPr/>
        </p:nvGrpSpPr>
        <p:grpSpPr bwMode="auto">
          <a:xfrm>
            <a:off x="179388" y="981075"/>
            <a:ext cx="2532062" cy="1725613"/>
            <a:chOff x="1407" y="1958"/>
            <a:chExt cx="2998" cy="2013"/>
          </a:xfrm>
        </p:grpSpPr>
        <p:grpSp>
          <p:nvGrpSpPr>
            <p:cNvPr id="28695" name="Group 5"/>
            <p:cNvGrpSpPr>
              <a:grpSpLocks/>
            </p:cNvGrpSpPr>
            <p:nvPr/>
          </p:nvGrpSpPr>
          <p:grpSpPr bwMode="auto">
            <a:xfrm rot="4661378">
              <a:off x="2771" y="2433"/>
              <a:ext cx="66" cy="163"/>
              <a:chOff x="1264" y="656"/>
              <a:chExt cx="116" cy="260"/>
            </a:xfrm>
          </p:grpSpPr>
          <p:grpSp>
            <p:nvGrpSpPr>
              <p:cNvPr id="29074" name="Group 6"/>
              <p:cNvGrpSpPr>
                <a:grpSpLocks/>
              </p:cNvGrpSpPr>
              <p:nvPr/>
            </p:nvGrpSpPr>
            <p:grpSpPr bwMode="auto">
              <a:xfrm>
                <a:off x="1287" y="760"/>
                <a:ext cx="71" cy="156"/>
                <a:chOff x="1287" y="760"/>
                <a:chExt cx="83" cy="116"/>
              </a:xfrm>
            </p:grpSpPr>
            <p:sp>
              <p:nvSpPr>
                <p:cNvPr id="29076" name="Freeform 7"/>
                <p:cNvSpPr>
                  <a:spLocks/>
                </p:cNvSpPr>
                <p:nvPr/>
              </p:nvSpPr>
              <p:spPr bwMode="auto">
                <a:xfrm>
                  <a:off x="1287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077" name="Freeform 8"/>
                <p:cNvSpPr>
                  <a:spLocks/>
                </p:cNvSpPr>
                <p:nvPr/>
              </p:nvSpPr>
              <p:spPr bwMode="auto">
                <a:xfrm>
                  <a:off x="1331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9075" name="Oval 9"/>
              <p:cNvSpPr>
                <a:spLocks noChangeArrowheads="1"/>
              </p:cNvSpPr>
              <p:nvPr/>
            </p:nvSpPr>
            <p:spPr bwMode="auto">
              <a:xfrm>
                <a:off x="1264" y="656"/>
                <a:ext cx="116" cy="11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grpSp>
          <p:nvGrpSpPr>
            <p:cNvPr id="28696" name="Group 10"/>
            <p:cNvGrpSpPr>
              <a:grpSpLocks/>
            </p:cNvGrpSpPr>
            <p:nvPr/>
          </p:nvGrpSpPr>
          <p:grpSpPr bwMode="auto">
            <a:xfrm rot="4661378" flipV="1">
              <a:off x="2610" y="2468"/>
              <a:ext cx="66" cy="163"/>
              <a:chOff x="1264" y="656"/>
              <a:chExt cx="116" cy="260"/>
            </a:xfrm>
          </p:grpSpPr>
          <p:grpSp>
            <p:nvGrpSpPr>
              <p:cNvPr id="29070" name="Group 11"/>
              <p:cNvGrpSpPr>
                <a:grpSpLocks/>
              </p:cNvGrpSpPr>
              <p:nvPr/>
            </p:nvGrpSpPr>
            <p:grpSpPr bwMode="auto">
              <a:xfrm>
                <a:off x="1287" y="760"/>
                <a:ext cx="71" cy="156"/>
                <a:chOff x="1287" y="760"/>
                <a:chExt cx="83" cy="116"/>
              </a:xfrm>
            </p:grpSpPr>
            <p:sp>
              <p:nvSpPr>
                <p:cNvPr id="29072" name="Freeform 12"/>
                <p:cNvSpPr>
                  <a:spLocks/>
                </p:cNvSpPr>
                <p:nvPr/>
              </p:nvSpPr>
              <p:spPr bwMode="auto">
                <a:xfrm>
                  <a:off x="1287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073" name="Freeform 13"/>
                <p:cNvSpPr>
                  <a:spLocks/>
                </p:cNvSpPr>
                <p:nvPr/>
              </p:nvSpPr>
              <p:spPr bwMode="auto">
                <a:xfrm>
                  <a:off x="1331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9071" name="Oval 14"/>
              <p:cNvSpPr>
                <a:spLocks noChangeArrowheads="1"/>
              </p:cNvSpPr>
              <p:nvPr/>
            </p:nvSpPr>
            <p:spPr bwMode="auto">
              <a:xfrm>
                <a:off x="1264" y="656"/>
                <a:ext cx="116" cy="11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grpSp>
          <p:nvGrpSpPr>
            <p:cNvPr id="28697" name="Group 15"/>
            <p:cNvGrpSpPr>
              <a:grpSpLocks/>
            </p:cNvGrpSpPr>
            <p:nvPr/>
          </p:nvGrpSpPr>
          <p:grpSpPr bwMode="auto">
            <a:xfrm rot="2890532">
              <a:off x="2618" y="2157"/>
              <a:ext cx="65" cy="163"/>
              <a:chOff x="1264" y="656"/>
              <a:chExt cx="116" cy="260"/>
            </a:xfrm>
          </p:grpSpPr>
          <p:grpSp>
            <p:nvGrpSpPr>
              <p:cNvPr id="29066" name="Group 16"/>
              <p:cNvGrpSpPr>
                <a:grpSpLocks/>
              </p:cNvGrpSpPr>
              <p:nvPr/>
            </p:nvGrpSpPr>
            <p:grpSpPr bwMode="auto">
              <a:xfrm>
                <a:off x="1287" y="760"/>
                <a:ext cx="71" cy="156"/>
                <a:chOff x="1287" y="760"/>
                <a:chExt cx="83" cy="116"/>
              </a:xfrm>
            </p:grpSpPr>
            <p:sp>
              <p:nvSpPr>
                <p:cNvPr id="29068" name="Freeform 17"/>
                <p:cNvSpPr>
                  <a:spLocks/>
                </p:cNvSpPr>
                <p:nvPr/>
              </p:nvSpPr>
              <p:spPr bwMode="auto">
                <a:xfrm>
                  <a:off x="1287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069" name="Freeform 18"/>
                <p:cNvSpPr>
                  <a:spLocks/>
                </p:cNvSpPr>
                <p:nvPr/>
              </p:nvSpPr>
              <p:spPr bwMode="auto">
                <a:xfrm>
                  <a:off x="1331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9067" name="Oval 19"/>
              <p:cNvSpPr>
                <a:spLocks noChangeArrowheads="1"/>
              </p:cNvSpPr>
              <p:nvPr/>
            </p:nvSpPr>
            <p:spPr bwMode="auto">
              <a:xfrm>
                <a:off x="1264" y="656"/>
                <a:ext cx="116" cy="11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grpSp>
          <p:nvGrpSpPr>
            <p:cNvPr id="28698" name="Group 20"/>
            <p:cNvGrpSpPr>
              <a:grpSpLocks/>
            </p:cNvGrpSpPr>
            <p:nvPr/>
          </p:nvGrpSpPr>
          <p:grpSpPr bwMode="auto">
            <a:xfrm rot="2890532" flipV="1">
              <a:off x="2497" y="2260"/>
              <a:ext cx="66" cy="163"/>
              <a:chOff x="1264" y="656"/>
              <a:chExt cx="116" cy="260"/>
            </a:xfrm>
          </p:grpSpPr>
          <p:grpSp>
            <p:nvGrpSpPr>
              <p:cNvPr id="29062" name="Group 21"/>
              <p:cNvGrpSpPr>
                <a:grpSpLocks/>
              </p:cNvGrpSpPr>
              <p:nvPr/>
            </p:nvGrpSpPr>
            <p:grpSpPr bwMode="auto">
              <a:xfrm>
                <a:off x="1287" y="760"/>
                <a:ext cx="71" cy="156"/>
                <a:chOff x="1287" y="760"/>
                <a:chExt cx="83" cy="116"/>
              </a:xfrm>
            </p:grpSpPr>
            <p:sp>
              <p:nvSpPr>
                <p:cNvPr id="29064" name="Freeform 22"/>
                <p:cNvSpPr>
                  <a:spLocks/>
                </p:cNvSpPr>
                <p:nvPr/>
              </p:nvSpPr>
              <p:spPr bwMode="auto">
                <a:xfrm>
                  <a:off x="1287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065" name="Freeform 23"/>
                <p:cNvSpPr>
                  <a:spLocks/>
                </p:cNvSpPr>
                <p:nvPr/>
              </p:nvSpPr>
              <p:spPr bwMode="auto">
                <a:xfrm>
                  <a:off x="1331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9063" name="Oval 24"/>
              <p:cNvSpPr>
                <a:spLocks noChangeArrowheads="1"/>
              </p:cNvSpPr>
              <p:nvPr/>
            </p:nvSpPr>
            <p:spPr bwMode="auto">
              <a:xfrm>
                <a:off x="1264" y="656"/>
                <a:ext cx="116" cy="11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grpSp>
          <p:nvGrpSpPr>
            <p:cNvPr id="28699" name="Group 25"/>
            <p:cNvGrpSpPr>
              <a:grpSpLocks/>
            </p:cNvGrpSpPr>
            <p:nvPr/>
          </p:nvGrpSpPr>
          <p:grpSpPr bwMode="auto">
            <a:xfrm rot="3760860">
              <a:off x="2696" y="2250"/>
              <a:ext cx="65" cy="162"/>
              <a:chOff x="1264" y="656"/>
              <a:chExt cx="116" cy="260"/>
            </a:xfrm>
          </p:grpSpPr>
          <p:grpSp>
            <p:nvGrpSpPr>
              <p:cNvPr id="29058" name="Group 26"/>
              <p:cNvGrpSpPr>
                <a:grpSpLocks/>
              </p:cNvGrpSpPr>
              <p:nvPr/>
            </p:nvGrpSpPr>
            <p:grpSpPr bwMode="auto">
              <a:xfrm>
                <a:off x="1287" y="760"/>
                <a:ext cx="71" cy="156"/>
                <a:chOff x="1287" y="760"/>
                <a:chExt cx="83" cy="116"/>
              </a:xfrm>
            </p:grpSpPr>
            <p:sp>
              <p:nvSpPr>
                <p:cNvPr id="29060" name="Freeform 27"/>
                <p:cNvSpPr>
                  <a:spLocks/>
                </p:cNvSpPr>
                <p:nvPr/>
              </p:nvSpPr>
              <p:spPr bwMode="auto">
                <a:xfrm>
                  <a:off x="1287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061" name="Freeform 28"/>
                <p:cNvSpPr>
                  <a:spLocks/>
                </p:cNvSpPr>
                <p:nvPr/>
              </p:nvSpPr>
              <p:spPr bwMode="auto">
                <a:xfrm>
                  <a:off x="1331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9059" name="Oval 29"/>
              <p:cNvSpPr>
                <a:spLocks noChangeArrowheads="1"/>
              </p:cNvSpPr>
              <p:nvPr/>
            </p:nvSpPr>
            <p:spPr bwMode="auto">
              <a:xfrm>
                <a:off x="1264" y="656"/>
                <a:ext cx="116" cy="11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grpSp>
          <p:nvGrpSpPr>
            <p:cNvPr id="28700" name="Group 30"/>
            <p:cNvGrpSpPr>
              <a:grpSpLocks/>
            </p:cNvGrpSpPr>
            <p:nvPr/>
          </p:nvGrpSpPr>
          <p:grpSpPr bwMode="auto">
            <a:xfrm rot="3760860" flipV="1">
              <a:off x="2551" y="2322"/>
              <a:ext cx="65" cy="162"/>
              <a:chOff x="1264" y="656"/>
              <a:chExt cx="116" cy="260"/>
            </a:xfrm>
          </p:grpSpPr>
          <p:grpSp>
            <p:nvGrpSpPr>
              <p:cNvPr id="29054" name="Group 31"/>
              <p:cNvGrpSpPr>
                <a:grpSpLocks/>
              </p:cNvGrpSpPr>
              <p:nvPr/>
            </p:nvGrpSpPr>
            <p:grpSpPr bwMode="auto">
              <a:xfrm>
                <a:off x="1287" y="760"/>
                <a:ext cx="71" cy="156"/>
                <a:chOff x="1287" y="760"/>
                <a:chExt cx="83" cy="116"/>
              </a:xfrm>
            </p:grpSpPr>
            <p:sp>
              <p:nvSpPr>
                <p:cNvPr id="29056" name="Freeform 32"/>
                <p:cNvSpPr>
                  <a:spLocks/>
                </p:cNvSpPr>
                <p:nvPr/>
              </p:nvSpPr>
              <p:spPr bwMode="auto">
                <a:xfrm>
                  <a:off x="1287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057" name="Freeform 33"/>
                <p:cNvSpPr>
                  <a:spLocks/>
                </p:cNvSpPr>
                <p:nvPr/>
              </p:nvSpPr>
              <p:spPr bwMode="auto">
                <a:xfrm>
                  <a:off x="1331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9055" name="Oval 34"/>
              <p:cNvSpPr>
                <a:spLocks noChangeArrowheads="1"/>
              </p:cNvSpPr>
              <p:nvPr/>
            </p:nvSpPr>
            <p:spPr bwMode="auto">
              <a:xfrm>
                <a:off x="1264" y="656"/>
                <a:ext cx="116" cy="11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grpSp>
          <p:nvGrpSpPr>
            <p:cNvPr id="28701" name="Group 35"/>
            <p:cNvGrpSpPr>
              <a:grpSpLocks/>
            </p:cNvGrpSpPr>
            <p:nvPr/>
          </p:nvGrpSpPr>
          <p:grpSpPr bwMode="auto">
            <a:xfrm rot="4157870">
              <a:off x="2739" y="2337"/>
              <a:ext cx="65" cy="162"/>
              <a:chOff x="1264" y="656"/>
              <a:chExt cx="116" cy="260"/>
            </a:xfrm>
          </p:grpSpPr>
          <p:grpSp>
            <p:nvGrpSpPr>
              <p:cNvPr id="29050" name="Group 36"/>
              <p:cNvGrpSpPr>
                <a:grpSpLocks/>
              </p:cNvGrpSpPr>
              <p:nvPr/>
            </p:nvGrpSpPr>
            <p:grpSpPr bwMode="auto">
              <a:xfrm>
                <a:off x="1287" y="760"/>
                <a:ext cx="71" cy="156"/>
                <a:chOff x="1287" y="760"/>
                <a:chExt cx="83" cy="116"/>
              </a:xfrm>
            </p:grpSpPr>
            <p:sp>
              <p:nvSpPr>
                <p:cNvPr id="29052" name="Freeform 37"/>
                <p:cNvSpPr>
                  <a:spLocks/>
                </p:cNvSpPr>
                <p:nvPr/>
              </p:nvSpPr>
              <p:spPr bwMode="auto">
                <a:xfrm>
                  <a:off x="1287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053" name="Freeform 38"/>
                <p:cNvSpPr>
                  <a:spLocks/>
                </p:cNvSpPr>
                <p:nvPr/>
              </p:nvSpPr>
              <p:spPr bwMode="auto">
                <a:xfrm>
                  <a:off x="1331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9051" name="Oval 39"/>
              <p:cNvSpPr>
                <a:spLocks noChangeArrowheads="1"/>
              </p:cNvSpPr>
              <p:nvPr/>
            </p:nvSpPr>
            <p:spPr bwMode="auto">
              <a:xfrm>
                <a:off x="1264" y="656"/>
                <a:ext cx="116" cy="11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grpSp>
          <p:nvGrpSpPr>
            <p:cNvPr id="28702" name="Group 40"/>
            <p:cNvGrpSpPr>
              <a:grpSpLocks/>
            </p:cNvGrpSpPr>
            <p:nvPr/>
          </p:nvGrpSpPr>
          <p:grpSpPr bwMode="auto">
            <a:xfrm rot="4157870" flipV="1">
              <a:off x="2585" y="2393"/>
              <a:ext cx="65" cy="162"/>
              <a:chOff x="1264" y="656"/>
              <a:chExt cx="116" cy="260"/>
            </a:xfrm>
          </p:grpSpPr>
          <p:grpSp>
            <p:nvGrpSpPr>
              <p:cNvPr id="29046" name="Group 41"/>
              <p:cNvGrpSpPr>
                <a:grpSpLocks/>
              </p:cNvGrpSpPr>
              <p:nvPr/>
            </p:nvGrpSpPr>
            <p:grpSpPr bwMode="auto">
              <a:xfrm>
                <a:off x="1287" y="760"/>
                <a:ext cx="71" cy="156"/>
                <a:chOff x="1287" y="760"/>
                <a:chExt cx="83" cy="116"/>
              </a:xfrm>
            </p:grpSpPr>
            <p:sp>
              <p:nvSpPr>
                <p:cNvPr id="29048" name="Freeform 42"/>
                <p:cNvSpPr>
                  <a:spLocks/>
                </p:cNvSpPr>
                <p:nvPr/>
              </p:nvSpPr>
              <p:spPr bwMode="auto">
                <a:xfrm>
                  <a:off x="1287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049" name="Freeform 43"/>
                <p:cNvSpPr>
                  <a:spLocks/>
                </p:cNvSpPr>
                <p:nvPr/>
              </p:nvSpPr>
              <p:spPr bwMode="auto">
                <a:xfrm>
                  <a:off x="1331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9047" name="Oval 44"/>
              <p:cNvSpPr>
                <a:spLocks noChangeArrowheads="1"/>
              </p:cNvSpPr>
              <p:nvPr/>
            </p:nvSpPr>
            <p:spPr bwMode="auto">
              <a:xfrm>
                <a:off x="1264" y="656"/>
                <a:ext cx="116" cy="11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grpSp>
          <p:nvGrpSpPr>
            <p:cNvPr id="28703" name="Group 45"/>
            <p:cNvGrpSpPr>
              <a:grpSpLocks/>
            </p:cNvGrpSpPr>
            <p:nvPr/>
          </p:nvGrpSpPr>
          <p:grpSpPr bwMode="auto">
            <a:xfrm rot="-738622">
              <a:off x="2004" y="1967"/>
              <a:ext cx="75" cy="294"/>
              <a:chOff x="1612" y="840"/>
              <a:chExt cx="120" cy="524"/>
            </a:xfrm>
          </p:grpSpPr>
          <p:grpSp>
            <p:nvGrpSpPr>
              <p:cNvPr id="29036" name="Group 46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9042" name="Group 47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9044" name="Freeform 48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9045" name="Freeform 49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9043" name="Oval 50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9037" name="Group 51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9038" name="Group 52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9040" name="Freeform 53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9041" name="Freeform 54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9039" name="Oval 55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04" name="Group 56"/>
            <p:cNvGrpSpPr>
              <a:grpSpLocks/>
            </p:cNvGrpSpPr>
            <p:nvPr/>
          </p:nvGrpSpPr>
          <p:grpSpPr bwMode="auto">
            <a:xfrm rot="-2509468">
              <a:off x="1734" y="2087"/>
              <a:ext cx="75" cy="293"/>
              <a:chOff x="1612" y="840"/>
              <a:chExt cx="120" cy="524"/>
            </a:xfrm>
          </p:grpSpPr>
          <p:grpSp>
            <p:nvGrpSpPr>
              <p:cNvPr id="29026" name="Group 57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9032" name="Group 58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9034" name="Freeform 59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9035" name="Freeform 60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9033" name="Oval 61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9027" name="Group 62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9028" name="Group 63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9030" name="Freeform 64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9031" name="Freeform 65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9029" name="Oval 66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05" name="Group 67"/>
            <p:cNvGrpSpPr>
              <a:grpSpLocks/>
            </p:cNvGrpSpPr>
            <p:nvPr/>
          </p:nvGrpSpPr>
          <p:grpSpPr bwMode="auto">
            <a:xfrm rot="-1639140">
              <a:off x="1819" y="2026"/>
              <a:ext cx="75" cy="295"/>
              <a:chOff x="1612" y="840"/>
              <a:chExt cx="120" cy="524"/>
            </a:xfrm>
          </p:grpSpPr>
          <p:grpSp>
            <p:nvGrpSpPr>
              <p:cNvPr id="29016" name="Group 68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9022" name="Group 69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9024" name="Freeform 70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9025" name="Freeform 71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9023" name="Oval 72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9017" name="Group 73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9018" name="Group 74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9020" name="Freeform 75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9021" name="Freeform 76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9019" name="Oval 77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06" name="Group 78"/>
            <p:cNvGrpSpPr>
              <a:grpSpLocks/>
            </p:cNvGrpSpPr>
            <p:nvPr/>
          </p:nvGrpSpPr>
          <p:grpSpPr bwMode="auto">
            <a:xfrm>
              <a:off x="2120" y="1958"/>
              <a:ext cx="75" cy="294"/>
              <a:chOff x="1612" y="840"/>
              <a:chExt cx="120" cy="524"/>
            </a:xfrm>
          </p:grpSpPr>
          <p:grpSp>
            <p:nvGrpSpPr>
              <p:cNvPr id="29006" name="Group 79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9012" name="Group 80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9014" name="Freeform 81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9015" name="Freeform 82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9013" name="Oval 83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9007" name="Group 84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9008" name="Group 85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9010" name="Freeform 86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9011" name="Freeform 87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9009" name="Oval 88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07" name="Group 89"/>
            <p:cNvGrpSpPr>
              <a:grpSpLocks/>
            </p:cNvGrpSpPr>
            <p:nvPr/>
          </p:nvGrpSpPr>
          <p:grpSpPr bwMode="auto">
            <a:xfrm rot="-1242130">
              <a:off x="1907" y="1991"/>
              <a:ext cx="75" cy="294"/>
              <a:chOff x="1612" y="840"/>
              <a:chExt cx="120" cy="524"/>
            </a:xfrm>
          </p:grpSpPr>
          <p:grpSp>
            <p:nvGrpSpPr>
              <p:cNvPr id="28996" name="Group 90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9002" name="Group 91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9004" name="Freeform 92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9005" name="Freeform 93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9003" name="Oval 94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8997" name="Group 95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8998" name="Group 96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9000" name="Freeform 97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9001" name="Freeform 98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999" name="Oval 99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08" name="Group 100"/>
            <p:cNvGrpSpPr>
              <a:grpSpLocks/>
            </p:cNvGrpSpPr>
            <p:nvPr/>
          </p:nvGrpSpPr>
          <p:grpSpPr bwMode="auto">
            <a:xfrm rot="738622" flipV="1">
              <a:off x="1997" y="2994"/>
              <a:ext cx="75" cy="293"/>
              <a:chOff x="1612" y="840"/>
              <a:chExt cx="120" cy="524"/>
            </a:xfrm>
          </p:grpSpPr>
          <p:grpSp>
            <p:nvGrpSpPr>
              <p:cNvPr id="28986" name="Group 101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8992" name="Group 102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994" name="Freeform 103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995" name="Freeform 104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993" name="Oval 105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8987" name="Group 106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8988" name="Group 107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990" name="Freeform 108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991" name="Freeform 109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989" name="Oval 110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09" name="Group 111"/>
            <p:cNvGrpSpPr>
              <a:grpSpLocks/>
            </p:cNvGrpSpPr>
            <p:nvPr/>
          </p:nvGrpSpPr>
          <p:grpSpPr bwMode="auto">
            <a:xfrm rot="1639140" flipV="1">
              <a:off x="1812" y="2933"/>
              <a:ext cx="75" cy="295"/>
              <a:chOff x="1612" y="840"/>
              <a:chExt cx="120" cy="524"/>
            </a:xfrm>
          </p:grpSpPr>
          <p:grpSp>
            <p:nvGrpSpPr>
              <p:cNvPr id="28976" name="Group 112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8982" name="Group 113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984" name="Freeform 114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985" name="Freeform 115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983" name="Oval 116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8977" name="Group 117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8978" name="Group 118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980" name="Freeform 119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981" name="Freeform 120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979" name="Oval 121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10" name="Group 122"/>
            <p:cNvGrpSpPr>
              <a:grpSpLocks/>
            </p:cNvGrpSpPr>
            <p:nvPr/>
          </p:nvGrpSpPr>
          <p:grpSpPr bwMode="auto">
            <a:xfrm flipV="1">
              <a:off x="2112" y="3003"/>
              <a:ext cx="75" cy="293"/>
              <a:chOff x="1612" y="840"/>
              <a:chExt cx="120" cy="524"/>
            </a:xfrm>
          </p:grpSpPr>
          <p:grpSp>
            <p:nvGrpSpPr>
              <p:cNvPr id="28966" name="Group 123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8972" name="Group 124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974" name="Freeform 125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975" name="Freeform 126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973" name="Oval 127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8967" name="Group 128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8968" name="Group 129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970" name="Freeform 130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971" name="Freeform 131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969" name="Oval 132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11" name="Group 133"/>
            <p:cNvGrpSpPr>
              <a:grpSpLocks/>
            </p:cNvGrpSpPr>
            <p:nvPr/>
          </p:nvGrpSpPr>
          <p:grpSpPr bwMode="auto">
            <a:xfrm rot="1242130" flipV="1">
              <a:off x="1900" y="2969"/>
              <a:ext cx="75" cy="294"/>
              <a:chOff x="1612" y="840"/>
              <a:chExt cx="120" cy="524"/>
            </a:xfrm>
          </p:grpSpPr>
          <p:grpSp>
            <p:nvGrpSpPr>
              <p:cNvPr id="28956" name="Group 134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8962" name="Group 135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964" name="Freeform 136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965" name="Freeform 137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963" name="Oval 138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8957" name="Group 139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8958" name="Group 140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960" name="Freeform 141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961" name="Freeform 142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959" name="Oval 143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12" name="Group 144"/>
            <p:cNvGrpSpPr>
              <a:grpSpLocks/>
            </p:cNvGrpSpPr>
            <p:nvPr/>
          </p:nvGrpSpPr>
          <p:grpSpPr bwMode="auto">
            <a:xfrm rot="-738622" flipH="1" flipV="1">
              <a:off x="2219" y="2996"/>
              <a:ext cx="75" cy="294"/>
              <a:chOff x="1612" y="840"/>
              <a:chExt cx="120" cy="524"/>
            </a:xfrm>
          </p:grpSpPr>
          <p:grpSp>
            <p:nvGrpSpPr>
              <p:cNvPr id="28946" name="Group 145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8952" name="Group 146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954" name="Freeform 147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955" name="Freeform 148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953" name="Oval 149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8947" name="Group 150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8948" name="Group 151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950" name="Freeform 152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951" name="Freeform 153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949" name="Oval 154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13" name="Group 155"/>
            <p:cNvGrpSpPr>
              <a:grpSpLocks/>
            </p:cNvGrpSpPr>
            <p:nvPr/>
          </p:nvGrpSpPr>
          <p:grpSpPr bwMode="auto">
            <a:xfrm rot="-2509468" flipH="1" flipV="1">
              <a:off x="2490" y="2877"/>
              <a:ext cx="75" cy="294"/>
              <a:chOff x="1612" y="840"/>
              <a:chExt cx="120" cy="524"/>
            </a:xfrm>
          </p:grpSpPr>
          <p:grpSp>
            <p:nvGrpSpPr>
              <p:cNvPr id="28936" name="Group 156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8942" name="Group 157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944" name="Freeform 158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945" name="Freeform 159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943" name="Oval 160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8937" name="Group 161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8938" name="Group 162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940" name="Freeform 163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941" name="Freeform 164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939" name="Oval 165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14" name="Group 166"/>
            <p:cNvGrpSpPr>
              <a:grpSpLocks/>
            </p:cNvGrpSpPr>
            <p:nvPr/>
          </p:nvGrpSpPr>
          <p:grpSpPr bwMode="auto">
            <a:xfrm rot="-1639140" flipH="1" flipV="1">
              <a:off x="2405" y="2936"/>
              <a:ext cx="74" cy="294"/>
              <a:chOff x="1612" y="840"/>
              <a:chExt cx="120" cy="524"/>
            </a:xfrm>
          </p:grpSpPr>
          <p:grpSp>
            <p:nvGrpSpPr>
              <p:cNvPr id="28926" name="Group 167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8932" name="Group 168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934" name="Freeform 169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935" name="Freeform 170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933" name="Oval 171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8927" name="Group 172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8928" name="Group 173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930" name="Freeform 174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931" name="Freeform 175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929" name="Oval 176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15" name="Group 177"/>
            <p:cNvGrpSpPr>
              <a:grpSpLocks/>
            </p:cNvGrpSpPr>
            <p:nvPr/>
          </p:nvGrpSpPr>
          <p:grpSpPr bwMode="auto">
            <a:xfrm rot="-1242130" flipH="1" flipV="1">
              <a:off x="2317" y="2972"/>
              <a:ext cx="74" cy="293"/>
              <a:chOff x="1612" y="840"/>
              <a:chExt cx="120" cy="524"/>
            </a:xfrm>
          </p:grpSpPr>
          <p:grpSp>
            <p:nvGrpSpPr>
              <p:cNvPr id="28916" name="Group 178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8922" name="Group 179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924" name="Freeform 180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925" name="Freeform 181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923" name="Oval 182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8917" name="Group 183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8918" name="Group 184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920" name="Freeform 185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921" name="Freeform 186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919" name="Oval 187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16" name="Group 188"/>
            <p:cNvGrpSpPr>
              <a:grpSpLocks/>
            </p:cNvGrpSpPr>
            <p:nvPr/>
          </p:nvGrpSpPr>
          <p:grpSpPr bwMode="auto">
            <a:xfrm rot="738622" flipH="1">
              <a:off x="2222" y="1974"/>
              <a:ext cx="75" cy="294"/>
              <a:chOff x="1612" y="840"/>
              <a:chExt cx="120" cy="524"/>
            </a:xfrm>
          </p:grpSpPr>
          <p:grpSp>
            <p:nvGrpSpPr>
              <p:cNvPr id="28906" name="Group 189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8912" name="Group 190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914" name="Freeform 191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915" name="Freeform 192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913" name="Oval 193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8907" name="Group 194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8908" name="Group 195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910" name="Freeform 196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911" name="Freeform 197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909" name="Oval 198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17" name="Group 199"/>
            <p:cNvGrpSpPr>
              <a:grpSpLocks/>
            </p:cNvGrpSpPr>
            <p:nvPr/>
          </p:nvGrpSpPr>
          <p:grpSpPr bwMode="auto">
            <a:xfrm rot="2509468" flipH="1">
              <a:off x="2492" y="2094"/>
              <a:ext cx="75" cy="294"/>
              <a:chOff x="1612" y="840"/>
              <a:chExt cx="120" cy="524"/>
            </a:xfrm>
          </p:grpSpPr>
          <p:grpSp>
            <p:nvGrpSpPr>
              <p:cNvPr id="28896" name="Group 200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8902" name="Group 201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904" name="Freeform 202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905" name="Freeform 203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903" name="Oval 204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8897" name="Group 205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8898" name="Group 206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900" name="Freeform 207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901" name="Freeform 208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899" name="Oval 209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18" name="Group 210"/>
            <p:cNvGrpSpPr>
              <a:grpSpLocks/>
            </p:cNvGrpSpPr>
            <p:nvPr/>
          </p:nvGrpSpPr>
          <p:grpSpPr bwMode="auto">
            <a:xfrm rot="1639140" flipH="1">
              <a:off x="2407" y="2034"/>
              <a:ext cx="75" cy="295"/>
              <a:chOff x="1612" y="840"/>
              <a:chExt cx="120" cy="524"/>
            </a:xfrm>
          </p:grpSpPr>
          <p:grpSp>
            <p:nvGrpSpPr>
              <p:cNvPr id="28886" name="Group 211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8892" name="Group 212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894" name="Freeform 213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895" name="Freeform 214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893" name="Oval 215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8887" name="Group 216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8888" name="Group 217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890" name="Freeform 218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891" name="Freeform 219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889" name="Oval 220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19" name="Group 221"/>
            <p:cNvGrpSpPr>
              <a:grpSpLocks/>
            </p:cNvGrpSpPr>
            <p:nvPr/>
          </p:nvGrpSpPr>
          <p:grpSpPr bwMode="auto">
            <a:xfrm rot="1242130" flipH="1">
              <a:off x="2319" y="1999"/>
              <a:ext cx="75" cy="294"/>
              <a:chOff x="1612" y="840"/>
              <a:chExt cx="120" cy="524"/>
            </a:xfrm>
          </p:grpSpPr>
          <p:grpSp>
            <p:nvGrpSpPr>
              <p:cNvPr id="28876" name="Group 222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8882" name="Group 223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884" name="Freeform 224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885" name="Freeform 225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883" name="Oval 226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8877" name="Group 227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8878" name="Group 228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880" name="Freeform 229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881" name="Freeform 230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879" name="Oval 231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20" name="Group 232"/>
            <p:cNvGrpSpPr>
              <a:grpSpLocks/>
            </p:cNvGrpSpPr>
            <p:nvPr/>
          </p:nvGrpSpPr>
          <p:grpSpPr bwMode="auto">
            <a:xfrm rot="-6138622">
              <a:off x="1537" y="2565"/>
              <a:ext cx="67" cy="328"/>
              <a:chOff x="1612" y="840"/>
              <a:chExt cx="120" cy="524"/>
            </a:xfrm>
          </p:grpSpPr>
          <p:grpSp>
            <p:nvGrpSpPr>
              <p:cNvPr id="28866" name="Group 233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8872" name="Group 234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874" name="Freeform 235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875" name="Freeform 236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873" name="Oval 237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8867" name="Group 238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8868" name="Group 239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870" name="Freeform 240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871" name="Freeform 241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869" name="Oval 242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21" name="Group 243"/>
            <p:cNvGrpSpPr>
              <a:grpSpLocks/>
            </p:cNvGrpSpPr>
            <p:nvPr/>
          </p:nvGrpSpPr>
          <p:grpSpPr bwMode="auto">
            <a:xfrm rot="-7909468">
              <a:off x="1670" y="2808"/>
              <a:ext cx="67" cy="328"/>
              <a:chOff x="1612" y="840"/>
              <a:chExt cx="120" cy="524"/>
            </a:xfrm>
          </p:grpSpPr>
          <p:grpSp>
            <p:nvGrpSpPr>
              <p:cNvPr id="28856" name="Group 244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8862" name="Group 245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864" name="Freeform 246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865" name="Freeform 247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863" name="Oval 248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8857" name="Group 249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8858" name="Group 250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860" name="Freeform 251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861" name="Freeform 252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859" name="Oval 253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22" name="Group 254"/>
            <p:cNvGrpSpPr>
              <a:grpSpLocks/>
            </p:cNvGrpSpPr>
            <p:nvPr/>
          </p:nvGrpSpPr>
          <p:grpSpPr bwMode="auto">
            <a:xfrm rot="-7039140">
              <a:off x="1604" y="2731"/>
              <a:ext cx="67" cy="327"/>
              <a:chOff x="1612" y="840"/>
              <a:chExt cx="120" cy="524"/>
            </a:xfrm>
          </p:grpSpPr>
          <p:grpSp>
            <p:nvGrpSpPr>
              <p:cNvPr id="28846" name="Group 255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8852" name="Group 256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854" name="Freeform 257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855" name="Freeform 258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853" name="Oval 259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8847" name="Group 260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8848" name="Group 261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850" name="Freeform 262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851" name="Freeform 263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849" name="Oval 264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23" name="Group 265"/>
            <p:cNvGrpSpPr>
              <a:grpSpLocks/>
            </p:cNvGrpSpPr>
            <p:nvPr/>
          </p:nvGrpSpPr>
          <p:grpSpPr bwMode="auto">
            <a:xfrm rot="-6642130">
              <a:off x="1565" y="2652"/>
              <a:ext cx="67" cy="327"/>
              <a:chOff x="1612" y="840"/>
              <a:chExt cx="120" cy="524"/>
            </a:xfrm>
          </p:grpSpPr>
          <p:grpSp>
            <p:nvGrpSpPr>
              <p:cNvPr id="28836" name="Group 266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8842" name="Group 267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844" name="Freeform 268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845" name="Freeform 269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843" name="Oval 270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8837" name="Group 271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8838" name="Group 272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840" name="Freeform 273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841" name="Freeform 274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839" name="Oval 275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24" name="Group 276"/>
            <p:cNvGrpSpPr>
              <a:grpSpLocks/>
            </p:cNvGrpSpPr>
            <p:nvPr/>
          </p:nvGrpSpPr>
          <p:grpSpPr bwMode="auto">
            <a:xfrm rot="18709468" flipH="1">
              <a:off x="1627" y="2160"/>
              <a:ext cx="66" cy="162"/>
              <a:chOff x="1264" y="656"/>
              <a:chExt cx="116" cy="260"/>
            </a:xfrm>
          </p:grpSpPr>
          <p:grpSp>
            <p:nvGrpSpPr>
              <p:cNvPr id="28832" name="Group 277"/>
              <p:cNvGrpSpPr>
                <a:grpSpLocks/>
              </p:cNvGrpSpPr>
              <p:nvPr/>
            </p:nvGrpSpPr>
            <p:grpSpPr bwMode="auto">
              <a:xfrm>
                <a:off x="1287" y="760"/>
                <a:ext cx="71" cy="156"/>
                <a:chOff x="1287" y="760"/>
                <a:chExt cx="83" cy="116"/>
              </a:xfrm>
            </p:grpSpPr>
            <p:sp>
              <p:nvSpPr>
                <p:cNvPr id="28834" name="Freeform 278"/>
                <p:cNvSpPr>
                  <a:spLocks/>
                </p:cNvSpPr>
                <p:nvPr/>
              </p:nvSpPr>
              <p:spPr bwMode="auto">
                <a:xfrm>
                  <a:off x="1287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835" name="Freeform 279"/>
                <p:cNvSpPr>
                  <a:spLocks/>
                </p:cNvSpPr>
                <p:nvPr/>
              </p:nvSpPr>
              <p:spPr bwMode="auto">
                <a:xfrm>
                  <a:off x="1331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8833" name="Oval 280"/>
              <p:cNvSpPr>
                <a:spLocks noChangeArrowheads="1"/>
              </p:cNvSpPr>
              <p:nvPr/>
            </p:nvSpPr>
            <p:spPr bwMode="auto">
              <a:xfrm>
                <a:off x="1264" y="656"/>
                <a:ext cx="116" cy="11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grpSp>
          <p:nvGrpSpPr>
            <p:cNvPr id="28725" name="Group 281"/>
            <p:cNvGrpSpPr>
              <a:grpSpLocks/>
            </p:cNvGrpSpPr>
            <p:nvPr/>
          </p:nvGrpSpPr>
          <p:grpSpPr bwMode="auto">
            <a:xfrm rot="-2890532" flipH="1" flipV="1">
              <a:off x="1749" y="2263"/>
              <a:ext cx="66" cy="163"/>
              <a:chOff x="1264" y="656"/>
              <a:chExt cx="116" cy="260"/>
            </a:xfrm>
          </p:grpSpPr>
          <p:grpSp>
            <p:nvGrpSpPr>
              <p:cNvPr id="28828" name="Group 282"/>
              <p:cNvGrpSpPr>
                <a:grpSpLocks/>
              </p:cNvGrpSpPr>
              <p:nvPr/>
            </p:nvGrpSpPr>
            <p:grpSpPr bwMode="auto">
              <a:xfrm>
                <a:off x="1287" y="760"/>
                <a:ext cx="71" cy="156"/>
                <a:chOff x="1287" y="760"/>
                <a:chExt cx="83" cy="116"/>
              </a:xfrm>
            </p:grpSpPr>
            <p:sp>
              <p:nvSpPr>
                <p:cNvPr id="28830" name="Freeform 283"/>
                <p:cNvSpPr>
                  <a:spLocks/>
                </p:cNvSpPr>
                <p:nvPr/>
              </p:nvSpPr>
              <p:spPr bwMode="auto">
                <a:xfrm>
                  <a:off x="1287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831" name="Freeform 284"/>
                <p:cNvSpPr>
                  <a:spLocks/>
                </p:cNvSpPr>
                <p:nvPr/>
              </p:nvSpPr>
              <p:spPr bwMode="auto">
                <a:xfrm>
                  <a:off x="1331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8829" name="Oval 285"/>
              <p:cNvSpPr>
                <a:spLocks noChangeArrowheads="1"/>
              </p:cNvSpPr>
              <p:nvPr/>
            </p:nvSpPr>
            <p:spPr bwMode="auto">
              <a:xfrm>
                <a:off x="1264" y="656"/>
                <a:ext cx="116" cy="11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grpSp>
          <p:nvGrpSpPr>
            <p:cNvPr id="28726" name="Group 286"/>
            <p:cNvGrpSpPr>
              <a:grpSpLocks/>
            </p:cNvGrpSpPr>
            <p:nvPr/>
          </p:nvGrpSpPr>
          <p:grpSpPr bwMode="auto">
            <a:xfrm rot="17839140" flipH="1">
              <a:off x="1549" y="2252"/>
              <a:ext cx="66" cy="162"/>
              <a:chOff x="1264" y="656"/>
              <a:chExt cx="116" cy="260"/>
            </a:xfrm>
          </p:grpSpPr>
          <p:grpSp>
            <p:nvGrpSpPr>
              <p:cNvPr id="28824" name="Group 287"/>
              <p:cNvGrpSpPr>
                <a:grpSpLocks/>
              </p:cNvGrpSpPr>
              <p:nvPr/>
            </p:nvGrpSpPr>
            <p:grpSpPr bwMode="auto">
              <a:xfrm>
                <a:off x="1287" y="760"/>
                <a:ext cx="71" cy="156"/>
                <a:chOff x="1287" y="760"/>
                <a:chExt cx="83" cy="116"/>
              </a:xfrm>
            </p:grpSpPr>
            <p:sp>
              <p:nvSpPr>
                <p:cNvPr id="28826" name="Freeform 288"/>
                <p:cNvSpPr>
                  <a:spLocks/>
                </p:cNvSpPr>
                <p:nvPr/>
              </p:nvSpPr>
              <p:spPr bwMode="auto">
                <a:xfrm>
                  <a:off x="1287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827" name="Freeform 289"/>
                <p:cNvSpPr>
                  <a:spLocks/>
                </p:cNvSpPr>
                <p:nvPr/>
              </p:nvSpPr>
              <p:spPr bwMode="auto">
                <a:xfrm>
                  <a:off x="1331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8825" name="Oval 290"/>
              <p:cNvSpPr>
                <a:spLocks noChangeArrowheads="1"/>
              </p:cNvSpPr>
              <p:nvPr/>
            </p:nvSpPr>
            <p:spPr bwMode="auto">
              <a:xfrm>
                <a:off x="1264" y="656"/>
                <a:ext cx="116" cy="11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grpSp>
          <p:nvGrpSpPr>
            <p:cNvPr id="28727" name="Group 291"/>
            <p:cNvGrpSpPr>
              <a:grpSpLocks/>
            </p:cNvGrpSpPr>
            <p:nvPr/>
          </p:nvGrpSpPr>
          <p:grpSpPr bwMode="auto">
            <a:xfrm rot="-3760860" flipH="1" flipV="1">
              <a:off x="1695" y="2323"/>
              <a:ext cx="66" cy="163"/>
              <a:chOff x="1264" y="656"/>
              <a:chExt cx="116" cy="260"/>
            </a:xfrm>
          </p:grpSpPr>
          <p:grpSp>
            <p:nvGrpSpPr>
              <p:cNvPr id="28820" name="Group 292"/>
              <p:cNvGrpSpPr>
                <a:grpSpLocks/>
              </p:cNvGrpSpPr>
              <p:nvPr/>
            </p:nvGrpSpPr>
            <p:grpSpPr bwMode="auto">
              <a:xfrm>
                <a:off x="1287" y="760"/>
                <a:ext cx="71" cy="156"/>
                <a:chOff x="1287" y="760"/>
                <a:chExt cx="83" cy="116"/>
              </a:xfrm>
            </p:grpSpPr>
            <p:sp>
              <p:nvSpPr>
                <p:cNvPr id="28822" name="Freeform 293"/>
                <p:cNvSpPr>
                  <a:spLocks/>
                </p:cNvSpPr>
                <p:nvPr/>
              </p:nvSpPr>
              <p:spPr bwMode="auto">
                <a:xfrm>
                  <a:off x="1287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823" name="Freeform 294"/>
                <p:cNvSpPr>
                  <a:spLocks/>
                </p:cNvSpPr>
                <p:nvPr/>
              </p:nvSpPr>
              <p:spPr bwMode="auto">
                <a:xfrm>
                  <a:off x="1331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8821" name="Oval 295"/>
              <p:cNvSpPr>
                <a:spLocks noChangeArrowheads="1"/>
              </p:cNvSpPr>
              <p:nvPr/>
            </p:nvSpPr>
            <p:spPr bwMode="auto">
              <a:xfrm>
                <a:off x="1264" y="656"/>
                <a:ext cx="116" cy="11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grpSp>
          <p:nvGrpSpPr>
            <p:cNvPr id="28728" name="Group 296"/>
            <p:cNvGrpSpPr>
              <a:grpSpLocks/>
            </p:cNvGrpSpPr>
            <p:nvPr/>
          </p:nvGrpSpPr>
          <p:grpSpPr bwMode="auto">
            <a:xfrm rot="16200000" flipH="1">
              <a:off x="1463" y="2557"/>
              <a:ext cx="66" cy="162"/>
              <a:chOff x="1264" y="656"/>
              <a:chExt cx="116" cy="260"/>
            </a:xfrm>
          </p:grpSpPr>
          <p:grpSp>
            <p:nvGrpSpPr>
              <p:cNvPr id="28816" name="Group 297"/>
              <p:cNvGrpSpPr>
                <a:grpSpLocks/>
              </p:cNvGrpSpPr>
              <p:nvPr/>
            </p:nvGrpSpPr>
            <p:grpSpPr bwMode="auto">
              <a:xfrm>
                <a:off x="1287" y="760"/>
                <a:ext cx="71" cy="156"/>
                <a:chOff x="1287" y="760"/>
                <a:chExt cx="83" cy="116"/>
              </a:xfrm>
            </p:grpSpPr>
            <p:sp>
              <p:nvSpPr>
                <p:cNvPr id="28818" name="Freeform 298"/>
                <p:cNvSpPr>
                  <a:spLocks/>
                </p:cNvSpPr>
                <p:nvPr/>
              </p:nvSpPr>
              <p:spPr bwMode="auto">
                <a:xfrm>
                  <a:off x="1287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819" name="Freeform 299"/>
                <p:cNvSpPr>
                  <a:spLocks/>
                </p:cNvSpPr>
                <p:nvPr/>
              </p:nvSpPr>
              <p:spPr bwMode="auto">
                <a:xfrm>
                  <a:off x="1331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8817" name="Oval 300"/>
              <p:cNvSpPr>
                <a:spLocks noChangeArrowheads="1"/>
              </p:cNvSpPr>
              <p:nvPr/>
            </p:nvSpPr>
            <p:spPr bwMode="auto">
              <a:xfrm>
                <a:off x="1264" y="656"/>
                <a:ext cx="116" cy="11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grpSp>
          <p:nvGrpSpPr>
            <p:cNvPr id="28729" name="Group 301"/>
            <p:cNvGrpSpPr>
              <a:grpSpLocks/>
            </p:cNvGrpSpPr>
            <p:nvPr/>
          </p:nvGrpSpPr>
          <p:grpSpPr bwMode="auto">
            <a:xfrm rot="-5400000" flipH="1" flipV="1">
              <a:off x="1628" y="2559"/>
              <a:ext cx="66" cy="162"/>
              <a:chOff x="1264" y="656"/>
              <a:chExt cx="116" cy="260"/>
            </a:xfrm>
          </p:grpSpPr>
          <p:grpSp>
            <p:nvGrpSpPr>
              <p:cNvPr id="28812" name="Group 302"/>
              <p:cNvGrpSpPr>
                <a:grpSpLocks/>
              </p:cNvGrpSpPr>
              <p:nvPr/>
            </p:nvGrpSpPr>
            <p:grpSpPr bwMode="auto">
              <a:xfrm>
                <a:off x="1287" y="760"/>
                <a:ext cx="71" cy="156"/>
                <a:chOff x="1287" y="760"/>
                <a:chExt cx="83" cy="116"/>
              </a:xfrm>
            </p:grpSpPr>
            <p:sp>
              <p:nvSpPr>
                <p:cNvPr id="28814" name="Freeform 303"/>
                <p:cNvSpPr>
                  <a:spLocks/>
                </p:cNvSpPr>
                <p:nvPr/>
              </p:nvSpPr>
              <p:spPr bwMode="auto">
                <a:xfrm>
                  <a:off x="1287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815" name="Freeform 304"/>
                <p:cNvSpPr>
                  <a:spLocks/>
                </p:cNvSpPr>
                <p:nvPr/>
              </p:nvSpPr>
              <p:spPr bwMode="auto">
                <a:xfrm>
                  <a:off x="1331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8813" name="Oval 305"/>
              <p:cNvSpPr>
                <a:spLocks noChangeArrowheads="1"/>
              </p:cNvSpPr>
              <p:nvPr/>
            </p:nvSpPr>
            <p:spPr bwMode="auto">
              <a:xfrm>
                <a:off x="1264" y="656"/>
                <a:ext cx="116" cy="11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grpSp>
          <p:nvGrpSpPr>
            <p:cNvPr id="28730" name="Group 306"/>
            <p:cNvGrpSpPr>
              <a:grpSpLocks/>
            </p:cNvGrpSpPr>
            <p:nvPr/>
          </p:nvGrpSpPr>
          <p:grpSpPr bwMode="auto">
            <a:xfrm rot="17442130" flipH="1">
              <a:off x="1506" y="2339"/>
              <a:ext cx="65" cy="162"/>
              <a:chOff x="1264" y="656"/>
              <a:chExt cx="116" cy="260"/>
            </a:xfrm>
          </p:grpSpPr>
          <p:grpSp>
            <p:nvGrpSpPr>
              <p:cNvPr id="28808" name="Group 307"/>
              <p:cNvGrpSpPr>
                <a:grpSpLocks/>
              </p:cNvGrpSpPr>
              <p:nvPr/>
            </p:nvGrpSpPr>
            <p:grpSpPr bwMode="auto">
              <a:xfrm>
                <a:off x="1287" y="760"/>
                <a:ext cx="71" cy="156"/>
                <a:chOff x="1287" y="760"/>
                <a:chExt cx="83" cy="116"/>
              </a:xfrm>
            </p:grpSpPr>
            <p:sp>
              <p:nvSpPr>
                <p:cNvPr id="28810" name="Freeform 308"/>
                <p:cNvSpPr>
                  <a:spLocks/>
                </p:cNvSpPr>
                <p:nvPr/>
              </p:nvSpPr>
              <p:spPr bwMode="auto">
                <a:xfrm>
                  <a:off x="1287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811" name="Freeform 309"/>
                <p:cNvSpPr>
                  <a:spLocks/>
                </p:cNvSpPr>
                <p:nvPr/>
              </p:nvSpPr>
              <p:spPr bwMode="auto">
                <a:xfrm>
                  <a:off x="1331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8809" name="Oval 310"/>
              <p:cNvSpPr>
                <a:spLocks noChangeArrowheads="1"/>
              </p:cNvSpPr>
              <p:nvPr/>
            </p:nvSpPr>
            <p:spPr bwMode="auto">
              <a:xfrm>
                <a:off x="1264" y="656"/>
                <a:ext cx="116" cy="11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grpSp>
          <p:nvGrpSpPr>
            <p:cNvPr id="28731" name="Group 311"/>
            <p:cNvGrpSpPr>
              <a:grpSpLocks/>
            </p:cNvGrpSpPr>
            <p:nvPr/>
          </p:nvGrpSpPr>
          <p:grpSpPr bwMode="auto">
            <a:xfrm rot="-4157870" flipH="1" flipV="1">
              <a:off x="1659" y="2395"/>
              <a:ext cx="65" cy="162"/>
              <a:chOff x="1264" y="656"/>
              <a:chExt cx="116" cy="260"/>
            </a:xfrm>
          </p:grpSpPr>
          <p:grpSp>
            <p:nvGrpSpPr>
              <p:cNvPr id="28804" name="Group 312"/>
              <p:cNvGrpSpPr>
                <a:grpSpLocks/>
              </p:cNvGrpSpPr>
              <p:nvPr/>
            </p:nvGrpSpPr>
            <p:grpSpPr bwMode="auto">
              <a:xfrm>
                <a:off x="1287" y="760"/>
                <a:ext cx="71" cy="156"/>
                <a:chOff x="1287" y="760"/>
                <a:chExt cx="83" cy="116"/>
              </a:xfrm>
            </p:grpSpPr>
            <p:sp>
              <p:nvSpPr>
                <p:cNvPr id="28806" name="Freeform 313"/>
                <p:cNvSpPr>
                  <a:spLocks/>
                </p:cNvSpPr>
                <p:nvPr/>
              </p:nvSpPr>
              <p:spPr bwMode="auto">
                <a:xfrm>
                  <a:off x="1287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807" name="Freeform 314"/>
                <p:cNvSpPr>
                  <a:spLocks/>
                </p:cNvSpPr>
                <p:nvPr/>
              </p:nvSpPr>
              <p:spPr bwMode="auto">
                <a:xfrm>
                  <a:off x="1331" y="760"/>
                  <a:ext cx="39" cy="116"/>
                </a:xfrm>
                <a:custGeom>
                  <a:avLst/>
                  <a:gdLst>
                    <a:gd name="T0" fmla="*/ 13 w 39"/>
                    <a:gd name="T1" fmla="*/ 0 h 116"/>
                    <a:gd name="T2" fmla="*/ 37 w 39"/>
                    <a:gd name="T3" fmla="*/ 52 h 116"/>
                    <a:gd name="T4" fmla="*/ 1 w 39"/>
                    <a:gd name="T5" fmla="*/ 64 h 116"/>
                    <a:gd name="T6" fmla="*/ 33 w 39"/>
                    <a:gd name="T7" fmla="*/ 116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16"/>
                    <a:gd name="T14" fmla="*/ 39 w 39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16">
                      <a:moveTo>
                        <a:pt x="13" y="0"/>
                      </a:moveTo>
                      <a:cubicBezTo>
                        <a:pt x="26" y="20"/>
                        <a:pt x="39" y="41"/>
                        <a:pt x="37" y="52"/>
                      </a:cubicBezTo>
                      <a:cubicBezTo>
                        <a:pt x="35" y="63"/>
                        <a:pt x="2" y="53"/>
                        <a:pt x="1" y="64"/>
                      </a:cubicBezTo>
                      <a:cubicBezTo>
                        <a:pt x="0" y="75"/>
                        <a:pt x="16" y="95"/>
                        <a:pt x="33" y="116"/>
                      </a:cubicBezTo>
                    </a:path>
                  </a:pathLst>
                </a:custGeom>
                <a:noFill/>
                <a:ln w="28575" cmpd="sng">
                  <a:solidFill>
                    <a:srgbClr val="FF434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8805" name="Oval 315"/>
              <p:cNvSpPr>
                <a:spLocks noChangeArrowheads="1"/>
              </p:cNvSpPr>
              <p:nvPr/>
            </p:nvSpPr>
            <p:spPr bwMode="auto">
              <a:xfrm>
                <a:off x="1264" y="656"/>
                <a:ext cx="116" cy="11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grpSp>
          <p:nvGrpSpPr>
            <p:cNvPr id="28732" name="Group 316"/>
            <p:cNvGrpSpPr>
              <a:grpSpLocks/>
            </p:cNvGrpSpPr>
            <p:nvPr/>
          </p:nvGrpSpPr>
          <p:grpSpPr bwMode="auto">
            <a:xfrm rot="16938622" flipV="1">
              <a:off x="2695" y="2567"/>
              <a:ext cx="68" cy="327"/>
              <a:chOff x="1612" y="840"/>
              <a:chExt cx="120" cy="524"/>
            </a:xfrm>
          </p:grpSpPr>
          <p:grpSp>
            <p:nvGrpSpPr>
              <p:cNvPr id="28794" name="Group 317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8800" name="Group 318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802" name="Freeform 319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803" name="Freeform 320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801" name="Oval 321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8795" name="Group 322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8796" name="Group 323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798" name="Freeform 324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799" name="Freeform 325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797" name="Oval 326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33" name="Group 327"/>
            <p:cNvGrpSpPr>
              <a:grpSpLocks/>
            </p:cNvGrpSpPr>
            <p:nvPr/>
          </p:nvGrpSpPr>
          <p:grpSpPr bwMode="auto">
            <a:xfrm rot="18709468" flipV="1">
              <a:off x="2561" y="2810"/>
              <a:ext cx="67" cy="328"/>
              <a:chOff x="1612" y="840"/>
              <a:chExt cx="120" cy="524"/>
            </a:xfrm>
          </p:grpSpPr>
          <p:grpSp>
            <p:nvGrpSpPr>
              <p:cNvPr id="28784" name="Group 328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8790" name="Group 329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792" name="Freeform 330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793" name="Freeform 331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791" name="Oval 332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8785" name="Group 333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8786" name="Group 334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788" name="Freeform 335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789" name="Freeform 336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787" name="Oval 337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34" name="Group 338"/>
            <p:cNvGrpSpPr>
              <a:grpSpLocks/>
            </p:cNvGrpSpPr>
            <p:nvPr/>
          </p:nvGrpSpPr>
          <p:grpSpPr bwMode="auto">
            <a:xfrm rot="17839140" flipV="1">
              <a:off x="2628" y="2733"/>
              <a:ext cx="68" cy="327"/>
              <a:chOff x="1612" y="840"/>
              <a:chExt cx="120" cy="524"/>
            </a:xfrm>
          </p:grpSpPr>
          <p:grpSp>
            <p:nvGrpSpPr>
              <p:cNvPr id="28774" name="Group 339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8780" name="Group 340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782" name="Freeform 341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783" name="Freeform 342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781" name="Oval 343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8775" name="Group 344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8776" name="Group 345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778" name="Freeform 346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779" name="Freeform 347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777" name="Oval 348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35" name="Group 349"/>
            <p:cNvGrpSpPr>
              <a:grpSpLocks/>
            </p:cNvGrpSpPr>
            <p:nvPr/>
          </p:nvGrpSpPr>
          <p:grpSpPr bwMode="auto">
            <a:xfrm rot="17442130" flipV="1">
              <a:off x="2667" y="2654"/>
              <a:ext cx="68" cy="327"/>
              <a:chOff x="1612" y="840"/>
              <a:chExt cx="120" cy="524"/>
            </a:xfrm>
          </p:grpSpPr>
          <p:grpSp>
            <p:nvGrpSpPr>
              <p:cNvPr id="28764" name="Group 350"/>
              <p:cNvGrpSpPr>
                <a:grpSpLocks/>
              </p:cNvGrpSpPr>
              <p:nvPr/>
            </p:nvGrpSpPr>
            <p:grpSpPr bwMode="auto">
              <a:xfrm>
                <a:off x="1612" y="840"/>
                <a:ext cx="116" cy="260"/>
                <a:chOff x="1264" y="656"/>
                <a:chExt cx="116" cy="260"/>
              </a:xfrm>
            </p:grpSpPr>
            <p:grpSp>
              <p:nvGrpSpPr>
                <p:cNvPr id="28770" name="Group 351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772" name="Freeform 352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773" name="Freeform 353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771" name="Oval 354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8765" name="Group 355"/>
              <p:cNvGrpSpPr>
                <a:grpSpLocks/>
              </p:cNvGrpSpPr>
              <p:nvPr/>
            </p:nvGrpSpPr>
            <p:grpSpPr bwMode="auto">
              <a:xfrm flipV="1">
                <a:off x="1616" y="1104"/>
                <a:ext cx="116" cy="260"/>
                <a:chOff x="1264" y="656"/>
                <a:chExt cx="116" cy="260"/>
              </a:xfrm>
            </p:grpSpPr>
            <p:grpSp>
              <p:nvGrpSpPr>
                <p:cNvPr id="28766" name="Group 356"/>
                <p:cNvGrpSpPr>
                  <a:grpSpLocks/>
                </p:cNvGrpSpPr>
                <p:nvPr/>
              </p:nvGrpSpPr>
              <p:grpSpPr bwMode="auto">
                <a:xfrm>
                  <a:off x="1287" y="760"/>
                  <a:ext cx="71" cy="156"/>
                  <a:chOff x="1287" y="760"/>
                  <a:chExt cx="83" cy="116"/>
                </a:xfrm>
              </p:grpSpPr>
              <p:sp>
                <p:nvSpPr>
                  <p:cNvPr id="28768" name="Freeform 357"/>
                  <p:cNvSpPr>
                    <a:spLocks/>
                  </p:cNvSpPr>
                  <p:nvPr/>
                </p:nvSpPr>
                <p:spPr bwMode="auto">
                  <a:xfrm>
                    <a:off x="1287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8769" name="Freeform 358"/>
                  <p:cNvSpPr>
                    <a:spLocks/>
                  </p:cNvSpPr>
                  <p:nvPr/>
                </p:nvSpPr>
                <p:spPr bwMode="auto">
                  <a:xfrm>
                    <a:off x="1331" y="760"/>
                    <a:ext cx="39" cy="116"/>
                  </a:xfrm>
                  <a:custGeom>
                    <a:avLst/>
                    <a:gdLst>
                      <a:gd name="T0" fmla="*/ 13 w 39"/>
                      <a:gd name="T1" fmla="*/ 0 h 116"/>
                      <a:gd name="T2" fmla="*/ 37 w 39"/>
                      <a:gd name="T3" fmla="*/ 52 h 116"/>
                      <a:gd name="T4" fmla="*/ 1 w 39"/>
                      <a:gd name="T5" fmla="*/ 64 h 116"/>
                      <a:gd name="T6" fmla="*/ 33 w 39"/>
                      <a:gd name="T7" fmla="*/ 116 h 1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"/>
                      <a:gd name="T13" fmla="*/ 0 h 116"/>
                      <a:gd name="T14" fmla="*/ 39 w 39"/>
                      <a:gd name="T15" fmla="*/ 116 h 1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" h="116">
                        <a:moveTo>
                          <a:pt x="13" y="0"/>
                        </a:moveTo>
                        <a:cubicBezTo>
                          <a:pt x="26" y="20"/>
                          <a:pt x="39" y="41"/>
                          <a:pt x="37" y="52"/>
                        </a:cubicBezTo>
                        <a:cubicBezTo>
                          <a:pt x="35" y="63"/>
                          <a:pt x="2" y="53"/>
                          <a:pt x="1" y="64"/>
                        </a:cubicBezTo>
                        <a:cubicBezTo>
                          <a:pt x="0" y="75"/>
                          <a:pt x="16" y="95"/>
                          <a:pt x="33" y="11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434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767" name="Oval 359"/>
                <p:cNvSpPr>
                  <a:spLocks noChangeArrowheads="1"/>
                </p:cNvSpPr>
                <p:nvPr/>
              </p:nvSpPr>
              <p:spPr bwMode="auto">
                <a:xfrm>
                  <a:off x="1264" y="656"/>
                  <a:ext cx="116" cy="11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rgbClr val="71B6F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28736" name="Group 360"/>
            <p:cNvGrpSpPr>
              <a:grpSpLocks/>
            </p:cNvGrpSpPr>
            <p:nvPr/>
          </p:nvGrpSpPr>
          <p:grpSpPr bwMode="auto">
            <a:xfrm rot="10025767">
              <a:off x="2604" y="2543"/>
              <a:ext cx="314" cy="184"/>
              <a:chOff x="8935" y="16097"/>
              <a:chExt cx="738" cy="482"/>
            </a:xfrm>
          </p:grpSpPr>
          <p:sp>
            <p:nvSpPr>
              <p:cNvPr id="28759" name="AutoShape 361"/>
              <p:cNvSpPr>
                <a:spLocks noChangeArrowheads="1"/>
              </p:cNvSpPr>
              <p:nvPr/>
            </p:nvSpPr>
            <p:spPr bwMode="auto">
              <a:xfrm rot="-4663274">
                <a:off x="9101" y="16016"/>
                <a:ext cx="432" cy="694"/>
              </a:xfrm>
              <a:custGeom>
                <a:avLst/>
                <a:gdLst>
                  <a:gd name="T0" fmla="*/ 378 w 21600"/>
                  <a:gd name="T1" fmla="*/ 347 h 21600"/>
                  <a:gd name="T2" fmla="*/ 216 w 21600"/>
                  <a:gd name="T3" fmla="*/ 694 h 21600"/>
                  <a:gd name="T4" fmla="*/ 54 w 21600"/>
                  <a:gd name="T5" fmla="*/ 347 h 21600"/>
                  <a:gd name="T6" fmla="*/ 21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13 h 21600"/>
                  <a:gd name="T14" fmla="*/ 17100 w 21600"/>
                  <a:gd name="T15" fmla="*/ 1708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508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8760" name="Line 362"/>
              <p:cNvSpPr>
                <a:spLocks noChangeShapeType="1"/>
              </p:cNvSpPr>
              <p:nvPr/>
            </p:nvSpPr>
            <p:spPr bwMode="auto">
              <a:xfrm flipH="1">
                <a:off x="8976" y="16097"/>
                <a:ext cx="35" cy="213"/>
              </a:xfrm>
              <a:prstGeom prst="line">
                <a:avLst/>
              </a:prstGeom>
              <a:noFill/>
              <a:ln w="889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61" name="Line 363"/>
              <p:cNvSpPr>
                <a:spLocks noChangeShapeType="1"/>
              </p:cNvSpPr>
              <p:nvPr/>
            </p:nvSpPr>
            <p:spPr bwMode="auto">
              <a:xfrm flipH="1">
                <a:off x="9634" y="16342"/>
                <a:ext cx="39" cy="187"/>
              </a:xfrm>
              <a:prstGeom prst="line">
                <a:avLst/>
              </a:prstGeom>
              <a:noFill/>
              <a:ln w="889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62" name="Line 364"/>
              <p:cNvSpPr>
                <a:spLocks noChangeShapeType="1"/>
              </p:cNvSpPr>
              <p:nvPr/>
            </p:nvSpPr>
            <p:spPr bwMode="auto">
              <a:xfrm flipH="1">
                <a:off x="8935" y="16273"/>
                <a:ext cx="0" cy="213"/>
              </a:xfrm>
              <a:prstGeom prst="line">
                <a:avLst/>
              </a:prstGeom>
              <a:noFill/>
              <a:ln w="889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63" name="Line 365"/>
              <p:cNvSpPr>
                <a:spLocks noChangeShapeType="1"/>
              </p:cNvSpPr>
              <p:nvPr/>
            </p:nvSpPr>
            <p:spPr bwMode="auto">
              <a:xfrm flipH="1">
                <a:off x="8971" y="16235"/>
                <a:ext cx="0" cy="213"/>
              </a:xfrm>
              <a:prstGeom prst="line">
                <a:avLst/>
              </a:prstGeom>
              <a:noFill/>
              <a:ln w="889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8737" name="Text Box 366"/>
            <p:cNvSpPr txBox="1">
              <a:spLocks noChangeArrowheads="1"/>
            </p:cNvSpPr>
            <p:nvPr/>
          </p:nvSpPr>
          <p:spPr bwMode="auto">
            <a:xfrm>
              <a:off x="3157" y="3650"/>
              <a:ext cx="1248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Gramicidin A</a:t>
              </a:r>
              <a:endParaRPr lang="ru-RU" sz="1200">
                <a:latin typeface="Calibri" pitchFamily="34" charset="0"/>
              </a:endParaRPr>
            </a:p>
          </p:txBody>
        </p:sp>
        <p:sp>
          <p:nvSpPr>
            <p:cNvPr id="28738" name="Oval 367"/>
            <p:cNvSpPr>
              <a:spLocks noChangeArrowheads="1"/>
            </p:cNvSpPr>
            <p:nvPr/>
          </p:nvSpPr>
          <p:spPr bwMode="auto">
            <a:xfrm>
              <a:off x="2790" y="2550"/>
              <a:ext cx="102" cy="15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28739" name="Group 368"/>
            <p:cNvGrpSpPr>
              <a:grpSpLocks/>
            </p:cNvGrpSpPr>
            <p:nvPr/>
          </p:nvGrpSpPr>
          <p:grpSpPr bwMode="auto">
            <a:xfrm>
              <a:off x="3055" y="2214"/>
              <a:ext cx="884" cy="837"/>
              <a:chOff x="4789" y="739"/>
              <a:chExt cx="2086" cy="2197"/>
            </a:xfrm>
          </p:grpSpPr>
          <p:pic>
            <p:nvPicPr>
              <p:cNvPr id="28757" name="Picture 36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009" y="824"/>
                <a:ext cx="1866" cy="20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758" name="Oval 370"/>
              <p:cNvSpPr>
                <a:spLocks noChangeArrowheads="1"/>
              </p:cNvSpPr>
              <p:nvPr/>
            </p:nvSpPr>
            <p:spPr bwMode="auto">
              <a:xfrm>
                <a:off x="4789" y="739"/>
                <a:ext cx="2075" cy="219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28740" name="Line 371"/>
            <p:cNvSpPr>
              <a:spLocks noChangeShapeType="1"/>
            </p:cNvSpPr>
            <p:nvPr/>
          </p:nvSpPr>
          <p:spPr bwMode="auto">
            <a:xfrm flipV="1">
              <a:off x="2912" y="2097"/>
              <a:ext cx="581" cy="4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41" name="Line 372"/>
            <p:cNvSpPr>
              <a:spLocks noChangeShapeType="1"/>
            </p:cNvSpPr>
            <p:nvPr/>
          </p:nvSpPr>
          <p:spPr bwMode="auto">
            <a:xfrm>
              <a:off x="2912" y="2726"/>
              <a:ext cx="603" cy="4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28742" name="Group 373"/>
            <p:cNvGrpSpPr>
              <a:grpSpLocks/>
            </p:cNvGrpSpPr>
            <p:nvPr/>
          </p:nvGrpSpPr>
          <p:grpSpPr bwMode="auto">
            <a:xfrm rot="-3704974">
              <a:off x="1620" y="2949"/>
              <a:ext cx="279" cy="175"/>
              <a:chOff x="8935" y="16097"/>
              <a:chExt cx="738" cy="482"/>
            </a:xfrm>
          </p:grpSpPr>
          <p:sp>
            <p:nvSpPr>
              <p:cNvPr id="28752" name="AutoShape 374"/>
              <p:cNvSpPr>
                <a:spLocks noChangeArrowheads="1"/>
              </p:cNvSpPr>
              <p:nvPr/>
            </p:nvSpPr>
            <p:spPr bwMode="auto">
              <a:xfrm rot="-4663274">
                <a:off x="9101" y="16016"/>
                <a:ext cx="432" cy="694"/>
              </a:xfrm>
              <a:custGeom>
                <a:avLst/>
                <a:gdLst>
                  <a:gd name="T0" fmla="*/ 378 w 21600"/>
                  <a:gd name="T1" fmla="*/ 347 h 21600"/>
                  <a:gd name="T2" fmla="*/ 216 w 21600"/>
                  <a:gd name="T3" fmla="*/ 694 h 21600"/>
                  <a:gd name="T4" fmla="*/ 54 w 21600"/>
                  <a:gd name="T5" fmla="*/ 347 h 21600"/>
                  <a:gd name="T6" fmla="*/ 21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13 h 21600"/>
                  <a:gd name="T14" fmla="*/ 17100 w 21600"/>
                  <a:gd name="T15" fmla="*/ 1708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508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8753" name="Line 375"/>
              <p:cNvSpPr>
                <a:spLocks noChangeShapeType="1"/>
              </p:cNvSpPr>
              <p:nvPr/>
            </p:nvSpPr>
            <p:spPr bwMode="auto">
              <a:xfrm flipH="1">
                <a:off x="8976" y="16097"/>
                <a:ext cx="35" cy="213"/>
              </a:xfrm>
              <a:prstGeom prst="line">
                <a:avLst/>
              </a:prstGeom>
              <a:noFill/>
              <a:ln w="889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54" name="Line 376"/>
              <p:cNvSpPr>
                <a:spLocks noChangeShapeType="1"/>
              </p:cNvSpPr>
              <p:nvPr/>
            </p:nvSpPr>
            <p:spPr bwMode="auto">
              <a:xfrm flipH="1">
                <a:off x="9634" y="16342"/>
                <a:ext cx="39" cy="187"/>
              </a:xfrm>
              <a:prstGeom prst="line">
                <a:avLst/>
              </a:prstGeom>
              <a:noFill/>
              <a:ln w="889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55" name="Line 377"/>
              <p:cNvSpPr>
                <a:spLocks noChangeShapeType="1"/>
              </p:cNvSpPr>
              <p:nvPr/>
            </p:nvSpPr>
            <p:spPr bwMode="auto">
              <a:xfrm flipH="1">
                <a:off x="8935" y="16273"/>
                <a:ext cx="0" cy="213"/>
              </a:xfrm>
              <a:prstGeom prst="line">
                <a:avLst/>
              </a:prstGeom>
              <a:noFill/>
              <a:ln w="889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56" name="Line 378"/>
              <p:cNvSpPr>
                <a:spLocks noChangeShapeType="1"/>
              </p:cNvSpPr>
              <p:nvPr/>
            </p:nvSpPr>
            <p:spPr bwMode="auto">
              <a:xfrm flipH="1">
                <a:off x="8971" y="16235"/>
                <a:ext cx="0" cy="213"/>
              </a:xfrm>
              <a:prstGeom prst="line">
                <a:avLst/>
              </a:prstGeom>
              <a:noFill/>
              <a:ln w="889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8743" name="Group 379"/>
            <p:cNvGrpSpPr>
              <a:grpSpLocks/>
            </p:cNvGrpSpPr>
            <p:nvPr/>
          </p:nvGrpSpPr>
          <p:grpSpPr bwMode="auto">
            <a:xfrm>
              <a:off x="1411" y="2490"/>
              <a:ext cx="332" cy="107"/>
              <a:chOff x="89" y="1474"/>
              <a:chExt cx="746" cy="256"/>
            </a:xfrm>
          </p:grpSpPr>
          <p:sp>
            <p:nvSpPr>
              <p:cNvPr id="28746" name="Oval 380"/>
              <p:cNvSpPr>
                <a:spLocks noChangeArrowheads="1"/>
              </p:cNvSpPr>
              <p:nvPr/>
            </p:nvSpPr>
            <p:spPr bwMode="auto">
              <a:xfrm rot="16200000" flipH="1">
                <a:off x="92" y="1471"/>
                <a:ext cx="158" cy="163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28747" name="Oval 381"/>
              <p:cNvSpPr>
                <a:spLocks noChangeArrowheads="1"/>
              </p:cNvSpPr>
              <p:nvPr/>
            </p:nvSpPr>
            <p:spPr bwMode="auto">
              <a:xfrm rot="16200000" flipH="1">
                <a:off x="675" y="1569"/>
                <a:ext cx="158" cy="163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71B6F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28748" name="Freeform 382"/>
              <p:cNvSpPr>
                <a:spLocks/>
              </p:cNvSpPr>
              <p:nvPr/>
            </p:nvSpPr>
            <p:spPr bwMode="auto">
              <a:xfrm rot="-4661378">
                <a:off x="538" y="1529"/>
                <a:ext cx="45" cy="219"/>
              </a:xfrm>
              <a:custGeom>
                <a:avLst/>
                <a:gdLst>
                  <a:gd name="T0" fmla="*/ 13 w 39"/>
                  <a:gd name="T1" fmla="*/ 0 h 116"/>
                  <a:gd name="T2" fmla="*/ 37 w 39"/>
                  <a:gd name="T3" fmla="*/ 52 h 116"/>
                  <a:gd name="T4" fmla="*/ 1 w 39"/>
                  <a:gd name="T5" fmla="*/ 64 h 116"/>
                  <a:gd name="T6" fmla="*/ 33 w 39"/>
                  <a:gd name="T7" fmla="*/ 116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116"/>
                  <a:gd name="T14" fmla="*/ 39 w 39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116">
                    <a:moveTo>
                      <a:pt x="13" y="0"/>
                    </a:moveTo>
                    <a:cubicBezTo>
                      <a:pt x="26" y="20"/>
                      <a:pt x="39" y="41"/>
                      <a:pt x="37" y="52"/>
                    </a:cubicBezTo>
                    <a:cubicBezTo>
                      <a:pt x="35" y="63"/>
                      <a:pt x="2" y="53"/>
                      <a:pt x="1" y="64"/>
                    </a:cubicBezTo>
                    <a:cubicBezTo>
                      <a:pt x="0" y="75"/>
                      <a:pt x="16" y="95"/>
                      <a:pt x="33" y="116"/>
                    </a:cubicBezTo>
                  </a:path>
                </a:pathLst>
              </a:custGeom>
              <a:noFill/>
              <a:ln w="28575" cmpd="sng">
                <a:solidFill>
                  <a:srgbClr val="FF434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49" name="Freeform 383"/>
              <p:cNvSpPr>
                <a:spLocks/>
              </p:cNvSpPr>
              <p:nvPr/>
            </p:nvSpPr>
            <p:spPr bwMode="auto">
              <a:xfrm rot="-4661378">
                <a:off x="549" y="1479"/>
                <a:ext cx="45" cy="219"/>
              </a:xfrm>
              <a:custGeom>
                <a:avLst/>
                <a:gdLst>
                  <a:gd name="T0" fmla="*/ 13 w 39"/>
                  <a:gd name="T1" fmla="*/ 0 h 116"/>
                  <a:gd name="T2" fmla="*/ 37 w 39"/>
                  <a:gd name="T3" fmla="*/ 52 h 116"/>
                  <a:gd name="T4" fmla="*/ 1 w 39"/>
                  <a:gd name="T5" fmla="*/ 64 h 116"/>
                  <a:gd name="T6" fmla="*/ 33 w 39"/>
                  <a:gd name="T7" fmla="*/ 116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116"/>
                  <a:gd name="T14" fmla="*/ 39 w 39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116">
                    <a:moveTo>
                      <a:pt x="13" y="0"/>
                    </a:moveTo>
                    <a:cubicBezTo>
                      <a:pt x="26" y="20"/>
                      <a:pt x="39" y="41"/>
                      <a:pt x="37" y="52"/>
                    </a:cubicBezTo>
                    <a:cubicBezTo>
                      <a:pt x="35" y="63"/>
                      <a:pt x="2" y="53"/>
                      <a:pt x="1" y="64"/>
                    </a:cubicBezTo>
                    <a:cubicBezTo>
                      <a:pt x="0" y="75"/>
                      <a:pt x="16" y="95"/>
                      <a:pt x="33" y="116"/>
                    </a:cubicBezTo>
                  </a:path>
                </a:pathLst>
              </a:custGeom>
              <a:noFill/>
              <a:ln w="28575" cmpd="sng">
                <a:solidFill>
                  <a:srgbClr val="FF434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50" name="Freeform 384"/>
              <p:cNvSpPr>
                <a:spLocks/>
              </p:cNvSpPr>
              <p:nvPr/>
            </p:nvSpPr>
            <p:spPr bwMode="auto">
              <a:xfrm rot="-4661378">
                <a:off x="327" y="1497"/>
                <a:ext cx="45" cy="219"/>
              </a:xfrm>
              <a:custGeom>
                <a:avLst/>
                <a:gdLst>
                  <a:gd name="T0" fmla="*/ 13 w 39"/>
                  <a:gd name="T1" fmla="*/ 0 h 116"/>
                  <a:gd name="T2" fmla="*/ 37 w 39"/>
                  <a:gd name="T3" fmla="*/ 52 h 116"/>
                  <a:gd name="T4" fmla="*/ 1 w 39"/>
                  <a:gd name="T5" fmla="*/ 64 h 116"/>
                  <a:gd name="T6" fmla="*/ 33 w 39"/>
                  <a:gd name="T7" fmla="*/ 116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116"/>
                  <a:gd name="T14" fmla="*/ 39 w 39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116">
                    <a:moveTo>
                      <a:pt x="13" y="0"/>
                    </a:moveTo>
                    <a:cubicBezTo>
                      <a:pt x="26" y="20"/>
                      <a:pt x="39" y="41"/>
                      <a:pt x="37" y="52"/>
                    </a:cubicBezTo>
                    <a:cubicBezTo>
                      <a:pt x="35" y="63"/>
                      <a:pt x="2" y="53"/>
                      <a:pt x="1" y="64"/>
                    </a:cubicBezTo>
                    <a:cubicBezTo>
                      <a:pt x="0" y="75"/>
                      <a:pt x="16" y="95"/>
                      <a:pt x="33" y="116"/>
                    </a:cubicBezTo>
                  </a:path>
                </a:pathLst>
              </a:custGeom>
              <a:noFill/>
              <a:ln w="28575" cmpd="sng">
                <a:solidFill>
                  <a:srgbClr val="FF434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51" name="Freeform 385"/>
              <p:cNvSpPr>
                <a:spLocks/>
              </p:cNvSpPr>
              <p:nvPr/>
            </p:nvSpPr>
            <p:spPr bwMode="auto">
              <a:xfrm rot="-4661378">
                <a:off x="338" y="1447"/>
                <a:ext cx="45" cy="219"/>
              </a:xfrm>
              <a:custGeom>
                <a:avLst/>
                <a:gdLst>
                  <a:gd name="T0" fmla="*/ 13 w 39"/>
                  <a:gd name="T1" fmla="*/ 0 h 116"/>
                  <a:gd name="T2" fmla="*/ 37 w 39"/>
                  <a:gd name="T3" fmla="*/ 52 h 116"/>
                  <a:gd name="T4" fmla="*/ 1 w 39"/>
                  <a:gd name="T5" fmla="*/ 64 h 116"/>
                  <a:gd name="T6" fmla="*/ 33 w 39"/>
                  <a:gd name="T7" fmla="*/ 116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116"/>
                  <a:gd name="T14" fmla="*/ 39 w 39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116">
                    <a:moveTo>
                      <a:pt x="13" y="0"/>
                    </a:moveTo>
                    <a:cubicBezTo>
                      <a:pt x="26" y="20"/>
                      <a:pt x="39" y="41"/>
                      <a:pt x="37" y="52"/>
                    </a:cubicBezTo>
                    <a:cubicBezTo>
                      <a:pt x="35" y="63"/>
                      <a:pt x="2" y="53"/>
                      <a:pt x="1" y="64"/>
                    </a:cubicBezTo>
                    <a:cubicBezTo>
                      <a:pt x="0" y="75"/>
                      <a:pt x="16" y="95"/>
                      <a:pt x="33" y="116"/>
                    </a:cubicBezTo>
                  </a:path>
                </a:pathLst>
              </a:custGeom>
              <a:noFill/>
              <a:ln w="28575" cmpd="sng">
                <a:solidFill>
                  <a:srgbClr val="FF434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8744" name="Line 386"/>
            <p:cNvSpPr>
              <a:spLocks noChangeShapeType="1"/>
            </p:cNvSpPr>
            <p:nvPr/>
          </p:nvSpPr>
          <p:spPr bwMode="auto">
            <a:xfrm flipV="1">
              <a:off x="1474" y="2795"/>
              <a:ext cx="499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45" name="Text Box 387"/>
            <p:cNvSpPr txBox="1">
              <a:spLocks noChangeArrowheads="1"/>
            </p:cNvSpPr>
            <p:nvPr/>
          </p:nvSpPr>
          <p:spPr bwMode="auto">
            <a:xfrm>
              <a:off x="1565" y="3517"/>
              <a:ext cx="41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H</a:t>
              </a:r>
              <a:r>
                <a:rPr lang="en-US" sz="1200" baseline="30000">
                  <a:latin typeface="Calibri" pitchFamily="34" charset="0"/>
                </a:rPr>
                <a:t>+</a:t>
              </a:r>
              <a:endParaRPr lang="ru-RU" sz="1200" baseline="30000">
                <a:latin typeface="Calibri" pitchFamily="34" charset="0"/>
              </a:endParaRPr>
            </a:p>
          </p:txBody>
        </p:sp>
        <p:graphicFrame>
          <p:nvGraphicFramePr>
            <p:cNvPr id="28678" name="Object 6"/>
            <p:cNvGraphicFramePr>
              <a:graphicFrameLocks noChangeAspect="1"/>
            </p:cNvGraphicFramePr>
            <p:nvPr/>
          </p:nvGraphicFramePr>
          <p:xfrm>
            <a:off x="1769" y="2336"/>
            <a:ext cx="755" cy="560"/>
          </p:xfrm>
          <a:graphic>
            <a:graphicData uri="http://schemas.openxmlformats.org/presentationml/2006/ole">
              <p:oleObj spid="_x0000_s28678" name="CS ChemDraw Drawing" r:id="rId5" imgW="2049480" imgH="1630440" progId="ChemDraw.Document.6.0">
                <p:embed/>
              </p:oleObj>
            </a:graphicData>
          </a:graphic>
        </p:graphicFrame>
      </p:grpSp>
      <p:sp>
        <p:nvSpPr>
          <p:cNvPr id="28682" name="Rectangle 9"/>
          <p:cNvSpPr>
            <a:spLocks noChangeArrowheads="1"/>
          </p:cNvSpPr>
          <p:nvPr/>
        </p:nvSpPr>
        <p:spPr bwMode="auto">
          <a:xfrm>
            <a:off x="0" y="6477000"/>
            <a:ext cx="9144000" cy="738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eaLnBrk="0" hangingPunct="0"/>
            <a:r>
              <a:rPr lang="en-US" altLang="zh-CN" sz="1200" i="1">
                <a:latin typeface="Calibri" pitchFamily="34" charset="0"/>
              </a:rPr>
              <a:t>	</a:t>
            </a:r>
            <a:r>
              <a:rPr lang="en-US" altLang="zh-CN" sz="1400" b="1" i="1">
                <a:solidFill>
                  <a:srgbClr val="2E42FC"/>
                </a:solidFill>
                <a:latin typeface="Calibri" pitchFamily="34" charset="0"/>
              </a:rPr>
              <a:t>Woldman, Y. Y., Semenov, S. V., Bobko, A. A., Kirilyuk, I. A., Polienko, J. F., Voinov, M. A., Bagryanskaya E. G. and  Khramtsov V.V. Analyst, 2009, 134, 904–910.</a:t>
            </a:r>
          </a:p>
          <a:p>
            <a:pPr marL="342900" indent="-342900" eaLnBrk="0" hangingPunct="0"/>
            <a:r>
              <a:rPr lang="en-US" altLang="zh-CN" sz="1400" b="1" i="1">
                <a:solidFill>
                  <a:srgbClr val="2E42FC"/>
                </a:solidFill>
                <a:latin typeface="Calibri" pitchFamily="34" charset="0"/>
              </a:rPr>
              <a:t>.</a:t>
            </a:r>
            <a:endParaRPr lang="ru-RU" altLang="zh-CN" sz="1400" b="1" i="1">
              <a:solidFill>
                <a:srgbClr val="2E42FC"/>
              </a:solidFill>
              <a:latin typeface="Calibri" pitchFamily="34" charset="0"/>
            </a:endParaRPr>
          </a:p>
        </p:txBody>
      </p:sp>
      <p:graphicFrame>
        <p:nvGraphicFramePr>
          <p:cNvPr id="28675" name="Object 8"/>
          <p:cNvGraphicFramePr>
            <a:graphicFrameLocks noChangeAspect="1"/>
          </p:cNvGraphicFramePr>
          <p:nvPr/>
        </p:nvGraphicFramePr>
        <p:xfrm>
          <a:off x="5580063" y="765175"/>
          <a:ext cx="3024187" cy="2286000"/>
        </p:xfrm>
        <a:graphic>
          <a:graphicData uri="http://schemas.openxmlformats.org/presentationml/2006/ole">
            <p:oleObj spid="_x0000_s28675" name="Graph" r:id="rId6" imgW="1321560" imgH="998280" progId="">
              <p:embed/>
            </p:oleObj>
          </a:graphicData>
        </a:graphic>
      </p:graphicFrame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250825" y="2924175"/>
          <a:ext cx="4464050" cy="2019300"/>
        </p:xfrm>
        <a:graphic>
          <a:graphicData uri="http://schemas.openxmlformats.org/presentationml/2006/ole">
            <p:oleObj spid="_x0000_s28676" name="Graph" r:id="rId7" imgW="1388520" imgH="628920" progId="">
              <p:embed/>
            </p:oleObj>
          </a:graphicData>
        </a:graphic>
      </p:graphicFrame>
      <p:sp>
        <p:nvSpPr>
          <p:cNvPr id="28683" name="Text Box 392"/>
          <p:cNvSpPr txBox="1">
            <a:spLocks noChangeArrowheads="1"/>
          </p:cNvSpPr>
          <p:nvPr/>
        </p:nvSpPr>
        <p:spPr bwMode="auto">
          <a:xfrm>
            <a:off x="1547813" y="4941888"/>
            <a:ext cx="14239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alibri" pitchFamily="34" charset="0"/>
              </a:rPr>
              <a:t>Add. of K</a:t>
            </a:r>
            <a:r>
              <a:rPr lang="en-US" sz="1200" baseline="-25000">
                <a:latin typeface="Calibri" pitchFamily="34" charset="0"/>
              </a:rPr>
              <a:t>3</a:t>
            </a:r>
            <a:r>
              <a:rPr lang="en-US" sz="1200">
                <a:latin typeface="Calibri" pitchFamily="34" charset="0"/>
              </a:rPr>
              <a:t>Fe(CN)</a:t>
            </a:r>
            <a:r>
              <a:rPr lang="en-US" sz="1200" baseline="-25000">
                <a:latin typeface="Calibri" pitchFamily="34" charset="0"/>
              </a:rPr>
              <a:t>6</a:t>
            </a:r>
            <a:endParaRPr lang="ru-RU" sz="1200" baseline="-25000">
              <a:latin typeface="Calibri" pitchFamily="34" charset="0"/>
            </a:endParaRPr>
          </a:p>
        </p:txBody>
      </p:sp>
      <p:sp>
        <p:nvSpPr>
          <p:cNvPr id="28684" name="Line 393"/>
          <p:cNvSpPr>
            <a:spLocks noChangeShapeType="1"/>
          </p:cNvSpPr>
          <p:nvPr/>
        </p:nvSpPr>
        <p:spPr bwMode="auto">
          <a:xfrm flipV="1">
            <a:off x="2916238" y="4724400"/>
            <a:ext cx="288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85" name="Line 394"/>
          <p:cNvSpPr>
            <a:spLocks noChangeShapeType="1"/>
          </p:cNvSpPr>
          <p:nvPr/>
        </p:nvSpPr>
        <p:spPr bwMode="auto">
          <a:xfrm flipH="1" flipV="1">
            <a:off x="1187450" y="4508500"/>
            <a:ext cx="649288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86" name="Text Box 395"/>
          <p:cNvSpPr txBox="1">
            <a:spLocks noChangeArrowheads="1"/>
          </p:cNvSpPr>
          <p:nvPr/>
        </p:nvSpPr>
        <p:spPr bwMode="auto">
          <a:xfrm>
            <a:off x="1311275" y="54657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87" name="Rectangle 396"/>
          <p:cNvSpPr>
            <a:spLocks noChangeArrowheads="1"/>
          </p:cNvSpPr>
          <p:nvPr/>
        </p:nvSpPr>
        <p:spPr bwMode="auto">
          <a:xfrm>
            <a:off x="611188" y="5229225"/>
            <a:ext cx="7902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Calibri" pitchFamily="34" charset="0"/>
              </a:rPr>
              <a:t>Липосомы непроницаемы для больших молекул, таких как </a:t>
            </a:r>
            <a:r>
              <a:rPr lang="en-US" b="1">
                <a:latin typeface="Calibri" pitchFamily="34" charset="0"/>
              </a:rPr>
              <a:t> </a:t>
            </a:r>
            <a:r>
              <a:rPr lang="en-GB" b="1">
                <a:latin typeface="Calibri" pitchFamily="34" charset="0"/>
              </a:rPr>
              <a:t>K</a:t>
            </a:r>
            <a:r>
              <a:rPr lang="en-GB" b="1" baseline="-25000">
                <a:latin typeface="Calibri" pitchFamily="34" charset="0"/>
              </a:rPr>
              <a:t>3</a:t>
            </a:r>
            <a:r>
              <a:rPr lang="en-GB" b="1">
                <a:latin typeface="Calibri" pitchFamily="34" charset="0"/>
              </a:rPr>
              <a:t>Fe(CN)</a:t>
            </a:r>
            <a:r>
              <a:rPr lang="en-GB" b="1" baseline="-25000">
                <a:latin typeface="Calibri" pitchFamily="34" charset="0"/>
              </a:rPr>
              <a:t>6</a:t>
            </a:r>
            <a:endParaRPr lang="ru-RU" b="1" baseline="-25000">
              <a:latin typeface="Calibri" pitchFamily="34" charset="0"/>
            </a:endParaRPr>
          </a:p>
        </p:txBody>
      </p:sp>
      <p:sp>
        <p:nvSpPr>
          <p:cNvPr id="28688" name="Rectangle 6"/>
          <p:cNvSpPr>
            <a:spLocks noChangeArrowheads="1"/>
          </p:cNvSpPr>
          <p:nvPr/>
        </p:nvSpPr>
        <p:spPr bwMode="auto">
          <a:xfrm>
            <a:off x="5364163" y="2924175"/>
            <a:ext cx="3632200" cy="5492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sm" len="med"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000">
                <a:latin typeface="Calibri" pitchFamily="34" charset="0"/>
              </a:rPr>
              <a:t>Kinetics of the NR2 (0.1 mM) reduction by sodium ascorbate: </a:t>
            </a:r>
          </a:p>
          <a:p>
            <a:pPr eaLnBrk="0" hangingPunct="0"/>
            <a:r>
              <a:rPr lang="en-US" sz="1000">
                <a:solidFill>
                  <a:srgbClr val="6600FF"/>
                </a:solidFill>
                <a:latin typeface="Calibri" pitchFamily="34" charset="0"/>
              </a:rPr>
              <a:t>0.4 mM (Δ)</a:t>
            </a:r>
            <a:r>
              <a:rPr lang="en-US" sz="1000">
                <a:latin typeface="Calibri" pitchFamily="34" charset="0"/>
              </a:rPr>
              <a:t>, </a:t>
            </a:r>
            <a:r>
              <a:rPr lang="en-US" sz="1000">
                <a:solidFill>
                  <a:srgbClr val="0033CC"/>
                </a:solidFill>
                <a:latin typeface="Calibri" pitchFamily="34" charset="0"/>
              </a:rPr>
              <a:t>0.75 mM (○)</a:t>
            </a:r>
            <a:r>
              <a:rPr lang="en-US" sz="1000">
                <a:latin typeface="Calibri" pitchFamily="34" charset="0"/>
              </a:rPr>
              <a:t> and 1.5 mM (■).</a:t>
            </a:r>
          </a:p>
          <a:p>
            <a:pPr eaLnBrk="0" hangingPunct="0"/>
            <a:r>
              <a:rPr lang="en-US" sz="1000">
                <a:solidFill>
                  <a:srgbClr val="FF3300"/>
                </a:solidFill>
                <a:latin typeface="Calibri" pitchFamily="34" charset="0"/>
              </a:rPr>
              <a:t>10 mM (●) of sodium ascorbate (</a:t>
            </a:r>
            <a:r>
              <a:rPr lang="en-US" sz="1000" u="sng">
                <a:solidFill>
                  <a:srgbClr val="FF3300"/>
                </a:solidFill>
                <a:latin typeface="Calibri" pitchFamily="34" charset="0"/>
              </a:rPr>
              <a:t>100</a:t>
            </a:r>
            <a:r>
              <a:rPr lang="en-US" sz="1000" u="sng" baseline="30000">
                <a:solidFill>
                  <a:srgbClr val="FF3300"/>
                </a:solidFill>
                <a:latin typeface="Calibri" pitchFamily="34" charset="0"/>
              </a:rPr>
              <a:t>th</a:t>
            </a:r>
            <a:r>
              <a:rPr lang="en-US" sz="1000" u="sng">
                <a:solidFill>
                  <a:srgbClr val="FF3300"/>
                </a:solidFill>
                <a:latin typeface="Calibri" pitchFamily="34" charset="0"/>
              </a:rPr>
              <a:t> –fold excess</a:t>
            </a:r>
            <a:r>
              <a:rPr lang="en-US" sz="1000">
                <a:solidFill>
                  <a:srgbClr val="FF3300"/>
                </a:solidFill>
                <a:latin typeface="Calibri" pitchFamily="34" charset="0"/>
              </a:rPr>
              <a:t>).</a:t>
            </a:r>
          </a:p>
        </p:txBody>
      </p:sp>
      <p:sp>
        <p:nvSpPr>
          <p:cNvPr id="28689" name="Rectangle 10"/>
          <p:cNvSpPr>
            <a:spLocks noChangeArrowheads="1"/>
          </p:cNvSpPr>
          <p:nvPr/>
        </p:nvSpPr>
        <p:spPr bwMode="auto">
          <a:xfrm>
            <a:off x="539750" y="5597525"/>
            <a:ext cx="7489825" cy="646113"/>
          </a:xfrm>
          <a:prstGeom prst="rect">
            <a:avLst/>
          </a:prstGeom>
          <a:noFill/>
          <a:ln w="19050">
            <a:noFill/>
            <a:miter lim="800000"/>
            <a:headEnd/>
            <a:tailEnd type="none" w="sm" len="med"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b="1">
                <a:latin typeface="Calibri" pitchFamily="34" charset="0"/>
              </a:rPr>
              <a:t> Инкапсулирование в полупроницаемую липосому не меняет </a:t>
            </a:r>
            <a:r>
              <a:rPr lang="en-US" b="1">
                <a:latin typeface="Calibri" pitchFamily="34" charset="0"/>
              </a:rPr>
              <a:t>pH- </a:t>
            </a:r>
            <a:r>
              <a:rPr lang="ru-RU" b="1">
                <a:latin typeface="Calibri" pitchFamily="34" charset="0"/>
              </a:rPr>
              <a:t>чувствительности нитроксилов</a:t>
            </a:r>
          </a:p>
        </p:txBody>
      </p:sp>
      <p:sp>
        <p:nvSpPr>
          <p:cNvPr id="28690" name="Стрелка вправо 96"/>
          <p:cNvSpPr>
            <a:spLocks noChangeArrowheads="1"/>
          </p:cNvSpPr>
          <p:nvPr/>
        </p:nvSpPr>
        <p:spPr bwMode="auto">
          <a:xfrm>
            <a:off x="179388" y="5373688"/>
            <a:ext cx="287337" cy="98425"/>
          </a:xfrm>
          <a:prstGeom prst="rightArrow">
            <a:avLst>
              <a:gd name="adj1" fmla="val 50000"/>
              <a:gd name="adj2" fmla="val 66348"/>
            </a:avLst>
          </a:prstGeom>
          <a:solidFill>
            <a:srgbClr val="0099FF"/>
          </a:solidFill>
          <a:ln w="19050" algn="ctr">
            <a:solidFill>
              <a:schemeClr val="tx1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pPr algn="ctr"/>
            <a:endParaRPr lang="en-US" sz="3200">
              <a:latin typeface="Calibri" pitchFamily="34" charset="0"/>
            </a:endParaRPr>
          </a:p>
        </p:txBody>
      </p:sp>
      <p:sp>
        <p:nvSpPr>
          <p:cNvPr id="28691" name="Стрелка вправо 96"/>
          <p:cNvSpPr>
            <a:spLocks noChangeArrowheads="1"/>
          </p:cNvSpPr>
          <p:nvPr/>
        </p:nvSpPr>
        <p:spPr bwMode="auto">
          <a:xfrm>
            <a:off x="180975" y="5778500"/>
            <a:ext cx="287338" cy="98425"/>
          </a:xfrm>
          <a:prstGeom prst="rightArrow">
            <a:avLst>
              <a:gd name="adj1" fmla="val 50000"/>
              <a:gd name="adj2" fmla="val 66348"/>
            </a:avLst>
          </a:prstGeom>
          <a:solidFill>
            <a:srgbClr val="0099FF"/>
          </a:solidFill>
          <a:ln w="19050" algn="ctr">
            <a:solidFill>
              <a:schemeClr val="tx1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pPr algn="ctr"/>
            <a:endParaRPr lang="en-US" sz="3200">
              <a:latin typeface="Calibri" pitchFamily="34" charset="0"/>
            </a:endParaRPr>
          </a:p>
        </p:txBody>
      </p:sp>
      <p:sp>
        <p:nvSpPr>
          <p:cNvPr id="266641" name="Text Box 401"/>
          <p:cNvSpPr txBox="1">
            <a:spLocks noChangeArrowheads="1"/>
          </p:cNvSpPr>
          <p:nvPr/>
        </p:nvSpPr>
        <p:spPr bwMode="auto">
          <a:xfrm>
            <a:off x="714375" y="0"/>
            <a:ext cx="77442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400" b="1" i="1" dirty="0" err="1">
                <a:solidFill>
                  <a:srgbClr val="FFFF00"/>
                </a:solidFill>
              </a:rPr>
              <a:t>Инкапсулирование</a:t>
            </a:r>
            <a:r>
              <a:rPr lang="ru-RU" sz="2400" b="1" i="1" dirty="0">
                <a:solidFill>
                  <a:srgbClr val="FFFF00"/>
                </a:solidFill>
              </a:rPr>
              <a:t> спинового </a:t>
            </a:r>
            <a:r>
              <a:rPr lang="ru-RU" sz="2400" b="1" dirty="0">
                <a:solidFill>
                  <a:srgbClr val="FFFF00"/>
                </a:solidFill>
              </a:rPr>
              <a:t>зонда в </a:t>
            </a:r>
            <a:r>
              <a:rPr lang="ru-RU" sz="2400" b="1" dirty="0" err="1">
                <a:solidFill>
                  <a:srgbClr val="FFFF00"/>
                </a:solidFill>
              </a:rPr>
              <a:t>липосомы</a:t>
            </a:r>
            <a:endParaRPr lang="en-US" sz="24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ru-RU" sz="24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693" name="Text Box 402"/>
          <p:cNvSpPr txBox="1">
            <a:spLocks noChangeArrowheads="1"/>
          </p:cNvSpPr>
          <p:nvPr/>
        </p:nvSpPr>
        <p:spPr bwMode="auto">
          <a:xfrm>
            <a:off x="250825" y="2781300"/>
            <a:ext cx="11636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alibri" pitchFamily="34" charset="0"/>
              </a:rPr>
              <a:t>Pure nitroxide:</a:t>
            </a:r>
            <a:endParaRPr lang="ru-RU" sz="1200">
              <a:latin typeface="Calibri" pitchFamily="34" charset="0"/>
            </a:endParaRPr>
          </a:p>
        </p:txBody>
      </p:sp>
      <p:sp>
        <p:nvSpPr>
          <p:cNvPr id="28694" name="Text Box 403"/>
          <p:cNvSpPr txBox="1">
            <a:spLocks noChangeArrowheads="1"/>
          </p:cNvSpPr>
          <p:nvPr/>
        </p:nvSpPr>
        <p:spPr bwMode="auto">
          <a:xfrm>
            <a:off x="2555875" y="2781300"/>
            <a:ext cx="17621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alibri" pitchFamily="34" charset="0"/>
              </a:rPr>
              <a:t>Encapsulated nitroxide:</a:t>
            </a:r>
            <a:endParaRPr lang="ru-RU" sz="1200">
              <a:latin typeface="Calibri" pitchFamily="34" charset="0"/>
            </a:endParaRPr>
          </a:p>
        </p:txBody>
      </p:sp>
      <p:graphicFrame>
        <p:nvGraphicFramePr>
          <p:cNvPr id="28677" name="Object 6"/>
          <p:cNvGraphicFramePr>
            <a:graphicFrameLocks noChangeAspect="1"/>
          </p:cNvGraphicFramePr>
          <p:nvPr/>
        </p:nvGraphicFramePr>
        <p:xfrm>
          <a:off x="5076825" y="3716338"/>
          <a:ext cx="2590800" cy="1457325"/>
        </p:xfrm>
        <a:graphic>
          <a:graphicData uri="http://schemas.openxmlformats.org/presentationml/2006/ole">
            <p:oleObj spid="_x0000_s28677" name="Graph" r:id="rId8" imgW="1194480" imgH="86436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55"/>
          <p:cNvSpPr>
            <a:spLocks noChangeArrowheads="1"/>
          </p:cNvSpPr>
          <p:nvPr/>
        </p:nvSpPr>
        <p:spPr bwMode="auto">
          <a:xfrm>
            <a:off x="0" y="0"/>
            <a:ext cx="7929563" cy="4445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445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858125" cy="500063"/>
          </a:xfrm>
        </p:spPr>
        <p:txBody>
          <a:bodyPr/>
          <a:lstStyle/>
          <a:p>
            <a:r>
              <a:rPr lang="ru-RU" sz="2400" b="1" i="1" smtClean="0">
                <a:solidFill>
                  <a:srgbClr val="FFFF00"/>
                </a:solidFill>
              </a:rPr>
              <a:t>Инкапсулирование спиновых зондов в кукурбитурилы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56550" y="1916113"/>
            <a:ext cx="360363" cy="28892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812088" y="2636838"/>
            <a:ext cx="360362" cy="287337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4456" name="TextBox 11"/>
          <p:cNvSpPr txBox="1">
            <a:spLocks noChangeArrowheads="1"/>
          </p:cNvSpPr>
          <p:nvPr/>
        </p:nvSpPr>
        <p:spPr bwMode="auto">
          <a:xfrm>
            <a:off x="357188" y="1928813"/>
            <a:ext cx="3057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AMP=0.5mM; [Asc ] =</a:t>
            </a:r>
            <a:r>
              <a:rPr lang="ru-RU">
                <a:latin typeface="Calibri" pitchFamily="34" charset="0"/>
              </a:rPr>
              <a:t> 2.5 </a:t>
            </a:r>
            <a:r>
              <a:rPr lang="en-US">
                <a:latin typeface="Calibri" pitchFamily="34" charset="0"/>
              </a:rPr>
              <a:t>m</a:t>
            </a:r>
            <a:r>
              <a:rPr lang="ru-RU">
                <a:latin typeface="Calibri" pitchFamily="34" charset="0"/>
              </a:rPr>
              <a:t>М,</a:t>
            </a:r>
          </a:p>
        </p:txBody>
      </p:sp>
      <p:sp>
        <p:nvSpPr>
          <p:cNvPr id="104457" name="TextBox 12"/>
          <p:cNvSpPr txBox="1">
            <a:spLocks noChangeArrowheads="1"/>
          </p:cNvSpPr>
          <p:nvPr/>
        </p:nvSpPr>
        <p:spPr bwMode="auto">
          <a:xfrm>
            <a:off x="0" y="6273800"/>
            <a:ext cx="77041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I. Kirilyuk, D. Polovyanenko, S. Semenov, I. Grigor’ev, O. Gerasko, V. Fedin, E. Bagryanskaya, </a:t>
            </a:r>
            <a:r>
              <a:rPr lang="en-US" sz="1600" i="1">
                <a:latin typeface="Calibri" pitchFamily="34" charset="0"/>
              </a:rPr>
              <a:t>J. Phys. Chem. B </a:t>
            </a:r>
            <a:r>
              <a:rPr lang="en-US" sz="1600" b="1">
                <a:latin typeface="Calibri" pitchFamily="34" charset="0"/>
              </a:rPr>
              <a:t>2010, </a:t>
            </a:r>
            <a:r>
              <a:rPr lang="en-US" sz="1600" i="1">
                <a:latin typeface="Calibri" pitchFamily="34" charset="0"/>
              </a:rPr>
              <a:t>114, </a:t>
            </a:r>
            <a:r>
              <a:rPr lang="en-US" sz="1600">
                <a:latin typeface="Calibri" pitchFamily="34" charset="0"/>
              </a:rPr>
              <a:t>1719–1728.</a:t>
            </a:r>
            <a:endParaRPr lang="ru-RU" sz="1600">
              <a:latin typeface="Calibri" pitchFamily="34" charset="0"/>
            </a:endParaRPr>
          </a:p>
        </p:txBody>
      </p:sp>
      <p:graphicFrame>
        <p:nvGraphicFramePr>
          <p:cNvPr id="104450" name="Object 5"/>
          <p:cNvGraphicFramePr>
            <a:graphicFrameLocks noChangeAspect="1"/>
          </p:cNvGraphicFramePr>
          <p:nvPr/>
        </p:nvGraphicFramePr>
        <p:xfrm>
          <a:off x="285750" y="500063"/>
          <a:ext cx="3286125" cy="1387475"/>
        </p:xfrm>
        <a:graphic>
          <a:graphicData uri="http://schemas.openxmlformats.org/presentationml/2006/ole">
            <p:oleObj spid="_x0000_s104450" name="CS ChemDraw Drawing" r:id="rId3" imgW="2863332" imgH="1205220" progId="ChemDraw.Document.6.0">
              <p:embed/>
            </p:oleObj>
          </a:graphicData>
        </a:graphic>
      </p:graphicFrame>
      <p:sp>
        <p:nvSpPr>
          <p:cNvPr id="104458" name="Rectangle 2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04451" name="Object 6"/>
          <p:cNvGraphicFramePr>
            <a:graphicFrameLocks noChangeAspect="1"/>
          </p:cNvGraphicFramePr>
          <p:nvPr/>
        </p:nvGraphicFramePr>
        <p:xfrm>
          <a:off x="4286250" y="785813"/>
          <a:ext cx="4660900" cy="2663825"/>
        </p:xfrm>
        <a:graphic>
          <a:graphicData uri="http://schemas.openxmlformats.org/presentationml/2006/ole">
            <p:oleObj spid="_x0000_s104451" name="CS ChemDraw Drawing" r:id="rId4" imgW="7456627" imgH="4257772" progId="ChemDraw.Document.6.0">
              <p:embed/>
            </p:oleObj>
          </a:graphicData>
        </a:graphic>
      </p:graphicFrame>
      <p:pic>
        <p:nvPicPr>
          <p:cNvPr id="104459" name="Рисунок 9" descr="AMPCBascorb2009b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28875"/>
            <a:ext cx="3000375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60" name="Picture 3" descr="pHsensSum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2286000"/>
            <a:ext cx="5141913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61" name="Прямоугольник 17"/>
          <p:cNvSpPr>
            <a:spLocks noChangeArrowheads="1"/>
          </p:cNvSpPr>
          <p:nvPr/>
        </p:nvSpPr>
        <p:spPr bwMode="auto">
          <a:xfrm>
            <a:off x="8501063" y="2357438"/>
            <a:ext cx="517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NR</a:t>
            </a:r>
            <a:endParaRPr lang="ru-RU" b="1">
              <a:latin typeface="Times New Roman" pitchFamily="18" charset="0"/>
            </a:endParaRPr>
          </a:p>
        </p:txBody>
      </p:sp>
      <p:sp>
        <p:nvSpPr>
          <p:cNvPr id="104462" name="TextBox 10"/>
          <p:cNvSpPr txBox="1">
            <a:spLocks noChangeArrowheads="1"/>
          </p:cNvSpPr>
          <p:nvPr/>
        </p:nvSpPr>
        <p:spPr bwMode="auto">
          <a:xfrm>
            <a:off x="7986713" y="3000375"/>
            <a:ext cx="11572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+ CB 1:2</a:t>
            </a:r>
            <a:endParaRPr lang="ru-RU" sz="2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04463" name="TextBox 11"/>
          <p:cNvSpPr txBox="1">
            <a:spLocks noChangeArrowheads="1"/>
          </p:cNvSpPr>
          <p:nvPr/>
        </p:nvSpPr>
        <p:spPr bwMode="auto">
          <a:xfrm>
            <a:off x="7986713" y="3643313"/>
            <a:ext cx="11572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+ CB 1:4</a:t>
            </a:r>
            <a:endParaRPr lang="ru-RU" sz="20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4464" name="TextBox 13"/>
          <p:cNvSpPr txBox="1">
            <a:spLocks noChangeArrowheads="1"/>
          </p:cNvSpPr>
          <p:nvPr/>
        </p:nvSpPr>
        <p:spPr bwMode="auto">
          <a:xfrm>
            <a:off x="214313" y="4857750"/>
            <a:ext cx="374173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Times New Roman" pitchFamily="18" charset="0"/>
              </a:rPr>
              <a:t>AMP  (</a:t>
            </a:r>
            <a:r>
              <a:rPr lang="en-US" sz="1400" i="1">
                <a:latin typeface="Times New Roman" pitchFamily="18" charset="0"/>
              </a:rPr>
              <a:t>k</a:t>
            </a:r>
            <a:r>
              <a:rPr lang="en-US" sz="1400" baseline="-25000">
                <a:latin typeface="Times New Roman" pitchFamily="18" charset="0"/>
              </a:rPr>
              <a:t>AMPH+</a:t>
            </a:r>
            <a:r>
              <a:rPr lang="en-US" sz="1400">
                <a:latin typeface="Times New Roman" pitchFamily="18" charset="0"/>
              </a:rPr>
              <a:t>= 0.320 ±0.020 M</a:t>
            </a:r>
            <a:r>
              <a:rPr lang="en-US" sz="1400" baseline="30000">
                <a:latin typeface="Times New Roman" pitchFamily="18" charset="0"/>
              </a:rPr>
              <a:t>-1</a:t>
            </a:r>
            <a:r>
              <a:rPr lang="en-US" sz="1400">
                <a:latin typeface="Times New Roman" pitchFamily="18" charset="0"/>
              </a:rPr>
              <a:t>s</a:t>
            </a:r>
            <a:r>
              <a:rPr lang="en-US" sz="1400" baseline="30000">
                <a:latin typeface="Times New Roman" pitchFamily="18" charset="0"/>
              </a:rPr>
              <a:t>-1</a:t>
            </a:r>
            <a:r>
              <a:rPr lang="en-US" sz="1400">
                <a:latin typeface="Times New Roman" pitchFamily="18" charset="0"/>
              </a:rPr>
              <a:t>;)</a:t>
            </a:r>
          </a:p>
          <a:p>
            <a:r>
              <a:rPr lang="en-US" sz="1400">
                <a:solidFill>
                  <a:srgbClr val="FF0000"/>
                </a:solidFill>
                <a:latin typeface="Times New Roman" pitchFamily="18" charset="0"/>
              </a:rPr>
              <a:t>AMP/CB7 = 1:1 (k</a:t>
            </a:r>
            <a:r>
              <a:rPr lang="en-US" sz="1400" baseline="-25000">
                <a:solidFill>
                  <a:srgbClr val="FF0000"/>
                </a:solidFill>
                <a:latin typeface="Times New Roman" pitchFamily="18" charset="0"/>
              </a:rPr>
              <a:t>obs</a:t>
            </a:r>
            <a:r>
              <a:rPr lang="en-US" sz="1400">
                <a:solidFill>
                  <a:srgbClr val="FF0000"/>
                </a:solidFill>
                <a:latin typeface="Times New Roman" pitchFamily="18" charset="0"/>
              </a:rPr>
              <a:t>= 0.097 ±0.008 M</a:t>
            </a:r>
            <a:r>
              <a:rPr lang="en-US" sz="1400" baseline="30000">
                <a:solidFill>
                  <a:srgbClr val="FF0000"/>
                </a:solidFill>
                <a:latin typeface="Times New Roman" pitchFamily="18" charset="0"/>
              </a:rPr>
              <a:t>-1</a:t>
            </a:r>
            <a:r>
              <a:rPr lang="en-US" sz="1400">
                <a:solidFill>
                  <a:srgbClr val="FF0000"/>
                </a:solidFill>
                <a:latin typeface="Times New Roman" pitchFamily="18" charset="0"/>
              </a:rPr>
              <a:t>s</a:t>
            </a:r>
            <a:r>
              <a:rPr lang="en-US" sz="1400" baseline="30000">
                <a:solidFill>
                  <a:srgbClr val="FF0000"/>
                </a:solidFill>
                <a:latin typeface="Times New Roman" pitchFamily="18" charset="0"/>
              </a:rPr>
              <a:t>-1</a:t>
            </a:r>
            <a:r>
              <a:rPr lang="en-US" sz="1400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  <a:p>
            <a:r>
              <a:rPr lang="en-US" sz="1400">
                <a:solidFill>
                  <a:srgbClr val="0000FF"/>
                </a:solidFill>
                <a:latin typeface="Times New Roman" pitchFamily="18" charset="0"/>
              </a:rPr>
              <a:t>AMP/CB7 = 1:2 (</a:t>
            </a:r>
            <a:r>
              <a:rPr lang="en-US" sz="1400" i="1">
                <a:solidFill>
                  <a:srgbClr val="0000FF"/>
                </a:solidFill>
                <a:latin typeface="Times New Roman" pitchFamily="18" charset="0"/>
              </a:rPr>
              <a:t>k</a:t>
            </a:r>
            <a:r>
              <a:rPr lang="en-US" sz="1400" baseline="-25000">
                <a:solidFill>
                  <a:srgbClr val="0000FF"/>
                </a:solidFill>
                <a:latin typeface="Times New Roman" pitchFamily="18" charset="0"/>
              </a:rPr>
              <a:t>obs</a:t>
            </a:r>
            <a:r>
              <a:rPr lang="en-US" sz="1400">
                <a:solidFill>
                  <a:srgbClr val="0000FF"/>
                </a:solidFill>
                <a:latin typeface="Times New Roman" pitchFamily="18" charset="0"/>
              </a:rPr>
              <a:t>= 0.040 ±0.006 M</a:t>
            </a:r>
            <a:r>
              <a:rPr lang="en-US" sz="1400" baseline="30000">
                <a:solidFill>
                  <a:srgbClr val="0000FF"/>
                </a:solidFill>
                <a:latin typeface="Times New Roman" pitchFamily="18" charset="0"/>
              </a:rPr>
              <a:t>-1</a:t>
            </a:r>
            <a:r>
              <a:rPr lang="en-US" sz="1400">
                <a:solidFill>
                  <a:srgbClr val="0000FF"/>
                </a:solidFill>
                <a:latin typeface="Times New Roman" pitchFamily="18" charset="0"/>
              </a:rPr>
              <a:t>s</a:t>
            </a:r>
            <a:r>
              <a:rPr lang="en-US" sz="1400" baseline="30000">
                <a:solidFill>
                  <a:srgbClr val="0000FF"/>
                </a:solidFill>
                <a:latin typeface="Times New Roman" pitchFamily="18" charset="0"/>
              </a:rPr>
              <a:t>-1</a:t>
            </a:r>
            <a:r>
              <a:rPr lang="en-US" sz="140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  <a:p>
            <a:r>
              <a:rPr lang="en-US" sz="1400">
                <a:solidFill>
                  <a:srgbClr val="CC0099"/>
                </a:solidFill>
                <a:latin typeface="Times New Roman" pitchFamily="18" charset="0"/>
              </a:rPr>
              <a:t>AMP/CB7 = 1:10 (</a:t>
            </a:r>
            <a:r>
              <a:rPr lang="en-US" sz="1400" i="1">
                <a:solidFill>
                  <a:srgbClr val="CC0099"/>
                </a:solidFill>
                <a:latin typeface="Times New Roman" pitchFamily="18" charset="0"/>
              </a:rPr>
              <a:t>k</a:t>
            </a:r>
            <a:r>
              <a:rPr lang="en-US" sz="1400" baseline="-25000">
                <a:solidFill>
                  <a:srgbClr val="CC0099"/>
                </a:solidFill>
                <a:latin typeface="Times New Roman" pitchFamily="18" charset="0"/>
              </a:rPr>
              <a:t>obs</a:t>
            </a:r>
            <a:r>
              <a:rPr lang="en-US" sz="1400">
                <a:solidFill>
                  <a:srgbClr val="CC0099"/>
                </a:solidFill>
                <a:latin typeface="Times New Roman" pitchFamily="18" charset="0"/>
              </a:rPr>
              <a:t>= 0.020 ±0.004 M</a:t>
            </a:r>
            <a:r>
              <a:rPr lang="en-US" sz="1400" baseline="30000">
                <a:solidFill>
                  <a:srgbClr val="CC0099"/>
                </a:solidFill>
                <a:latin typeface="Times New Roman" pitchFamily="18" charset="0"/>
              </a:rPr>
              <a:t>-1</a:t>
            </a:r>
            <a:r>
              <a:rPr lang="en-US" sz="1400">
                <a:solidFill>
                  <a:srgbClr val="CC0099"/>
                </a:solidFill>
                <a:latin typeface="Times New Roman" pitchFamily="18" charset="0"/>
              </a:rPr>
              <a:t>s</a:t>
            </a:r>
            <a:r>
              <a:rPr lang="en-US" sz="1400" baseline="30000">
                <a:solidFill>
                  <a:srgbClr val="CC0099"/>
                </a:solidFill>
                <a:latin typeface="Times New Roman" pitchFamily="18" charset="0"/>
              </a:rPr>
              <a:t>-1</a:t>
            </a:r>
            <a:r>
              <a:rPr lang="en-US" sz="1400">
                <a:solidFill>
                  <a:srgbClr val="CC0099"/>
                </a:solidFill>
                <a:latin typeface="Times New Roman" pitchFamily="18" charset="0"/>
              </a:rPr>
              <a:t>)</a:t>
            </a:r>
            <a:endParaRPr lang="ru-RU" sz="1400">
              <a:solidFill>
                <a:srgbClr val="CC0099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5"/>
          <p:cNvSpPr>
            <a:spLocks noChangeArrowheads="1"/>
          </p:cNvSpPr>
          <p:nvPr/>
        </p:nvSpPr>
        <p:spPr bwMode="auto">
          <a:xfrm>
            <a:off x="0" y="0"/>
            <a:ext cx="9144000" cy="5715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5" name="Rectangle 15"/>
          <p:cNvSpPr>
            <a:spLocks noChangeArrowheads="1"/>
          </p:cNvSpPr>
          <p:nvPr/>
        </p:nvSpPr>
        <p:spPr bwMode="auto">
          <a:xfrm>
            <a:off x="0" y="6210300"/>
            <a:ext cx="9144000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564" name="Rectangle 2"/>
          <p:cNvSpPr>
            <a:spLocks noChangeArrowheads="1"/>
          </p:cNvSpPr>
          <p:nvPr/>
        </p:nvSpPr>
        <p:spPr bwMode="auto">
          <a:xfrm>
            <a:off x="0" y="-171450"/>
            <a:ext cx="9575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sz="5400" dirty="0">
              <a:solidFill>
                <a:schemeClr val="tx2"/>
              </a:solidFill>
              <a:latin typeface="Arial" pitchFamily="34" charset="0"/>
            </a:endParaRPr>
          </a:p>
        </p:txBody>
      </p:sp>
      <p:graphicFrame>
        <p:nvGraphicFramePr>
          <p:cNvPr id="20482" name="Object 10"/>
          <p:cNvGraphicFramePr>
            <a:graphicFrameLocks noChangeAspect="1"/>
          </p:cNvGraphicFramePr>
          <p:nvPr/>
        </p:nvGraphicFramePr>
        <p:xfrm>
          <a:off x="0" y="714356"/>
          <a:ext cx="3635375" cy="3979862"/>
        </p:xfrm>
        <a:graphic>
          <a:graphicData uri="http://schemas.openxmlformats.org/presentationml/2006/ole">
            <p:oleObj spid="_x0000_s212994" name="Graph" r:id="rId3" imgW="2944800" imgH="3224160" progId="">
              <p:embed/>
            </p:oleObj>
          </a:graphicData>
        </a:graphic>
      </p:graphicFrame>
      <p:graphicFrame>
        <p:nvGraphicFramePr>
          <p:cNvPr id="20483" name="Object 12"/>
          <p:cNvGraphicFramePr>
            <a:graphicFrameLocks noChangeAspect="1"/>
          </p:cNvGraphicFramePr>
          <p:nvPr/>
        </p:nvGraphicFramePr>
        <p:xfrm>
          <a:off x="3286116" y="857232"/>
          <a:ext cx="3476625" cy="3992563"/>
        </p:xfrm>
        <a:graphic>
          <a:graphicData uri="http://schemas.openxmlformats.org/presentationml/2006/ole">
            <p:oleObj spid="_x0000_s212995" name="Graph" r:id="rId4" imgW="2992320" imgH="3432960" progId="">
              <p:embed/>
            </p:oleObj>
          </a:graphicData>
        </a:graphic>
      </p:graphicFrame>
      <p:sp>
        <p:nvSpPr>
          <p:cNvPr id="20488" name="Rectangle 15"/>
          <p:cNvSpPr>
            <a:spLocks noChangeArrowheads="1"/>
          </p:cNvSpPr>
          <p:nvPr/>
        </p:nvSpPr>
        <p:spPr bwMode="auto">
          <a:xfrm>
            <a:off x="0" y="2205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142844" y="5429264"/>
            <a:ext cx="87403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b="1" dirty="0" err="1" smtClean="0">
                <a:solidFill>
                  <a:srgbClr val="0033CC"/>
                </a:solidFill>
              </a:rPr>
              <a:t>Каликсарены</a:t>
            </a:r>
            <a:r>
              <a:rPr lang="ru-RU" b="1" dirty="0" smtClean="0">
                <a:solidFill>
                  <a:srgbClr val="0033CC"/>
                </a:solidFill>
              </a:rPr>
              <a:t> выступают как протекторы </a:t>
            </a:r>
            <a:r>
              <a:rPr lang="ru-RU" b="1" dirty="0" err="1" smtClean="0">
                <a:solidFill>
                  <a:srgbClr val="0033CC"/>
                </a:solidFill>
              </a:rPr>
              <a:t>нитроксилов</a:t>
            </a:r>
            <a:r>
              <a:rPr lang="ru-RU" b="1" dirty="0" smtClean="0">
                <a:solidFill>
                  <a:srgbClr val="0033CC"/>
                </a:solidFill>
              </a:rPr>
              <a:t> от восстановления</a:t>
            </a:r>
          </a:p>
          <a:p>
            <a:pPr eaLnBrk="0" hangingPunct="0"/>
            <a:r>
              <a:rPr lang="ru-RU" b="1" dirty="0" smtClean="0">
                <a:solidFill>
                  <a:srgbClr val="0033CC"/>
                </a:solidFill>
              </a:rPr>
              <a:t>Проблема:  уширение линии из-за </a:t>
            </a:r>
            <a:r>
              <a:rPr lang="ru-RU" b="1" dirty="0" err="1" smtClean="0">
                <a:solidFill>
                  <a:srgbClr val="0033CC"/>
                </a:solidFill>
              </a:rPr>
              <a:t>диполь-дипольного</a:t>
            </a:r>
            <a:r>
              <a:rPr lang="ru-RU" b="1" dirty="0" smtClean="0">
                <a:solidFill>
                  <a:srgbClr val="0033CC"/>
                </a:solidFill>
              </a:rPr>
              <a:t> взаимодействия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0492" name="Text Box 22"/>
          <p:cNvSpPr txBox="1">
            <a:spLocks noChangeArrowheads="1"/>
          </p:cNvSpPr>
          <p:nvPr/>
        </p:nvSpPr>
        <p:spPr bwMode="auto">
          <a:xfrm>
            <a:off x="428596" y="5000636"/>
            <a:ext cx="59983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1600" dirty="0" smtClean="0">
                <a:solidFill>
                  <a:srgbClr val="0033CC"/>
                </a:solidFill>
              </a:rPr>
              <a:t>ЭПР спектры </a:t>
            </a:r>
            <a:r>
              <a:rPr lang="en-US" sz="1600" dirty="0" err="1" smtClean="0">
                <a:solidFill>
                  <a:srgbClr val="0033CC"/>
                </a:solidFill>
              </a:rPr>
              <a:t>MeOTEMPO</a:t>
            </a:r>
            <a:r>
              <a:rPr lang="en-US" sz="1600" dirty="0" smtClean="0">
                <a:solidFill>
                  <a:srgbClr val="0033CC"/>
                </a:solidFill>
              </a:rPr>
              <a:t> </a:t>
            </a:r>
            <a:r>
              <a:rPr lang="ru-RU" sz="1600" dirty="0" smtClean="0">
                <a:solidFill>
                  <a:srgbClr val="0033CC"/>
                </a:solidFill>
              </a:rPr>
              <a:t>в </a:t>
            </a:r>
            <a:r>
              <a:rPr lang="en-US" sz="1600" dirty="0" smtClean="0">
                <a:solidFill>
                  <a:srgbClr val="0033CC"/>
                </a:solidFill>
              </a:rPr>
              <a:t> </a:t>
            </a:r>
            <a:r>
              <a:rPr lang="en-US" sz="1600" dirty="0">
                <a:solidFill>
                  <a:srgbClr val="0033CC"/>
                </a:solidFill>
              </a:rPr>
              <a:t>C6 </a:t>
            </a:r>
            <a:r>
              <a:rPr lang="en-US" sz="1600" dirty="0" smtClean="0">
                <a:solidFill>
                  <a:srgbClr val="0033CC"/>
                </a:solidFill>
              </a:rPr>
              <a:t>(</a:t>
            </a:r>
            <a:r>
              <a:rPr lang="ru-RU" sz="1600" dirty="0" smtClean="0">
                <a:solidFill>
                  <a:srgbClr val="0033CC"/>
                </a:solidFill>
              </a:rPr>
              <a:t>буферный раствор  </a:t>
            </a:r>
            <a:r>
              <a:rPr lang="en-US" sz="1600" dirty="0" smtClean="0">
                <a:solidFill>
                  <a:srgbClr val="0033CC"/>
                </a:solidFill>
              </a:rPr>
              <a:t>pH </a:t>
            </a:r>
            <a:r>
              <a:rPr lang="en-US" sz="1600" dirty="0">
                <a:solidFill>
                  <a:srgbClr val="0033CC"/>
                </a:solidFill>
              </a:rPr>
              <a:t>7.4)</a:t>
            </a:r>
            <a:endParaRPr lang="ru-RU" sz="1600" dirty="0">
              <a:solidFill>
                <a:srgbClr val="0033CC"/>
              </a:solidFill>
            </a:endParaRPr>
          </a:p>
        </p:txBody>
      </p:sp>
      <p:sp>
        <p:nvSpPr>
          <p:cNvPr id="20493" name="Text Box 14"/>
          <p:cNvSpPr txBox="1">
            <a:spLocks noChangeArrowheads="1"/>
          </p:cNvSpPr>
          <p:nvPr/>
        </p:nvSpPr>
        <p:spPr bwMode="auto">
          <a:xfrm>
            <a:off x="179388" y="6308725"/>
            <a:ext cx="779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200" i="1" dirty="0" err="1"/>
              <a:t>Polovyanenko</a:t>
            </a:r>
            <a:r>
              <a:rPr lang="ru-RU" sz="1200" i="1" dirty="0"/>
              <a:t>, DN; </a:t>
            </a:r>
            <a:r>
              <a:rPr lang="ru-RU" sz="1200" i="1" dirty="0" err="1"/>
              <a:t>Bagryanskaya</a:t>
            </a:r>
            <a:r>
              <a:rPr lang="ru-RU" sz="1200" i="1" dirty="0"/>
              <a:t>, EG; </a:t>
            </a:r>
            <a:r>
              <a:rPr lang="ru-RU" sz="1200" i="1" dirty="0" err="1"/>
              <a:t>Schnegg</a:t>
            </a:r>
            <a:r>
              <a:rPr lang="ru-RU" sz="1200" i="1" dirty="0"/>
              <a:t>, A, </a:t>
            </a:r>
            <a:r>
              <a:rPr lang="en-US" sz="1200" i="1" dirty="0" err="1"/>
              <a:t>A.Savitsky,K.Moebius</a:t>
            </a:r>
            <a:r>
              <a:rPr lang="en-US" sz="1200" i="1" dirty="0"/>
              <a:t>, </a:t>
            </a:r>
            <a:r>
              <a:rPr lang="en-US" sz="1200" i="1" dirty="0" err="1"/>
              <a:t>A.Coleman</a:t>
            </a:r>
            <a:r>
              <a:rPr lang="en-US" sz="1200" i="1" dirty="0"/>
              <a:t>, G. </a:t>
            </a:r>
            <a:r>
              <a:rPr lang="en-US" sz="1200" i="1" dirty="0" err="1"/>
              <a:t>Ananchenko</a:t>
            </a:r>
            <a:r>
              <a:rPr lang="en-US" sz="1200" i="1" dirty="0"/>
              <a:t> and </a:t>
            </a:r>
            <a:r>
              <a:rPr lang="en-US" sz="1200" i="1" dirty="0" err="1"/>
              <a:t>J.Ripmeester</a:t>
            </a:r>
            <a:r>
              <a:rPr lang="en-US" sz="1200" i="1" dirty="0"/>
              <a:t>,</a:t>
            </a:r>
            <a:r>
              <a:rPr lang="en-US" sz="1200" dirty="0"/>
              <a:t> </a:t>
            </a:r>
            <a:r>
              <a:rPr lang="en-US" sz="1200" i="1" dirty="0" err="1"/>
              <a:t>Phys.Chem.Chem.Phys</a:t>
            </a:r>
            <a:r>
              <a:rPr lang="en-US" sz="1200" i="1" dirty="0"/>
              <a:t>. V.10, 5299-5307, 2008. </a:t>
            </a:r>
            <a:r>
              <a:rPr lang="ru-RU" sz="1200" i="1" dirty="0"/>
              <a:t> </a:t>
            </a:r>
          </a:p>
        </p:txBody>
      </p:sp>
      <p:sp>
        <p:nvSpPr>
          <p:cNvPr id="14" name="Text Box 401"/>
          <p:cNvSpPr txBox="1">
            <a:spLocks noChangeArrowheads="1"/>
          </p:cNvSpPr>
          <p:nvPr/>
        </p:nvSpPr>
        <p:spPr bwMode="auto">
          <a:xfrm>
            <a:off x="714375" y="0"/>
            <a:ext cx="81592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400" b="1" i="1" dirty="0" err="1">
                <a:solidFill>
                  <a:srgbClr val="FFFF00"/>
                </a:solidFill>
              </a:rPr>
              <a:t>Инкапсулирование</a:t>
            </a:r>
            <a:r>
              <a:rPr lang="ru-RU" sz="2400" b="1" i="1" dirty="0">
                <a:solidFill>
                  <a:srgbClr val="FFFF00"/>
                </a:solidFill>
              </a:rPr>
              <a:t> спинового зонда в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каликсарены</a:t>
            </a:r>
            <a:endParaRPr lang="en-US" sz="2400" b="1" i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ru-RU" sz="24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" name="Picture 8" descr="C6-MT_without_ethano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857232"/>
            <a:ext cx="1284194" cy="166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2997" name="Object 9"/>
          <p:cNvGraphicFramePr>
            <a:graphicFrameLocks noChangeAspect="1"/>
          </p:cNvGraphicFramePr>
          <p:nvPr/>
        </p:nvGraphicFramePr>
        <p:xfrm>
          <a:off x="7072330" y="2857496"/>
          <a:ext cx="1857388" cy="1072577"/>
        </p:xfrm>
        <a:graphic>
          <a:graphicData uri="http://schemas.openxmlformats.org/presentationml/2006/ole">
            <p:oleObj spid="_x0000_s212997" name="CS ChemDraw Drawing" r:id="rId6" imgW="1601280" imgH="925920" progId="ChemDraw.Document.6.0">
              <p:embed/>
            </p:oleObj>
          </a:graphicData>
        </a:graphic>
      </p:graphicFrame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5"/>
          <p:cNvSpPr>
            <a:spLocks noChangeArrowheads="1"/>
          </p:cNvSpPr>
          <p:nvPr/>
        </p:nvSpPr>
        <p:spPr bwMode="auto">
          <a:xfrm>
            <a:off x="0" y="0"/>
            <a:ext cx="9144000" cy="5715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07876" name="Рисунок 12" descr="Рисунок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33600"/>
            <a:ext cx="4357687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7877" name="Object 23"/>
          <p:cNvGraphicFramePr>
            <a:graphicFrameLocks noChangeAspect="1"/>
          </p:cNvGraphicFramePr>
          <p:nvPr/>
        </p:nvGraphicFramePr>
        <p:xfrm>
          <a:off x="684213" y="2276475"/>
          <a:ext cx="4124325" cy="3859213"/>
        </p:xfrm>
        <a:graphic>
          <a:graphicData uri="http://schemas.openxmlformats.org/presentationml/2006/ole">
            <p:oleObj spid="_x0000_s214018" name="Graph" r:id="rId4" imgW="3834720" imgH="3589920" progId="">
              <p:embed/>
            </p:oleObj>
          </a:graphicData>
        </a:graphic>
      </p:graphicFrame>
      <p:sp>
        <p:nvSpPr>
          <p:cNvPr id="207878" name="Rectangle 2"/>
          <p:cNvSpPr>
            <a:spLocks noChangeArrowheads="1"/>
          </p:cNvSpPr>
          <p:nvPr/>
        </p:nvSpPr>
        <p:spPr bwMode="auto">
          <a:xfrm>
            <a:off x="428596" y="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400" b="1" i="1" dirty="0" smtClean="0">
                <a:solidFill>
                  <a:srgbClr val="F0FF2B"/>
                </a:solidFill>
                <a:latin typeface="Calibri" pitchFamily="34" charset="0"/>
              </a:rPr>
              <a:t>Спектр ЭПР (</a:t>
            </a:r>
            <a:r>
              <a:rPr lang="en-US" sz="2400" b="1" i="1" dirty="0" smtClean="0">
                <a:solidFill>
                  <a:srgbClr val="F0FF2B"/>
                </a:solidFill>
                <a:latin typeface="Calibri" pitchFamily="34" charset="0"/>
              </a:rPr>
              <a:t>360 </a:t>
            </a:r>
            <a:r>
              <a:rPr lang="ru-RU" sz="2400" b="1" i="1" dirty="0" err="1" smtClean="0">
                <a:solidFill>
                  <a:srgbClr val="F0FF2B"/>
                </a:solidFill>
                <a:latin typeface="Calibri" pitchFamily="34" charset="0"/>
              </a:rPr>
              <a:t>Ггц</a:t>
            </a:r>
            <a:r>
              <a:rPr lang="ru-RU" sz="2400" b="1" i="1" dirty="0" smtClean="0">
                <a:solidFill>
                  <a:srgbClr val="F0FF2B"/>
                </a:solidFill>
                <a:latin typeface="Calibri" pitchFamily="34" charset="0"/>
              </a:rPr>
              <a:t>) </a:t>
            </a:r>
            <a:r>
              <a:rPr lang="en-US" sz="2400" b="1" i="1" dirty="0" err="1" smtClean="0">
                <a:solidFill>
                  <a:srgbClr val="F0FF2B"/>
                </a:solidFill>
                <a:latin typeface="Calibri" pitchFamily="34" charset="0"/>
              </a:rPr>
              <a:t>MeTEMPO</a:t>
            </a:r>
            <a:r>
              <a:rPr lang="en-US" sz="2400" b="1" i="1" dirty="0" smtClean="0">
                <a:solidFill>
                  <a:srgbClr val="F0FF2B"/>
                </a:solidFill>
                <a:latin typeface="Calibri" pitchFamily="34" charset="0"/>
              </a:rPr>
              <a:t> </a:t>
            </a:r>
            <a:r>
              <a:rPr lang="ru-RU" sz="2400" b="1" i="1" dirty="0" smtClean="0">
                <a:solidFill>
                  <a:srgbClr val="F0FF2B"/>
                </a:solidFill>
                <a:latin typeface="Calibri" pitchFamily="34" charset="0"/>
              </a:rPr>
              <a:t>в </a:t>
            </a:r>
            <a:r>
              <a:rPr lang="ru-RU" sz="2400" b="1" i="1" dirty="0" err="1" smtClean="0">
                <a:solidFill>
                  <a:srgbClr val="F0FF2B"/>
                </a:solidFill>
                <a:latin typeface="Calibri" pitchFamily="34" charset="0"/>
              </a:rPr>
              <a:t>каликсарене</a:t>
            </a:r>
            <a:endParaRPr lang="ru-RU" sz="2400" b="1" i="1" dirty="0">
              <a:solidFill>
                <a:srgbClr val="F0FF2B"/>
              </a:solidFill>
              <a:latin typeface="Calibri" pitchFamily="34" charset="0"/>
            </a:endParaRPr>
          </a:p>
        </p:txBody>
      </p:sp>
      <p:pic>
        <p:nvPicPr>
          <p:cNvPr id="207879" name="Picture 6" descr="C6-M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4050" y="1125538"/>
            <a:ext cx="13922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80" name="Picture 8" descr="C6-MT_without_ethano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1125538"/>
            <a:ext cx="139223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81" name="Line 12"/>
          <p:cNvSpPr>
            <a:spLocks noChangeShapeType="1"/>
          </p:cNvSpPr>
          <p:nvPr/>
        </p:nvSpPr>
        <p:spPr bwMode="auto">
          <a:xfrm flipH="1" flipV="1">
            <a:off x="1258888" y="2997200"/>
            <a:ext cx="515937" cy="44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7882" name="Line 14"/>
          <p:cNvSpPr>
            <a:spLocks noChangeShapeType="1"/>
          </p:cNvSpPr>
          <p:nvPr/>
        </p:nvSpPr>
        <p:spPr bwMode="auto">
          <a:xfrm flipV="1">
            <a:off x="2051050" y="2924175"/>
            <a:ext cx="21748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7883" name="Line 16"/>
          <p:cNvSpPr>
            <a:spLocks noChangeShapeType="1"/>
          </p:cNvSpPr>
          <p:nvPr/>
        </p:nvSpPr>
        <p:spPr bwMode="auto">
          <a:xfrm>
            <a:off x="6372225" y="38608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7884" name="Text Box 17"/>
          <p:cNvSpPr txBox="1">
            <a:spLocks noChangeArrowheads="1"/>
          </p:cNvSpPr>
          <p:nvPr/>
        </p:nvSpPr>
        <p:spPr bwMode="auto">
          <a:xfrm>
            <a:off x="6516688" y="3789363"/>
            <a:ext cx="5762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/>
              <a:t>4</a:t>
            </a:r>
            <a:r>
              <a:rPr lang="en-US"/>
              <a:t>%</a:t>
            </a:r>
            <a:endParaRPr lang="ru-RU"/>
          </a:p>
        </p:txBody>
      </p:sp>
      <p:sp>
        <p:nvSpPr>
          <p:cNvPr id="207885" name="Text Box 19"/>
          <p:cNvSpPr txBox="1">
            <a:spLocks noChangeArrowheads="1"/>
          </p:cNvSpPr>
          <p:nvPr/>
        </p:nvSpPr>
        <p:spPr bwMode="auto">
          <a:xfrm>
            <a:off x="5435600" y="1341438"/>
            <a:ext cx="3121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Exit of ethanol molecule from C6</a:t>
            </a:r>
            <a:endParaRPr lang="ru-RU" sz="1600"/>
          </a:p>
        </p:txBody>
      </p:sp>
      <p:sp>
        <p:nvSpPr>
          <p:cNvPr id="207886" name="Line 21"/>
          <p:cNvSpPr>
            <a:spLocks noChangeShapeType="1"/>
          </p:cNvSpPr>
          <p:nvPr/>
        </p:nvSpPr>
        <p:spPr bwMode="auto">
          <a:xfrm flipH="1">
            <a:off x="6084888" y="1700213"/>
            <a:ext cx="288925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7887" name="Text Box 23"/>
          <p:cNvSpPr txBox="1">
            <a:spLocks noChangeArrowheads="1"/>
          </p:cNvSpPr>
          <p:nvPr/>
        </p:nvSpPr>
        <p:spPr bwMode="auto">
          <a:xfrm>
            <a:off x="5703888" y="5608638"/>
            <a:ext cx="326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M</a:t>
            </a:r>
            <a:r>
              <a:rPr lang="en-US" baseline="-25000"/>
              <a:t>EtOH</a:t>
            </a:r>
            <a:r>
              <a:rPr lang="en-US"/>
              <a:t>= 4%(2M</a:t>
            </a:r>
            <a:r>
              <a:rPr lang="en-US" baseline="-25000"/>
              <a:t>C6</a:t>
            </a:r>
            <a:r>
              <a:rPr lang="en-US"/>
              <a:t>+M</a:t>
            </a:r>
            <a:r>
              <a:rPr lang="en-US" baseline="-25000"/>
              <a:t>TEMPO</a:t>
            </a:r>
            <a:r>
              <a:rPr lang="en-US"/>
              <a:t>)</a:t>
            </a:r>
            <a:endParaRPr lang="ru-RU"/>
          </a:p>
        </p:txBody>
      </p:sp>
      <p:sp>
        <p:nvSpPr>
          <p:cNvPr id="207889" name="Text Box 17"/>
          <p:cNvSpPr txBox="1">
            <a:spLocks noChangeArrowheads="1"/>
          </p:cNvSpPr>
          <p:nvPr/>
        </p:nvSpPr>
        <p:spPr bwMode="auto">
          <a:xfrm>
            <a:off x="0" y="6027003"/>
            <a:ext cx="88931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1200" i="1" dirty="0" smtClean="0">
                <a:latin typeface="Calibri" pitchFamily="34" charset="0"/>
              </a:rPr>
              <a:t>Ref. G. </a:t>
            </a:r>
            <a:r>
              <a:rPr lang="en-US" sz="1200" i="1" dirty="0" err="1" smtClean="0">
                <a:latin typeface="Calibri" pitchFamily="34" charset="0"/>
              </a:rPr>
              <a:t>Ananchenko</a:t>
            </a:r>
            <a:r>
              <a:rPr lang="en-US" sz="1200" i="1" dirty="0" smtClean="0">
                <a:latin typeface="Calibri" pitchFamily="34" charset="0"/>
              </a:rPr>
              <a:t>, </a:t>
            </a:r>
            <a:r>
              <a:rPr lang="en-US" sz="1200" i="1" dirty="0" err="1" smtClean="0">
                <a:latin typeface="Calibri" pitchFamily="34" charset="0"/>
              </a:rPr>
              <a:t>K.Udachin</a:t>
            </a:r>
            <a:r>
              <a:rPr lang="en-US" sz="1200" i="1" dirty="0" smtClean="0">
                <a:latin typeface="Calibri" pitchFamily="34" charset="0"/>
              </a:rPr>
              <a:t>, </a:t>
            </a:r>
            <a:r>
              <a:rPr lang="en-US" sz="1200" i="1" dirty="0" err="1" smtClean="0">
                <a:latin typeface="Calibri" pitchFamily="34" charset="0"/>
              </a:rPr>
              <a:t>A.Coleman</a:t>
            </a:r>
            <a:r>
              <a:rPr lang="en-US" sz="1200" i="1" dirty="0" smtClean="0">
                <a:latin typeface="Calibri" pitchFamily="34" charset="0"/>
              </a:rPr>
              <a:t>, </a:t>
            </a:r>
            <a:r>
              <a:rPr lang="en-US" sz="1200" i="1" dirty="0" err="1" smtClean="0">
                <a:latin typeface="Calibri" pitchFamily="34" charset="0"/>
              </a:rPr>
              <a:t>D.Polovyanenko</a:t>
            </a:r>
            <a:r>
              <a:rPr lang="en-US" sz="1200" i="1" dirty="0" smtClean="0">
                <a:latin typeface="Calibri" pitchFamily="34" charset="0"/>
              </a:rPr>
              <a:t>, E. </a:t>
            </a:r>
            <a:r>
              <a:rPr lang="en-US" sz="1200" i="1" dirty="0" err="1" smtClean="0">
                <a:latin typeface="Calibri" pitchFamily="34" charset="0"/>
              </a:rPr>
              <a:t>Bagryanskaya</a:t>
            </a:r>
            <a:r>
              <a:rPr lang="en-US" sz="1200" i="1" dirty="0" smtClean="0">
                <a:latin typeface="Calibri" pitchFamily="34" charset="0"/>
              </a:rPr>
              <a:t> and J. </a:t>
            </a:r>
            <a:r>
              <a:rPr lang="en-US" sz="1200" i="1" dirty="0" err="1" smtClean="0">
                <a:latin typeface="Calibri" pitchFamily="34" charset="0"/>
              </a:rPr>
              <a:t>Ripmeester</a:t>
            </a:r>
            <a:r>
              <a:rPr lang="en-US" sz="1200" i="1" dirty="0" smtClean="0">
                <a:latin typeface="Calibri" pitchFamily="34" charset="0"/>
              </a:rPr>
              <a:t>, Crystalline inclusion complex of a </a:t>
            </a:r>
            <a:r>
              <a:rPr lang="en-US" sz="1200" i="1" dirty="0" err="1" smtClean="0">
                <a:latin typeface="Calibri" pitchFamily="34" charset="0"/>
              </a:rPr>
              <a:t>calixarene</a:t>
            </a:r>
            <a:r>
              <a:rPr lang="en-US" sz="1200" i="1" dirty="0" smtClean="0">
                <a:latin typeface="Calibri" pitchFamily="34" charset="0"/>
              </a:rPr>
              <a:t> with a </a:t>
            </a:r>
            <a:r>
              <a:rPr lang="en-US" sz="1200" i="1" dirty="0" err="1" smtClean="0">
                <a:latin typeface="Calibri" pitchFamily="34" charset="0"/>
              </a:rPr>
              <a:t>nitroxide</a:t>
            </a:r>
            <a:r>
              <a:rPr lang="en-US" sz="1200" i="1" dirty="0" smtClean="0">
                <a:latin typeface="Calibri" pitchFamily="34" charset="0"/>
              </a:rPr>
              <a:t>, Chem. </a:t>
            </a:r>
            <a:r>
              <a:rPr lang="en-US" sz="1200" i="1" dirty="0" err="1" smtClean="0">
                <a:latin typeface="Calibri" pitchFamily="34" charset="0"/>
              </a:rPr>
              <a:t>Commun</a:t>
            </a:r>
            <a:r>
              <a:rPr lang="en-US" sz="1200" i="1" dirty="0" smtClean="0">
                <a:latin typeface="Calibri" pitchFamily="34" charset="0"/>
              </a:rPr>
              <a:t>., 2008, 223–225.</a:t>
            </a:r>
            <a:r>
              <a:rPr lang="ru-RU" sz="1200" i="1" dirty="0" smtClean="0">
                <a:latin typeface="Calibri" pitchFamily="34" charset="0"/>
              </a:rPr>
              <a:t> </a:t>
            </a:r>
          </a:p>
          <a:p>
            <a:pPr marL="342900" indent="-342900"/>
            <a:r>
              <a:rPr lang="ru-RU" sz="1200" i="1" dirty="0" err="1" smtClean="0">
                <a:latin typeface="Calibri" pitchFamily="34" charset="0"/>
              </a:rPr>
              <a:t>Polovyanenko</a:t>
            </a:r>
            <a:r>
              <a:rPr lang="ru-RU" sz="1200" i="1" dirty="0" smtClean="0">
                <a:latin typeface="Calibri" pitchFamily="34" charset="0"/>
              </a:rPr>
              <a:t>, DN; </a:t>
            </a:r>
            <a:r>
              <a:rPr lang="ru-RU" sz="1200" i="1" dirty="0" err="1" smtClean="0">
                <a:latin typeface="Calibri" pitchFamily="34" charset="0"/>
              </a:rPr>
              <a:t>Bagryanskaya</a:t>
            </a:r>
            <a:r>
              <a:rPr lang="ru-RU" sz="1200" i="1" dirty="0" smtClean="0">
                <a:latin typeface="Calibri" pitchFamily="34" charset="0"/>
              </a:rPr>
              <a:t>, EG; </a:t>
            </a:r>
            <a:r>
              <a:rPr lang="ru-RU" sz="1200" i="1" dirty="0" err="1" smtClean="0">
                <a:latin typeface="Calibri" pitchFamily="34" charset="0"/>
              </a:rPr>
              <a:t>Schnegg</a:t>
            </a:r>
            <a:r>
              <a:rPr lang="ru-RU" sz="1200" i="1" dirty="0" smtClean="0">
                <a:latin typeface="Calibri" pitchFamily="34" charset="0"/>
              </a:rPr>
              <a:t>, A, </a:t>
            </a:r>
            <a:r>
              <a:rPr lang="en-US" sz="1200" i="1" dirty="0" err="1" smtClean="0">
                <a:latin typeface="Calibri" pitchFamily="34" charset="0"/>
              </a:rPr>
              <a:t>A.Savitsky,K.Moebius</a:t>
            </a:r>
            <a:r>
              <a:rPr lang="en-US" sz="1200" i="1" dirty="0" smtClean="0">
                <a:latin typeface="Calibri" pitchFamily="34" charset="0"/>
              </a:rPr>
              <a:t>, </a:t>
            </a:r>
            <a:r>
              <a:rPr lang="en-US" sz="1200" i="1" dirty="0" err="1" smtClean="0">
                <a:latin typeface="Calibri" pitchFamily="34" charset="0"/>
              </a:rPr>
              <a:t>A.Coleman</a:t>
            </a:r>
            <a:r>
              <a:rPr lang="en-US" sz="1200" i="1" dirty="0" smtClean="0">
                <a:latin typeface="Calibri" pitchFamily="34" charset="0"/>
              </a:rPr>
              <a:t>, G. </a:t>
            </a:r>
            <a:r>
              <a:rPr lang="en-US" sz="1200" i="1" dirty="0" err="1" smtClean="0">
                <a:latin typeface="Calibri" pitchFamily="34" charset="0"/>
              </a:rPr>
              <a:t>Ananchenko</a:t>
            </a:r>
            <a:r>
              <a:rPr lang="en-US" sz="1200" i="1" dirty="0" smtClean="0">
                <a:latin typeface="Calibri" pitchFamily="34" charset="0"/>
              </a:rPr>
              <a:t> and </a:t>
            </a:r>
            <a:r>
              <a:rPr lang="en-US" sz="1200" i="1" dirty="0" err="1" smtClean="0">
                <a:latin typeface="Calibri" pitchFamily="34" charset="0"/>
              </a:rPr>
              <a:t>J.Ripmeester</a:t>
            </a:r>
            <a:r>
              <a:rPr lang="en-US" sz="1200" i="1" dirty="0" smtClean="0">
                <a:latin typeface="Calibri" pitchFamily="34" charset="0"/>
              </a:rPr>
              <a:t>,</a:t>
            </a:r>
            <a:r>
              <a:rPr lang="en-US" sz="1200" dirty="0" smtClean="0">
                <a:latin typeface="Calibri" pitchFamily="34" charset="0"/>
              </a:rPr>
              <a:t> </a:t>
            </a:r>
            <a:r>
              <a:rPr lang="en-US" sz="1200" i="1" dirty="0" err="1" smtClean="0">
                <a:latin typeface="Calibri" pitchFamily="34" charset="0"/>
              </a:rPr>
              <a:t>Phys.Chem.Chem.Phys</a:t>
            </a:r>
            <a:r>
              <a:rPr lang="en-US" sz="1200" i="1" dirty="0" smtClean="0">
                <a:latin typeface="Calibri" pitchFamily="34" charset="0"/>
              </a:rPr>
              <a:t>. V.10, 5299-5307, 2008. </a:t>
            </a:r>
            <a:r>
              <a:rPr lang="ru-RU" sz="1200" i="1" dirty="0" smtClean="0">
                <a:latin typeface="Calibri" pitchFamily="34" charset="0"/>
              </a:rPr>
              <a:t> </a:t>
            </a:r>
            <a:endParaRPr lang="ru-RU" sz="1200" i="1" dirty="0">
              <a:latin typeface="Calibri" pitchFamily="34" charset="0"/>
            </a:endParaRPr>
          </a:p>
        </p:txBody>
      </p:sp>
      <p:sp>
        <p:nvSpPr>
          <p:cNvPr id="16" name="Rectangle 2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5"/>
          <p:cNvSpPr>
            <a:spLocks noChangeArrowheads="1"/>
          </p:cNvSpPr>
          <p:nvPr/>
        </p:nvSpPr>
        <p:spPr bwMode="auto">
          <a:xfrm>
            <a:off x="0" y="0"/>
            <a:ext cx="9144000" cy="5715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0289" name="Rectangle 16"/>
          <p:cNvSpPr>
            <a:spLocks noChangeArrowheads="1"/>
          </p:cNvSpPr>
          <p:nvPr/>
        </p:nvSpPr>
        <p:spPr bwMode="auto">
          <a:xfrm>
            <a:off x="0" y="6210300"/>
            <a:ext cx="9144000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40290" name="Picture 36" descr="Y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2500306"/>
            <a:ext cx="12239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1" name="Прямоугольник 12"/>
          <p:cNvSpPr>
            <a:spLocks noChangeArrowheads="1"/>
          </p:cNvSpPr>
          <p:nvPr/>
        </p:nvSpPr>
        <p:spPr bwMode="auto">
          <a:xfrm>
            <a:off x="179388" y="1052513"/>
            <a:ext cx="6156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>
                <a:latin typeface="Calibri" pitchFamily="34" charset="0"/>
              </a:rPr>
              <a:t>1. Fast restricted motion model (solid lines)</a:t>
            </a:r>
          </a:p>
          <a:p>
            <a:pPr eaLnBrk="0" hangingPunct="0"/>
            <a:r>
              <a:rPr lang="en-US" dirty="0">
                <a:latin typeface="Calibri" pitchFamily="34" charset="0"/>
              </a:rPr>
              <a:t>2. M</a:t>
            </a:r>
            <a:r>
              <a:rPr lang="ru-RU" dirty="0" err="1">
                <a:latin typeface="Calibri" pitchFamily="34" charset="0"/>
              </a:rPr>
              <a:t>icroscopic</a:t>
            </a:r>
            <a:r>
              <a:rPr lang="ru-RU" dirty="0">
                <a:latin typeface="Calibri" pitchFamily="34" charset="0"/>
              </a:rPr>
              <a:t>-</a:t>
            </a:r>
            <a:r>
              <a:rPr lang="en-US" dirty="0">
                <a:latin typeface="Calibri" pitchFamily="34" charset="0"/>
              </a:rPr>
              <a:t>O</a:t>
            </a:r>
            <a:r>
              <a:rPr lang="ru-RU" dirty="0" err="1">
                <a:latin typeface="Calibri" pitchFamily="34" charset="0"/>
              </a:rPr>
              <a:t>rder</a:t>
            </a:r>
            <a:r>
              <a:rPr lang="ru-RU" dirty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M</a:t>
            </a:r>
            <a:r>
              <a:rPr lang="ru-RU" dirty="0" err="1">
                <a:latin typeface="Calibri" pitchFamily="34" charset="0"/>
              </a:rPr>
              <a:t>acroscopic</a:t>
            </a:r>
            <a:r>
              <a:rPr lang="ru-RU" dirty="0">
                <a:latin typeface="Calibri" pitchFamily="34" charset="0"/>
              </a:rPr>
              <a:t>-</a:t>
            </a:r>
            <a:r>
              <a:rPr lang="en-US" dirty="0">
                <a:latin typeface="Calibri" pitchFamily="34" charset="0"/>
              </a:rPr>
              <a:t>D</a:t>
            </a:r>
            <a:r>
              <a:rPr lang="ru-RU" dirty="0" err="1">
                <a:latin typeface="Calibri" pitchFamily="34" charset="0"/>
              </a:rPr>
              <a:t>isorder</a:t>
            </a:r>
            <a:r>
              <a:rPr lang="ru-RU" dirty="0">
                <a:latin typeface="Calibri" pitchFamily="34" charset="0"/>
              </a:rPr>
              <a:t> (MOMD)</a:t>
            </a:r>
            <a:endParaRPr lang="en-US" dirty="0">
              <a:latin typeface="Calibri" pitchFamily="34" charset="0"/>
            </a:endParaRPr>
          </a:p>
          <a:p>
            <a:pPr eaLnBrk="0" hangingPunct="0"/>
            <a:r>
              <a:rPr lang="en-US" sz="1400" i="1" dirty="0" err="1">
                <a:latin typeface="Calibri" pitchFamily="34" charset="0"/>
              </a:rPr>
              <a:t>Schnieder</a:t>
            </a:r>
            <a:r>
              <a:rPr lang="en-US" sz="1400" i="1" dirty="0">
                <a:latin typeface="Calibri" pitchFamily="34" charset="0"/>
              </a:rPr>
              <a:t> D. J., Freed J. H., </a:t>
            </a:r>
            <a:r>
              <a:rPr lang="en-US" sz="1400" i="1" dirty="0" err="1">
                <a:latin typeface="Calibri" pitchFamily="34" charset="0"/>
              </a:rPr>
              <a:t>Biol.Magn.Reson</a:t>
            </a:r>
            <a:r>
              <a:rPr lang="en-US" sz="1400" i="1" dirty="0">
                <a:latin typeface="Calibri" pitchFamily="34" charset="0"/>
              </a:rPr>
              <a:t>, 1989, 8, p.1-76 </a:t>
            </a:r>
            <a:endParaRPr lang="ru-RU" sz="1400" i="1" dirty="0">
              <a:latin typeface="Calibri" pitchFamily="34" charset="0"/>
            </a:endParaRPr>
          </a:p>
          <a:p>
            <a:pPr eaLnBrk="0" hangingPunct="0"/>
            <a:endParaRPr lang="ru-RU" sz="1400" i="1" dirty="0">
              <a:latin typeface="Calibri" pitchFamily="34" charset="0"/>
            </a:endParaRPr>
          </a:p>
        </p:txBody>
      </p:sp>
      <p:sp>
        <p:nvSpPr>
          <p:cNvPr id="140292" name="Прямоугольник 19"/>
          <p:cNvSpPr>
            <a:spLocks noChangeArrowheads="1"/>
          </p:cNvSpPr>
          <p:nvPr/>
        </p:nvSpPr>
        <p:spPr bwMode="auto">
          <a:xfrm>
            <a:off x="6588125" y="3644900"/>
            <a:ext cx="25558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 i="1">
                <a:latin typeface="Calibri" pitchFamily="34" charset="0"/>
              </a:rPr>
              <a:t>Orientational potential Y</a:t>
            </a:r>
            <a:r>
              <a:rPr lang="en-US" sz="1600" b="1" i="1" baseline="-25000">
                <a:latin typeface="Calibri" pitchFamily="34" charset="0"/>
              </a:rPr>
              <a:t>2,0</a:t>
            </a:r>
            <a:r>
              <a:rPr lang="en-US" sz="1600" i="1">
                <a:latin typeface="Calibri" pitchFamily="34" charset="0"/>
              </a:rPr>
              <a:t>, motion anisotropy parameter   </a:t>
            </a:r>
            <a:r>
              <a:rPr lang="en-US" sz="1600" i="1">
                <a:latin typeface="Symbol" pitchFamily="18" charset="2"/>
              </a:rPr>
              <a:t>l</a:t>
            </a:r>
            <a:r>
              <a:rPr lang="en-US" sz="1600" i="1" baseline="-25000">
                <a:latin typeface="Calibri" pitchFamily="34" charset="0"/>
              </a:rPr>
              <a:t>2,0</a:t>
            </a:r>
            <a:r>
              <a:rPr lang="en-US" sz="1600" i="1">
                <a:latin typeface="Symbol" pitchFamily="18" charset="2"/>
              </a:rPr>
              <a:t>=-1.5</a:t>
            </a:r>
            <a:r>
              <a:rPr lang="ru-RU" sz="1600" i="1">
                <a:latin typeface="Symbol" pitchFamily="18" charset="2"/>
              </a:rPr>
              <a:t>.</a:t>
            </a:r>
            <a:endParaRPr lang="en-US" sz="1600" i="1">
              <a:latin typeface="Symbol" pitchFamily="18" charset="2"/>
            </a:endParaRPr>
          </a:p>
          <a:p>
            <a:pPr eaLnBrk="0" hangingPunct="0"/>
            <a:endParaRPr lang="ru-RU" sz="1600" i="1">
              <a:latin typeface="Calibri" pitchFamily="34" charset="0"/>
            </a:endParaRPr>
          </a:p>
        </p:txBody>
      </p:sp>
      <p:pic>
        <p:nvPicPr>
          <p:cNvPr id="14029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133600"/>
            <a:ext cx="6335713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4" name="Text Box 9"/>
          <p:cNvSpPr txBox="1">
            <a:spLocks noChangeArrowheads="1"/>
          </p:cNvSpPr>
          <p:nvPr/>
        </p:nvSpPr>
        <p:spPr bwMode="auto">
          <a:xfrm>
            <a:off x="285720" y="0"/>
            <a:ext cx="87154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i="1" dirty="0" err="1" smtClean="0">
                <a:solidFill>
                  <a:srgbClr val="F0FF2B"/>
                </a:solidFill>
                <a:latin typeface="Calibri" pitchFamily="34" charset="0"/>
              </a:rPr>
              <a:t>Нитроксильные</a:t>
            </a:r>
            <a:r>
              <a:rPr lang="ru-RU" sz="2800" b="1" i="1" dirty="0" smtClean="0">
                <a:solidFill>
                  <a:srgbClr val="F0FF2B"/>
                </a:solidFill>
                <a:latin typeface="Calibri" pitchFamily="34" charset="0"/>
              </a:rPr>
              <a:t> радикалы – спиновые зонды </a:t>
            </a:r>
            <a:endParaRPr lang="ru-RU" sz="2800" b="1" i="1" dirty="0">
              <a:solidFill>
                <a:srgbClr val="F0FF2B"/>
              </a:solidFill>
              <a:latin typeface="Calibri" pitchFamily="34" charset="0"/>
            </a:endParaRPr>
          </a:p>
        </p:txBody>
      </p:sp>
      <p:pic>
        <p:nvPicPr>
          <p:cNvPr id="14029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714356"/>
            <a:ext cx="19446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6" name="Text Box 12"/>
          <p:cNvSpPr txBox="1">
            <a:spLocks noChangeArrowheads="1"/>
          </p:cNvSpPr>
          <p:nvPr/>
        </p:nvSpPr>
        <p:spPr bwMode="auto">
          <a:xfrm>
            <a:off x="250825" y="5214950"/>
            <a:ext cx="8893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b="1" dirty="0" smtClean="0">
                <a:latin typeface="Calibri" pitchFamily="34" charset="0"/>
              </a:rPr>
              <a:t>Анизотропное движение НР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ru-RU" b="1" dirty="0" smtClean="0">
                <a:latin typeface="Calibri" pitchFamily="34" charset="0"/>
              </a:rPr>
              <a:t>в </a:t>
            </a:r>
            <a:r>
              <a:rPr lang="ru-RU" b="1" dirty="0" err="1" smtClean="0">
                <a:latin typeface="Calibri" pitchFamily="34" charset="0"/>
              </a:rPr>
              <a:t>каликс</a:t>
            </a:r>
            <a:r>
              <a:rPr lang="ru-RU" b="1" dirty="0" smtClean="0">
                <a:latin typeface="Calibri" pitchFamily="34" charset="0"/>
              </a:rPr>
              <a:t> (6)арене  с энергией активации </a:t>
            </a:r>
            <a:r>
              <a:rPr lang="ru-RU" b="1" dirty="0" err="1" smtClean="0">
                <a:latin typeface="Calibri" pitchFamily="34" charset="0"/>
              </a:rPr>
              <a:t>реориентационного</a:t>
            </a:r>
            <a:r>
              <a:rPr lang="ru-RU" b="1" dirty="0" smtClean="0">
                <a:latin typeface="Calibri" pitchFamily="34" charset="0"/>
              </a:rPr>
              <a:t> движения 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>
                <a:latin typeface="Calibri" pitchFamily="34" charset="0"/>
              </a:rPr>
              <a:t>1.5-3 </a:t>
            </a:r>
            <a:r>
              <a:rPr lang="ru-RU" b="1" dirty="0" smtClean="0">
                <a:latin typeface="Calibri" pitchFamily="34" charset="0"/>
              </a:rPr>
              <a:t>ккал</a:t>
            </a:r>
            <a:r>
              <a:rPr lang="en-US" b="1" dirty="0" smtClean="0">
                <a:latin typeface="Calibri" pitchFamily="34" charset="0"/>
              </a:rPr>
              <a:t>/M</a:t>
            </a:r>
            <a:r>
              <a:rPr lang="en-U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40297" name="Text Box 13"/>
          <p:cNvSpPr txBox="1">
            <a:spLocks noChangeArrowheads="1"/>
          </p:cNvSpPr>
          <p:nvPr/>
        </p:nvSpPr>
        <p:spPr bwMode="auto">
          <a:xfrm>
            <a:off x="7092950" y="4508500"/>
            <a:ext cx="1206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t</a:t>
            </a:r>
            <a:r>
              <a:rPr lang="en-US" i="1" baseline="-25000">
                <a:latin typeface="Calibri" pitchFamily="34" charset="0"/>
              </a:rPr>
              <a:t>c</a:t>
            </a:r>
            <a:r>
              <a:rPr lang="en-US" i="1">
                <a:latin typeface="Calibri" pitchFamily="34" charset="0"/>
              </a:rPr>
              <a:t>=0.05 ns</a:t>
            </a:r>
            <a:endParaRPr lang="ru-RU" i="1">
              <a:latin typeface="Calibri" pitchFamily="34" charset="0"/>
            </a:endParaRPr>
          </a:p>
        </p:txBody>
      </p:sp>
      <p:sp>
        <p:nvSpPr>
          <p:cNvPr id="140298" name="Text Box 15"/>
          <p:cNvSpPr txBox="1">
            <a:spLocks noChangeArrowheads="1"/>
          </p:cNvSpPr>
          <p:nvPr/>
        </p:nvSpPr>
        <p:spPr bwMode="auto">
          <a:xfrm>
            <a:off x="0" y="6286520"/>
            <a:ext cx="8713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i="1" dirty="0">
                <a:latin typeface="Calibri" pitchFamily="34" charset="0"/>
              </a:rPr>
              <a:t>Ref. </a:t>
            </a:r>
            <a:r>
              <a:rPr lang="en-US" sz="1200" i="1" dirty="0" err="1">
                <a:latin typeface="Calibri" pitchFamily="34" charset="0"/>
              </a:rPr>
              <a:t>E.Bagryanskaya</a:t>
            </a:r>
            <a:r>
              <a:rPr lang="en-US" sz="1200" i="1" dirty="0">
                <a:latin typeface="Calibri" pitchFamily="34" charset="0"/>
              </a:rPr>
              <a:t>, </a:t>
            </a:r>
            <a:r>
              <a:rPr lang="en-US" sz="1200" i="1" dirty="0" err="1">
                <a:latin typeface="Calibri" pitchFamily="34" charset="0"/>
              </a:rPr>
              <a:t>D.Polovyanenko</a:t>
            </a:r>
            <a:r>
              <a:rPr lang="en-US" sz="1200" i="1" dirty="0">
                <a:latin typeface="Calibri" pitchFamily="34" charset="0"/>
              </a:rPr>
              <a:t>, </a:t>
            </a:r>
            <a:r>
              <a:rPr lang="en-US" sz="1200" i="1" dirty="0" err="1">
                <a:latin typeface="Calibri" pitchFamily="34" charset="0"/>
              </a:rPr>
              <a:t>M.Fedin,L.Kulik</a:t>
            </a:r>
            <a:r>
              <a:rPr lang="en-US" sz="1200" i="1" dirty="0">
                <a:latin typeface="Calibri" pitchFamily="34" charset="0"/>
              </a:rPr>
              <a:t>, </a:t>
            </a:r>
            <a:r>
              <a:rPr lang="en-US" sz="1200" i="1" dirty="0" err="1">
                <a:latin typeface="Calibri" pitchFamily="34" charset="0"/>
              </a:rPr>
              <a:t>A.Schnegg</a:t>
            </a:r>
            <a:r>
              <a:rPr lang="en-US" sz="1200" i="1" dirty="0" smtClean="0">
                <a:latin typeface="Calibri" pitchFamily="34" charset="0"/>
              </a:rPr>
              <a:t>,</a:t>
            </a:r>
            <a:r>
              <a:rPr lang="ru-RU" sz="1200" i="1" dirty="0" smtClean="0">
                <a:latin typeface="Calibri" pitchFamily="34" charset="0"/>
              </a:rPr>
              <a:t> </a:t>
            </a:r>
            <a:r>
              <a:rPr lang="en-US" sz="1200" i="1" dirty="0" err="1" smtClean="0">
                <a:latin typeface="Calibri" pitchFamily="34" charset="0"/>
              </a:rPr>
              <a:t>A.Savitsky,K.Moebius</a:t>
            </a:r>
            <a:r>
              <a:rPr lang="en-US" sz="1200" i="1" dirty="0">
                <a:latin typeface="Calibri" pitchFamily="34" charset="0"/>
              </a:rPr>
              <a:t>, </a:t>
            </a:r>
            <a:r>
              <a:rPr lang="en-US" sz="1200" i="1" dirty="0" err="1">
                <a:latin typeface="Calibri" pitchFamily="34" charset="0"/>
              </a:rPr>
              <a:t>A.Coleman</a:t>
            </a:r>
            <a:r>
              <a:rPr lang="en-US" sz="1200" i="1" dirty="0">
                <a:latin typeface="Calibri" pitchFamily="34" charset="0"/>
              </a:rPr>
              <a:t>, G. </a:t>
            </a:r>
            <a:r>
              <a:rPr lang="en-US" sz="1200" i="1" dirty="0" err="1">
                <a:latin typeface="Calibri" pitchFamily="34" charset="0"/>
              </a:rPr>
              <a:t>Ananchenko</a:t>
            </a:r>
            <a:r>
              <a:rPr lang="en-US" sz="1200" i="1" dirty="0">
                <a:latin typeface="Calibri" pitchFamily="34" charset="0"/>
              </a:rPr>
              <a:t> and </a:t>
            </a:r>
            <a:r>
              <a:rPr lang="en-US" sz="1200" i="1" dirty="0" err="1">
                <a:latin typeface="Calibri" pitchFamily="34" charset="0"/>
              </a:rPr>
              <a:t>J.Ripmeester</a:t>
            </a:r>
            <a:r>
              <a:rPr lang="en-US" sz="1200" i="1" dirty="0">
                <a:latin typeface="Calibri" pitchFamily="34" charset="0"/>
              </a:rPr>
              <a:t>, Phys. Chem. Chem. Phys., 2009, 11, 6700–6707</a:t>
            </a:r>
            <a:endParaRPr lang="ru-RU" sz="1200" dirty="0">
              <a:latin typeface="Calibri" pitchFamily="34" charset="0"/>
            </a:endParaRPr>
          </a:p>
        </p:txBody>
      </p:sp>
      <p:pic>
        <p:nvPicPr>
          <p:cNvPr id="140299" name="Рисунок 22" descr="MTC4capsulerus_MTaxesrus.tif"/>
          <p:cNvPicPr>
            <a:picLocks noChangeAspect="1"/>
          </p:cNvPicPr>
          <p:nvPr/>
        </p:nvPicPr>
        <p:blipFill>
          <a:blip r:embed="rId5" cstate="print"/>
          <a:srcRect r="63020" b="23248"/>
          <a:stretch>
            <a:fillRect/>
          </a:stretch>
        </p:blipFill>
        <p:spPr bwMode="auto">
          <a:xfrm>
            <a:off x="7953375" y="1000108"/>
            <a:ext cx="1190625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30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26" name="Rectangle 55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357688" y="5786438"/>
            <a:ext cx="2214562" cy="857250"/>
          </a:xfrm>
          <a:prstGeom prst="roundRect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500813" y="4857750"/>
            <a:ext cx="2214562" cy="857250"/>
          </a:xfrm>
          <a:prstGeom prst="roundRect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786563" y="3786188"/>
            <a:ext cx="2000250" cy="928687"/>
          </a:xfrm>
          <a:prstGeom prst="roundRect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715125" y="2786063"/>
            <a:ext cx="2071688" cy="642937"/>
          </a:xfrm>
          <a:prstGeom prst="roundRect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572250" y="1857375"/>
            <a:ext cx="2214563" cy="857250"/>
          </a:xfrm>
          <a:prstGeom prst="roundRect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000625" y="642938"/>
            <a:ext cx="2286000" cy="1000125"/>
          </a:xfrm>
          <a:prstGeom prst="roundRect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892" name="Rectangle 2"/>
          <p:cNvSpPr>
            <a:spLocks noGrp="1"/>
          </p:cNvSpPr>
          <p:nvPr>
            <p:ph type="title" idx="4294967295"/>
          </p:nvPr>
        </p:nvSpPr>
        <p:spPr>
          <a:xfrm>
            <a:off x="857250" y="0"/>
            <a:ext cx="7221538" cy="581025"/>
          </a:xfrm>
        </p:spPr>
        <p:txBody>
          <a:bodyPr/>
          <a:lstStyle/>
          <a:p>
            <a:r>
              <a:rPr lang="ru-RU" sz="2000" b="1" i="1" smtClean="0">
                <a:solidFill>
                  <a:srgbClr val="F0FF2B"/>
                </a:solidFill>
                <a:latin typeface="Arial" charset="0"/>
                <a:cs typeface="Arial" charset="0"/>
              </a:rPr>
              <a:t>Применение нитроксильных радикалов</a:t>
            </a:r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1143000" y="928688"/>
            <a:ext cx="24685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измерение рН на поверхностях, сорбентах, катализаторах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6572250" y="2786063"/>
            <a:ext cx="23749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супрамолекулярные структуры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6429375" y="4857750"/>
            <a:ext cx="2395538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Спиновые зонды для измерения расстояний в белках </a:t>
            </a:r>
            <a:r>
              <a:rPr lang="en-US" sz="1500" b="1">
                <a:latin typeface="Calibri" pitchFamily="34" charset="0"/>
              </a:rPr>
              <a:t>PELDOR</a:t>
            </a:r>
            <a:endParaRPr lang="ru-RU" sz="1500" b="1">
              <a:latin typeface="Calibri" pitchFamily="34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0" y="3571875"/>
            <a:ext cx="25209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локальный электростатический потенциал в биомакромолекулах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285750" y="2714625"/>
            <a:ext cx="2160588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измерение рН в липосомах и клеточных органеллах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6929438" y="3929063"/>
            <a:ext cx="187166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монитринг рН в биологических системах</a:t>
            </a:r>
          </a:p>
        </p:txBody>
      </p:sp>
      <p:sp>
        <p:nvSpPr>
          <p:cNvPr id="37899" name="Text Box 21"/>
          <p:cNvSpPr txBox="1">
            <a:spLocks noChangeArrowheads="1"/>
          </p:cNvSpPr>
          <p:nvPr/>
        </p:nvSpPr>
        <p:spPr bwMode="auto">
          <a:xfrm>
            <a:off x="6286500" y="2000250"/>
            <a:ext cx="26844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медиаторы в «живой» полимеризации</a:t>
            </a:r>
          </a:p>
        </p:txBody>
      </p:sp>
      <p:grpSp>
        <p:nvGrpSpPr>
          <p:cNvPr id="39" name="Группа 53"/>
          <p:cNvGrpSpPr/>
          <p:nvPr/>
        </p:nvGrpSpPr>
        <p:grpSpPr>
          <a:xfrm>
            <a:off x="3535363" y="2565400"/>
            <a:ext cx="1920875" cy="1728788"/>
            <a:chOff x="3347864" y="2636912"/>
            <a:chExt cx="2160587" cy="1944688"/>
          </a:xfrm>
          <a:solidFill>
            <a:srgbClr val="FF7171"/>
          </a:solidFill>
        </p:grpSpPr>
        <p:sp>
          <p:nvSpPr>
            <p:cNvPr id="37924" name="Oval 27"/>
            <p:cNvSpPr>
              <a:spLocks noChangeArrowheads="1"/>
            </p:cNvSpPr>
            <p:nvPr/>
          </p:nvSpPr>
          <p:spPr bwMode="auto">
            <a:xfrm>
              <a:off x="3347864" y="2636912"/>
              <a:ext cx="2160587" cy="19446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D7A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500" b="1">
                <a:latin typeface="Calibri" pitchFamily="34" charset="0"/>
              </a:endParaRPr>
            </a:p>
          </p:txBody>
        </p:sp>
        <p:graphicFrame>
          <p:nvGraphicFramePr>
            <p:cNvPr id="37890" name="Object 7"/>
            <p:cNvGraphicFramePr>
              <a:graphicFrameLocks noChangeAspect="1"/>
            </p:cNvGraphicFramePr>
            <p:nvPr/>
          </p:nvGraphicFramePr>
          <p:xfrm>
            <a:off x="3995936" y="3161719"/>
            <a:ext cx="879029" cy="987361"/>
          </p:xfrm>
          <a:graphic>
            <a:graphicData uri="http://schemas.openxmlformats.org/presentationml/2006/ole">
              <p:oleObj spid="_x0000_s37890" name="CS ChemDraw Drawing" r:id="rId3" imgW="421648" imgH="475353" progId="ChemDraw.Document.6.0">
                <p:embed/>
              </p:oleObj>
            </a:graphicData>
          </a:graphic>
        </p:graphicFrame>
      </p:grpSp>
      <p:sp>
        <p:nvSpPr>
          <p:cNvPr id="12313" name="AutoShape 29"/>
          <p:cNvSpPr>
            <a:spLocks noChangeArrowheads="1"/>
          </p:cNvSpPr>
          <p:nvPr/>
        </p:nvSpPr>
        <p:spPr bwMode="auto">
          <a:xfrm rot="12262050">
            <a:off x="2659063" y="2570163"/>
            <a:ext cx="649287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12314" name="AutoShape 30"/>
          <p:cNvSpPr>
            <a:spLocks noChangeArrowheads="1"/>
          </p:cNvSpPr>
          <p:nvPr/>
        </p:nvSpPr>
        <p:spPr bwMode="auto">
          <a:xfrm rot="-8587114">
            <a:off x="2952750" y="2030413"/>
            <a:ext cx="649288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12315" name="AutoShape 31"/>
          <p:cNvSpPr>
            <a:spLocks noChangeArrowheads="1"/>
          </p:cNvSpPr>
          <p:nvPr/>
        </p:nvSpPr>
        <p:spPr bwMode="auto">
          <a:xfrm rot="14963174">
            <a:off x="3744119" y="1754982"/>
            <a:ext cx="649287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12319" name="AutoShape 35"/>
          <p:cNvSpPr>
            <a:spLocks noChangeArrowheads="1"/>
          </p:cNvSpPr>
          <p:nvPr/>
        </p:nvSpPr>
        <p:spPr bwMode="auto">
          <a:xfrm rot="7225811">
            <a:off x="3262313" y="4735513"/>
            <a:ext cx="692150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12320" name="AutoShape 36"/>
          <p:cNvSpPr>
            <a:spLocks noChangeArrowheads="1"/>
          </p:cNvSpPr>
          <p:nvPr/>
        </p:nvSpPr>
        <p:spPr bwMode="auto">
          <a:xfrm rot="8827315">
            <a:off x="2665413" y="4179888"/>
            <a:ext cx="649287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37906" name="Text Box 4"/>
          <p:cNvSpPr txBox="1">
            <a:spLocks noChangeArrowheads="1"/>
          </p:cNvSpPr>
          <p:nvPr/>
        </p:nvSpPr>
        <p:spPr bwMode="auto">
          <a:xfrm>
            <a:off x="214313" y="4714875"/>
            <a:ext cx="2808287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спин-меченные природные и синтетические биологически активные соединения</a:t>
            </a:r>
          </a:p>
        </p:txBody>
      </p:sp>
      <p:sp>
        <p:nvSpPr>
          <p:cNvPr id="37907" name="Text Box 4"/>
          <p:cNvSpPr txBox="1">
            <a:spLocks noChangeArrowheads="1"/>
          </p:cNvSpPr>
          <p:nvPr/>
        </p:nvSpPr>
        <p:spPr bwMode="auto">
          <a:xfrm>
            <a:off x="4932363" y="692150"/>
            <a:ext cx="24685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магнитоактивные материалы (органические ферромагнетики)</a:t>
            </a:r>
          </a:p>
        </p:txBody>
      </p:sp>
      <p:sp>
        <p:nvSpPr>
          <p:cNvPr id="37908" name="Text Box 4"/>
          <p:cNvSpPr txBox="1">
            <a:spLocks noChangeArrowheads="1"/>
          </p:cNvSpPr>
          <p:nvPr/>
        </p:nvSpPr>
        <p:spPr bwMode="auto">
          <a:xfrm>
            <a:off x="142875" y="1857375"/>
            <a:ext cx="246856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химические источники электричества</a:t>
            </a:r>
            <a:r>
              <a:rPr lang="en-US" sz="1500" b="1">
                <a:latin typeface="Calibri" pitchFamily="34" charset="0"/>
              </a:rPr>
              <a:t> (</a:t>
            </a:r>
            <a:r>
              <a:rPr lang="ru-RU" sz="1500" b="1">
                <a:latin typeface="Calibri" pitchFamily="34" charset="0"/>
              </a:rPr>
              <a:t>аккумуляторы</a:t>
            </a:r>
            <a:r>
              <a:rPr lang="en-US" sz="1500" b="1">
                <a:latin typeface="Calibri" pitchFamily="34" charset="0"/>
              </a:rPr>
              <a:t>)</a:t>
            </a:r>
            <a:endParaRPr lang="ru-RU" sz="1500" b="1">
              <a:latin typeface="Calibri" pitchFamily="34" charset="0"/>
            </a:endParaRPr>
          </a:p>
        </p:txBody>
      </p:sp>
      <p:sp>
        <p:nvSpPr>
          <p:cNvPr id="37909" name="Text Box 11"/>
          <p:cNvSpPr txBox="1">
            <a:spLocks noChangeArrowheads="1"/>
          </p:cNvSpPr>
          <p:nvPr/>
        </p:nvSpPr>
        <p:spPr bwMode="auto">
          <a:xfrm>
            <a:off x="1785938" y="5572125"/>
            <a:ext cx="22320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материалы для солнечной энергетики</a:t>
            </a:r>
          </a:p>
        </p:txBody>
      </p:sp>
      <p:sp>
        <p:nvSpPr>
          <p:cNvPr id="55" name="AutoShape 28"/>
          <p:cNvSpPr>
            <a:spLocks noChangeArrowheads="1"/>
          </p:cNvSpPr>
          <p:nvPr/>
        </p:nvSpPr>
        <p:spPr bwMode="auto">
          <a:xfrm rot="10800000">
            <a:off x="2527300" y="3246438"/>
            <a:ext cx="649288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58" name="AutoShape 29"/>
          <p:cNvSpPr>
            <a:spLocks noChangeArrowheads="1"/>
          </p:cNvSpPr>
          <p:nvPr/>
        </p:nvSpPr>
        <p:spPr bwMode="auto">
          <a:xfrm rot="9337950" flipH="1">
            <a:off x="5762625" y="2679700"/>
            <a:ext cx="649288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59" name="AutoShape 30"/>
          <p:cNvSpPr>
            <a:spLocks noChangeArrowheads="1"/>
          </p:cNvSpPr>
          <p:nvPr/>
        </p:nvSpPr>
        <p:spPr bwMode="auto">
          <a:xfrm rot="8587114" flipH="1">
            <a:off x="5470525" y="2106613"/>
            <a:ext cx="649288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60" name="AutoShape 31"/>
          <p:cNvSpPr>
            <a:spLocks noChangeArrowheads="1"/>
          </p:cNvSpPr>
          <p:nvPr/>
        </p:nvSpPr>
        <p:spPr bwMode="auto">
          <a:xfrm rot="7298829" flipH="1">
            <a:off x="4829969" y="1777207"/>
            <a:ext cx="649287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61" name="AutoShape 35"/>
          <p:cNvSpPr>
            <a:spLocks noChangeArrowheads="1"/>
          </p:cNvSpPr>
          <p:nvPr/>
        </p:nvSpPr>
        <p:spPr bwMode="auto">
          <a:xfrm rot="14374189" flipH="1">
            <a:off x="5116513" y="4845050"/>
            <a:ext cx="692150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62" name="AutoShape 36"/>
          <p:cNvSpPr>
            <a:spLocks noChangeArrowheads="1"/>
          </p:cNvSpPr>
          <p:nvPr/>
        </p:nvSpPr>
        <p:spPr bwMode="auto">
          <a:xfrm rot="12772685" flipH="1">
            <a:off x="5757863" y="4291013"/>
            <a:ext cx="649287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63" name="AutoShape 28"/>
          <p:cNvSpPr>
            <a:spLocks noChangeArrowheads="1"/>
          </p:cNvSpPr>
          <p:nvPr/>
        </p:nvSpPr>
        <p:spPr bwMode="auto">
          <a:xfrm rot="10800000" flipH="1">
            <a:off x="5894388" y="3357563"/>
            <a:ext cx="649287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37921" name="Text Box 11"/>
          <p:cNvSpPr txBox="1">
            <a:spLocks noChangeArrowheads="1"/>
          </p:cNvSpPr>
          <p:nvPr/>
        </p:nvSpPr>
        <p:spPr bwMode="auto">
          <a:xfrm>
            <a:off x="4357688" y="5857875"/>
            <a:ext cx="22320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500" b="1">
                <a:latin typeface="Calibri" pitchFamily="34" charset="0"/>
              </a:rPr>
              <a:t>C</a:t>
            </a:r>
            <a:r>
              <a:rPr lang="ru-RU" sz="1500" b="1">
                <a:latin typeface="Calibri" pitchFamily="34" charset="0"/>
              </a:rPr>
              <a:t>пиновые зонды на оксид азота</a:t>
            </a:r>
          </a:p>
        </p:txBody>
      </p:sp>
      <p:sp>
        <p:nvSpPr>
          <p:cNvPr id="37923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5"/>
          <p:cNvSpPr>
            <a:spLocks noChangeArrowheads="1"/>
          </p:cNvSpPr>
          <p:nvPr/>
        </p:nvSpPr>
        <p:spPr bwMode="auto">
          <a:xfrm>
            <a:off x="0" y="0"/>
            <a:ext cx="9144000" cy="428604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31746" name="Object 4"/>
          <p:cNvGraphicFramePr>
            <a:graphicFrameLocks noChangeAspect="1"/>
          </p:cNvGraphicFramePr>
          <p:nvPr/>
        </p:nvGraphicFramePr>
        <p:xfrm>
          <a:off x="468313" y="3141663"/>
          <a:ext cx="2736850" cy="2224087"/>
        </p:xfrm>
        <a:graphic>
          <a:graphicData uri="http://schemas.openxmlformats.org/presentationml/2006/ole">
            <p:oleObj spid="_x0000_s31746" name="Graph" r:id="rId3" imgW="3885120" imgH="3153600" progId="">
              <p:embed/>
            </p:oleObj>
          </a:graphicData>
        </a:graphic>
      </p:graphicFrame>
      <p:sp>
        <p:nvSpPr>
          <p:cNvPr id="31750" name="Rectangle 2"/>
          <p:cNvSpPr>
            <a:spLocks noChangeArrowheads="1"/>
          </p:cNvSpPr>
          <p:nvPr/>
        </p:nvSpPr>
        <p:spPr bwMode="auto">
          <a:xfrm>
            <a:off x="0" y="0"/>
            <a:ext cx="7416801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400" b="1" i="1" dirty="0" err="1" smtClean="0">
                <a:solidFill>
                  <a:srgbClr val="F0FF2B"/>
                </a:solidFill>
                <a:latin typeface="Calibri" pitchFamily="34" charset="0"/>
              </a:rPr>
              <a:t>Нитроксильные</a:t>
            </a:r>
            <a:r>
              <a:rPr lang="ru-RU" sz="2400" b="1" i="1" dirty="0" smtClean="0">
                <a:solidFill>
                  <a:srgbClr val="F0FF2B"/>
                </a:solidFill>
                <a:latin typeface="Calibri" pitchFamily="34" charset="0"/>
              </a:rPr>
              <a:t> радикалы в </a:t>
            </a:r>
            <a:r>
              <a:rPr lang="ru-RU" sz="2400" b="1" i="1" dirty="0" err="1" smtClean="0">
                <a:solidFill>
                  <a:srgbClr val="F0FF2B"/>
                </a:solidFill>
                <a:latin typeface="Calibri" pitchFamily="34" charset="0"/>
              </a:rPr>
              <a:t>циклодекстринах</a:t>
            </a:r>
            <a:endParaRPr lang="ru-RU" sz="2400" b="1" i="1" dirty="0">
              <a:solidFill>
                <a:srgbClr val="F0FF2B"/>
              </a:solidFill>
              <a:latin typeface="Calibri" pitchFamily="34" charset="0"/>
            </a:endParaRPr>
          </a:p>
        </p:txBody>
      </p:sp>
      <p:grpSp>
        <p:nvGrpSpPr>
          <p:cNvPr id="31751" name="Группа 12"/>
          <p:cNvGrpSpPr>
            <a:grpSpLocks/>
          </p:cNvGrpSpPr>
          <p:nvPr/>
        </p:nvGrpSpPr>
        <p:grpSpPr bwMode="auto">
          <a:xfrm>
            <a:off x="468313" y="692150"/>
            <a:ext cx="2449512" cy="1152525"/>
            <a:chOff x="1268435" y="2995614"/>
            <a:chExt cx="3455988" cy="1824031"/>
          </a:xfrm>
        </p:grpSpPr>
        <p:graphicFrame>
          <p:nvGraphicFramePr>
            <p:cNvPr id="31749" name="Object 5"/>
            <p:cNvGraphicFramePr>
              <a:graphicFrameLocks noChangeAspect="1"/>
            </p:cNvGraphicFramePr>
            <p:nvPr/>
          </p:nvGraphicFramePr>
          <p:xfrm>
            <a:off x="1268435" y="3236907"/>
            <a:ext cx="3455988" cy="1582738"/>
          </p:xfrm>
          <a:graphic>
            <a:graphicData uri="http://schemas.openxmlformats.org/presentationml/2006/ole">
              <p:oleObj spid="_x0000_s31749" name="CS ChemDraw Drawing" r:id="rId4" imgW="4879800" imgH="4928400" progId="ChemDraw.Document.6.0">
                <p:embed/>
              </p:oleObj>
            </a:graphicData>
          </a:graphic>
        </p:graphicFrame>
        <p:sp>
          <p:nvSpPr>
            <p:cNvPr id="31760" name="Rectangle 21"/>
            <p:cNvSpPr>
              <a:spLocks noChangeArrowheads="1"/>
            </p:cNvSpPr>
            <p:nvPr/>
          </p:nvSpPr>
          <p:spPr bwMode="auto">
            <a:xfrm>
              <a:off x="3482981" y="4022725"/>
              <a:ext cx="1081088" cy="6477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ru-RU">
                <a:latin typeface="Calibri" pitchFamily="34" charset="0"/>
              </a:endParaRPr>
            </a:p>
          </p:txBody>
        </p:sp>
        <p:sp>
          <p:nvSpPr>
            <p:cNvPr id="31761" name="Rectangle 21"/>
            <p:cNvSpPr>
              <a:spLocks noChangeArrowheads="1"/>
            </p:cNvSpPr>
            <p:nvPr/>
          </p:nvSpPr>
          <p:spPr bwMode="auto">
            <a:xfrm>
              <a:off x="1919276" y="2995614"/>
              <a:ext cx="1081088" cy="647700"/>
            </a:xfrm>
            <a:prstGeom prst="rect">
              <a:avLst/>
            </a:prstGeom>
            <a:solidFill>
              <a:srgbClr val="E6F8FE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31752" name="Picture 1944"/>
          <p:cNvPicPr>
            <a:picLocks noChangeAspect="1" noChangeArrowheads="1"/>
          </p:cNvPicPr>
          <p:nvPr/>
        </p:nvPicPr>
        <p:blipFill>
          <a:blip r:embed="rId5" cstate="print"/>
          <a:srcRect l="3711" t="56284" r="74574" b="7541"/>
          <a:stretch>
            <a:fillRect/>
          </a:stretch>
        </p:blipFill>
        <p:spPr bwMode="auto">
          <a:xfrm>
            <a:off x="6372225" y="692150"/>
            <a:ext cx="7493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Line 1946"/>
          <p:cNvSpPr>
            <a:spLocks noChangeShapeType="1"/>
          </p:cNvSpPr>
          <p:nvPr/>
        </p:nvSpPr>
        <p:spPr bwMode="auto">
          <a:xfrm>
            <a:off x="5435600" y="1196975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31754" name="Rectangle 1948"/>
          <p:cNvSpPr>
            <a:spLocks noChangeArrowheads="1"/>
          </p:cNvSpPr>
          <p:nvPr/>
        </p:nvSpPr>
        <p:spPr bwMode="auto">
          <a:xfrm>
            <a:off x="6156325" y="1628775"/>
            <a:ext cx="14351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 sz="1200">
                <a:latin typeface="Calibri" pitchFamily="34" charset="0"/>
              </a:rPr>
              <a:t>g</a:t>
            </a:r>
            <a:r>
              <a:rPr lang="pt-BR" sz="1200" baseline="-25000">
                <a:latin typeface="Calibri" pitchFamily="34" charset="0"/>
              </a:rPr>
              <a:t>Biso</a:t>
            </a:r>
            <a:r>
              <a:rPr lang="pt-BR" sz="1200">
                <a:latin typeface="Calibri" pitchFamily="34" charset="0"/>
              </a:rPr>
              <a:t>=2.00563,  (B)</a:t>
            </a:r>
          </a:p>
          <a:p>
            <a:pPr eaLnBrk="0" hangingPunct="0"/>
            <a:r>
              <a:rPr lang="pt-BR" sz="1200">
                <a:latin typeface="Calibri" pitchFamily="34" charset="0"/>
              </a:rPr>
              <a:t>a</a:t>
            </a:r>
            <a:r>
              <a:rPr lang="pt-BR" sz="1200" baseline="-25000">
                <a:latin typeface="Calibri" pitchFamily="34" charset="0"/>
              </a:rPr>
              <a:t>BNiso</a:t>
            </a:r>
            <a:r>
              <a:rPr lang="pt-BR" sz="1200">
                <a:latin typeface="Calibri" pitchFamily="34" charset="0"/>
              </a:rPr>
              <a:t>=1.57 mT, </a:t>
            </a:r>
          </a:p>
          <a:p>
            <a:pPr eaLnBrk="0" hangingPunct="0"/>
            <a:r>
              <a:rPr lang="pt-BR" sz="1200">
                <a:latin typeface="Calibri" pitchFamily="34" charset="0"/>
              </a:rPr>
              <a:t>a</a:t>
            </a:r>
            <a:r>
              <a:rPr lang="pt-BR" sz="1200" baseline="-25000">
                <a:latin typeface="Calibri" pitchFamily="34" charset="0"/>
              </a:rPr>
              <a:t>BHiso</a:t>
            </a:r>
            <a:r>
              <a:rPr lang="pt-BR" sz="1200">
                <a:latin typeface="Calibri" pitchFamily="34" charset="0"/>
              </a:rPr>
              <a:t>=0.26 mT,</a:t>
            </a:r>
          </a:p>
          <a:p>
            <a:pPr eaLnBrk="0" hangingPunct="0"/>
            <a:r>
              <a:rPr lang="pt-BR" sz="1200">
                <a:latin typeface="Calibri" pitchFamily="34" charset="0"/>
              </a:rPr>
              <a:t>t</a:t>
            </a:r>
            <a:r>
              <a:rPr lang="pt-BR" sz="1200" baseline="-25000">
                <a:latin typeface="Calibri" pitchFamily="34" charset="0"/>
              </a:rPr>
              <a:t>corrB</a:t>
            </a:r>
            <a:r>
              <a:rPr lang="pt-BR" sz="1200">
                <a:latin typeface="Calibri" pitchFamily="34" charset="0"/>
              </a:rPr>
              <a:t>=2.7</a:t>
            </a:r>
            <a:r>
              <a:rPr lang="en-US" sz="1200">
                <a:latin typeface="Calibri" pitchFamily="34" charset="0"/>
                <a:cs typeface="Times New Roman" pitchFamily="18" charset="0"/>
              </a:rPr>
              <a:t>·</a:t>
            </a:r>
            <a:r>
              <a:rPr lang="pt-BR" sz="1200">
                <a:latin typeface="Calibri" pitchFamily="34" charset="0"/>
              </a:rPr>
              <a:t>10</a:t>
            </a:r>
            <a:r>
              <a:rPr lang="pt-BR" sz="1200" baseline="30000">
                <a:latin typeface="Calibri" pitchFamily="34" charset="0"/>
              </a:rPr>
              <a:t>-10</a:t>
            </a:r>
            <a:r>
              <a:rPr lang="pt-BR" sz="1200">
                <a:latin typeface="Calibri" pitchFamily="34" charset="0"/>
              </a:rPr>
              <a:t> s.</a:t>
            </a:r>
            <a:endParaRPr lang="ru-RU" sz="1200">
              <a:latin typeface="Calibri" pitchFamily="34" charset="0"/>
            </a:endParaRPr>
          </a:p>
        </p:txBody>
      </p:sp>
      <p:sp>
        <p:nvSpPr>
          <p:cNvPr id="31755" name="Rectangle 1955"/>
          <p:cNvSpPr>
            <a:spLocks noChangeArrowheads="1"/>
          </p:cNvSpPr>
          <p:nvPr/>
        </p:nvSpPr>
        <p:spPr bwMode="auto">
          <a:xfrm>
            <a:off x="4140200" y="1628775"/>
            <a:ext cx="13922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 sz="1200">
                <a:latin typeface="Calibri" pitchFamily="34" charset="0"/>
              </a:rPr>
              <a:t>g</a:t>
            </a:r>
            <a:r>
              <a:rPr lang="pt-BR" sz="1200" baseline="-25000">
                <a:latin typeface="Calibri" pitchFamily="34" charset="0"/>
              </a:rPr>
              <a:t>Aiso</a:t>
            </a:r>
            <a:r>
              <a:rPr lang="pt-BR" sz="1200">
                <a:latin typeface="Calibri" pitchFamily="34" charset="0"/>
              </a:rPr>
              <a:t>=2.00591, (A)</a:t>
            </a:r>
          </a:p>
          <a:p>
            <a:pPr eaLnBrk="0" hangingPunct="0"/>
            <a:r>
              <a:rPr lang="pt-BR" sz="1200">
                <a:latin typeface="Calibri" pitchFamily="34" charset="0"/>
              </a:rPr>
              <a:t>a</a:t>
            </a:r>
            <a:r>
              <a:rPr lang="pt-BR" sz="1200" baseline="-25000">
                <a:latin typeface="Calibri" pitchFamily="34" charset="0"/>
              </a:rPr>
              <a:t>ANiso</a:t>
            </a:r>
            <a:r>
              <a:rPr lang="pt-BR" sz="1200">
                <a:latin typeface="Calibri" pitchFamily="34" charset="0"/>
              </a:rPr>
              <a:t>=1.54 mT,</a:t>
            </a:r>
          </a:p>
          <a:p>
            <a:pPr eaLnBrk="0" hangingPunct="0"/>
            <a:r>
              <a:rPr lang="pt-BR" sz="1200">
                <a:latin typeface="Calibri" pitchFamily="34" charset="0"/>
              </a:rPr>
              <a:t>a</a:t>
            </a:r>
            <a:r>
              <a:rPr lang="pt-BR" sz="1200" baseline="-25000">
                <a:latin typeface="Calibri" pitchFamily="34" charset="0"/>
              </a:rPr>
              <a:t>AHiso</a:t>
            </a:r>
            <a:r>
              <a:rPr lang="pt-BR" sz="1200">
                <a:latin typeface="Calibri" pitchFamily="34" charset="0"/>
              </a:rPr>
              <a:t>=0.26 mT,</a:t>
            </a:r>
          </a:p>
          <a:p>
            <a:pPr eaLnBrk="0" hangingPunct="0"/>
            <a:r>
              <a:rPr lang="pt-BR" sz="1200">
                <a:latin typeface="Calibri" pitchFamily="34" charset="0"/>
              </a:rPr>
              <a:t>t</a:t>
            </a:r>
            <a:r>
              <a:rPr lang="pt-BR" sz="1200" baseline="-25000">
                <a:latin typeface="Calibri" pitchFamily="34" charset="0"/>
              </a:rPr>
              <a:t>corrA</a:t>
            </a:r>
            <a:r>
              <a:rPr lang="pt-BR" sz="1200">
                <a:latin typeface="Calibri" pitchFamily="34" charset="0"/>
              </a:rPr>
              <a:t>=3.5</a:t>
            </a:r>
            <a:r>
              <a:rPr lang="en-US" sz="1200">
                <a:latin typeface="Calibri" pitchFamily="34" charset="0"/>
                <a:cs typeface="Times New Roman" pitchFamily="18" charset="0"/>
              </a:rPr>
              <a:t>·</a:t>
            </a:r>
            <a:r>
              <a:rPr lang="pt-BR" sz="1200">
                <a:latin typeface="Calibri" pitchFamily="34" charset="0"/>
              </a:rPr>
              <a:t>10</a:t>
            </a:r>
            <a:r>
              <a:rPr lang="pt-BR" sz="1200" baseline="30000">
                <a:latin typeface="Calibri" pitchFamily="34" charset="0"/>
              </a:rPr>
              <a:t>-10</a:t>
            </a:r>
            <a:r>
              <a:rPr lang="pt-BR" sz="1200">
                <a:latin typeface="Calibri" pitchFamily="34" charset="0"/>
              </a:rPr>
              <a:t> s.</a:t>
            </a:r>
            <a:endParaRPr lang="en-US" sz="1200">
              <a:latin typeface="Calibri" pitchFamily="34" charset="0"/>
            </a:endParaRPr>
          </a:p>
        </p:txBody>
      </p:sp>
      <p:pic>
        <p:nvPicPr>
          <p:cNvPr id="31756" name="Picture 1957"/>
          <p:cNvPicPr>
            <a:picLocks noChangeAspect="1" noChangeArrowheads="1"/>
          </p:cNvPicPr>
          <p:nvPr/>
        </p:nvPicPr>
        <p:blipFill>
          <a:blip r:embed="rId5" cstate="print"/>
          <a:srcRect l="71606" t="67862" r="7234" b="9425"/>
          <a:stretch>
            <a:fillRect/>
          </a:stretch>
        </p:blipFill>
        <p:spPr bwMode="auto">
          <a:xfrm>
            <a:off x="4356100" y="908050"/>
            <a:ext cx="731838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7" name="Text Box 19"/>
          <p:cNvSpPr txBox="1">
            <a:spLocks noChangeArrowheads="1"/>
          </p:cNvSpPr>
          <p:nvPr/>
        </p:nvSpPr>
        <p:spPr bwMode="auto">
          <a:xfrm>
            <a:off x="755650" y="2636838"/>
            <a:ext cx="1401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Calibri" pitchFamily="34" charset="0"/>
              </a:rPr>
              <a:t>W-band EPR</a:t>
            </a:r>
            <a:endParaRPr lang="ru-RU" sz="1600" b="1">
              <a:latin typeface="Calibri" pitchFamily="34" charset="0"/>
            </a:endParaRPr>
          </a:p>
        </p:txBody>
      </p:sp>
      <p:graphicFrame>
        <p:nvGraphicFramePr>
          <p:cNvPr id="31747" name="Object 3"/>
          <p:cNvGraphicFramePr>
            <a:graphicFrameLocks noChangeAspect="1"/>
          </p:cNvGraphicFramePr>
          <p:nvPr>
            <p:ph sz="half" idx="2"/>
          </p:nvPr>
        </p:nvGraphicFramePr>
        <p:xfrm>
          <a:off x="7596188" y="3860800"/>
          <a:ext cx="1152525" cy="796925"/>
        </p:xfrm>
        <a:graphic>
          <a:graphicData uri="http://schemas.openxmlformats.org/presentationml/2006/ole">
            <p:oleObj spid="_x0000_s31747" name="CS ChemDraw Drawing" r:id="rId6" imgW="2909160" imgH="2011680" progId="ChemDraw.Document.6.0">
              <p:embed/>
            </p:oleObj>
          </a:graphicData>
        </a:graphic>
      </p:graphicFrame>
      <p:sp>
        <p:nvSpPr>
          <p:cNvPr id="31758" name="Text Box 23"/>
          <p:cNvSpPr txBox="1">
            <a:spLocks noChangeArrowheads="1"/>
          </p:cNvSpPr>
          <p:nvPr/>
        </p:nvSpPr>
        <p:spPr bwMode="auto">
          <a:xfrm>
            <a:off x="4284663" y="2636838"/>
            <a:ext cx="2465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Calibri" pitchFamily="34" charset="0"/>
              </a:rPr>
              <a:t>ESEEM in D2O   X-band</a:t>
            </a:r>
            <a:endParaRPr lang="ru-RU" sz="1600" b="1">
              <a:latin typeface="Calibri" pitchFamily="34" charset="0"/>
            </a:endParaRPr>
          </a:p>
        </p:txBody>
      </p:sp>
      <p:graphicFrame>
        <p:nvGraphicFramePr>
          <p:cNvPr id="31748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3851275" y="2997200"/>
          <a:ext cx="3600450" cy="2528888"/>
        </p:xfrm>
        <a:graphic>
          <a:graphicData uri="http://schemas.openxmlformats.org/presentationml/2006/ole">
            <p:oleObj spid="_x0000_s31748" name="Graph" r:id="rId7" imgW="4132800" imgH="2901600" progId="">
              <p:embed/>
            </p:oleObj>
          </a:graphicData>
        </a:graphic>
      </p:graphicFrame>
      <p:sp>
        <p:nvSpPr>
          <p:cNvPr id="31759" name="Text Box 16"/>
          <p:cNvSpPr txBox="1">
            <a:spLocks noChangeArrowheads="1"/>
          </p:cNvSpPr>
          <p:nvPr/>
        </p:nvSpPr>
        <p:spPr bwMode="auto">
          <a:xfrm>
            <a:off x="468313" y="5805488"/>
            <a:ext cx="53641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1200" i="1" dirty="0" err="1">
                <a:latin typeface="Calibri" pitchFamily="34" charset="0"/>
              </a:rPr>
              <a:t>Bagryanskaya</a:t>
            </a:r>
            <a:r>
              <a:rPr lang="en-US" sz="1200" i="1" dirty="0">
                <a:latin typeface="Calibri" pitchFamily="34" charset="0"/>
              </a:rPr>
              <a:t>, E.G.,  et. al, Appl. </a:t>
            </a:r>
            <a:r>
              <a:rPr lang="en-US" sz="1200" i="1" dirty="0" err="1">
                <a:latin typeface="Calibri" pitchFamily="34" charset="0"/>
              </a:rPr>
              <a:t>Magn</a:t>
            </a:r>
            <a:r>
              <a:rPr lang="en-US" sz="1200" i="1" dirty="0">
                <a:latin typeface="Calibri" pitchFamily="34" charset="0"/>
              </a:rPr>
              <a:t>. </a:t>
            </a:r>
            <a:r>
              <a:rPr lang="en-US" sz="1200" i="1" dirty="0" err="1">
                <a:latin typeface="Calibri" pitchFamily="34" charset="0"/>
              </a:rPr>
              <a:t>Reson</a:t>
            </a:r>
            <a:r>
              <a:rPr lang="en-US" sz="1200" i="1" dirty="0">
                <a:latin typeface="Calibri" pitchFamily="34" charset="0"/>
              </a:rPr>
              <a:t>,, </a:t>
            </a:r>
            <a:r>
              <a:rPr lang="en-US" sz="1200" i="1" dirty="0" smtClean="0">
                <a:latin typeface="Calibri" pitchFamily="34" charset="0"/>
              </a:rPr>
              <a:t>2009.</a:t>
            </a:r>
            <a:endParaRPr lang="en-US" sz="1200" i="1" dirty="0">
              <a:latin typeface="Calibri" pitchFamily="34" charset="0"/>
            </a:endParaRPr>
          </a:p>
          <a:p>
            <a:pPr marL="342900" indent="-342900"/>
            <a:r>
              <a:rPr lang="en-US" sz="1200" i="1" dirty="0" err="1">
                <a:latin typeface="Calibri" pitchFamily="34" charset="0"/>
              </a:rPr>
              <a:t>Polovyanenko</a:t>
            </a:r>
            <a:r>
              <a:rPr lang="en-US" sz="1200" i="1" dirty="0">
                <a:latin typeface="Calibri" pitchFamily="34" charset="0"/>
              </a:rPr>
              <a:t> </a:t>
            </a:r>
            <a:r>
              <a:rPr lang="en-US" sz="1200" i="1" dirty="0" smtClean="0">
                <a:latin typeface="Calibri" pitchFamily="34" charset="0"/>
              </a:rPr>
              <a:t>et al. </a:t>
            </a:r>
            <a:r>
              <a:rPr lang="en-US" sz="1200" i="1" dirty="0" err="1">
                <a:latin typeface="Calibri" pitchFamily="34" charset="0"/>
              </a:rPr>
              <a:t>J.Phys</a:t>
            </a:r>
            <a:r>
              <a:rPr lang="en-US" sz="1200" i="1" dirty="0">
                <a:latin typeface="Calibri" pitchFamily="34" charset="0"/>
              </a:rPr>
              <a:t>. Chem. 2008 </a:t>
            </a:r>
          </a:p>
          <a:p>
            <a:pPr marL="342900" indent="-342900"/>
            <a:r>
              <a:rPr lang="en-US" sz="1200" i="1" dirty="0" err="1">
                <a:latin typeface="Calibri" pitchFamily="34" charset="0"/>
              </a:rPr>
              <a:t>Krumkacheva</a:t>
            </a:r>
            <a:r>
              <a:rPr lang="en-US" sz="1200" i="1" dirty="0">
                <a:latin typeface="Calibri" pitchFamily="34" charset="0"/>
              </a:rPr>
              <a:t> O.et al. </a:t>
            </a:r>
            <a:r>
              <a:rPr lang="en-US" sz="1200" i="1" dirty="0" err="1" smtClean="0">
                <a:latin typeface="Calibri" pitchFamily="34" charset="0"/>
              </a:rPr>
              <a:t>Langmur</a:t>
            </a:r>
            <a:r>
              <a:rPr lang="en-US" sz="1200" i="1" dirty="0" smtClean="0">
                <a:latin typeface="Calibri" pitchFamily="34" charset="0"/>
              </a:rPr>
              <a:t>. </a:t>
            </a:r>
            <a:r>
              <a:rPr lang="en-US" sz="1200" i="1" dirty="0">
                <a:latin typeface="Calibri" pitchFamily="34" charset="0"/>
              </a:rPr>
              <a:t>2010</a:t>
            </a:r>
          </a:p>
          <a:p>
            <a:pPr marL="342900" indent="-342900"/>
            <a:r>
              <a:rPr lang="en-US" sz="1200" i="1" dirty="0" err="1">
                <a:latin typeface="Calibri" pitchFamily="34" charset="0"/>
              </a:rPr>
              <a:t>Krumkacheva</a:t>
            </a:r>
            <a:r>
              <a:rPr lang="en-US" sz="1200" i="1" dirty="0">
                <a:latin typeface="Calibri" pitchFamily="34" charset="0"/>
              </a:rPr>
              <a:t> et al. </a:t>
            </a:r>
            <a:r>
              <a:rPr lang="en-US" sz="1200" i="1" dirty="0" err="1">
                <a:latin typeface="Calibri" pitchFamily="34" charset="0"/>
              </a:rPr>
              <a:t>Appl.Magn.Reson</a:t>
            </a:r>
            <a:r>
              <a:rPr lang="en-US" sz="1200" i="1" dirty="0">
                <a:latin typeface="Calibri" pitchFamily="34" charset="0"/>
              </a:rPr>
              <a:t>. 2011</a:t>
            </a:r>
            <a:endParaRPr lang="ru-RU" sz="1200" i="1" dirty="0">
              <a:latin typeface="Calibri" pitchFamily="34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2" name="Rectangle 55"/>
          <p:cNvSpPr>
            <a:spLocks noChangeArrowheads="1"/>
          </p:cNvSpPr>
          <p:nvPr/>
        </p:nvSpPr>
        <p:spPr bwMode="auto">
          <a:xfrm>
            <a:off x="0" y="0"/>
            <a:ext cx="9144000" cy="785813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5483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-142875"/>
            <a:ext cx="7086600" cy="1143000"/>
          </a:xfrm>
        </p:spPr>
        <p:txBody>
          <a:bodyPr/>
          <a:lstStyle/>
          <a:p>
            <a:r>
              <a:rPr lang="ru-RU" sz="2400" b="1" i="1" dirty="0" err="1" smtClean="0">
                <a:solidFill>
                  <a:srgbClr val="FFFF00"/>
                </a:solidFill>
                <a:cs typeface="Times New Roman" pitchFamily="18" charset="0"/>
              </a:rPr>
              <a:t>Нитроксильные</a:t>
            </a:r>
            <a:r>
              <a:rPr lang="ru-RU" sz="2400" b="1" i="1" dirty="0" smtClean="0">
                <a:solidFill>
                  <a:srgbClr val="FFFF00"/>
                </a:solidFill>
                <a:cs typeface="Times New Roman" pitchFamily="18" charset="0"/>
              </a:rPr>
              <a:t> радикалы с повышенной устойчивостью к восстановлению</a:t>
            </a:r>
          </a:p>
        </p:txBody>
      </p:sp>
      <p:sp>
        <p:nvSpPr>
          <p:cNvPr id="105484" name="AutoShape 3"/>
          <p:cNvSpPr>
            <a:spLocks noChangeArrowheads="1"/>
          </p:cNvSpPr>
          <p:nvPr/>
        </p:nvSpPr>
        <p:spPr bwMode="auto">
          <a:xfrm>
            <a:off x="152400" y="1600200"/>
            <a:ext cx="8763000" cy="1905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CC"/>
              </a:gs>
              <a:gs pos="50000">
                <a:srgbClr val="DDFFDD"/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05474" name="Object 4"/>
          <p:cNvGraphicFramePr>
            <a:graphicFrameLocks noChangeAspect="1"/>
          </p:cNvGraphicFramePr>
          <p:nvPr/>
        </p:nvGraphicFramePr>
        <p:xfrm>
          <a:off x="712788" y="2136775"/>
          <a:ext cx="1463675" cy="820738"/>
        </p:xfrm>
        <a:graphic>
          <a:graphicData uri="http://schemas.openxmlformats.org/presentationml/2006/ole">
            <p:oleObj spid="_x0000_s105474" name="CS ChemDraw Drawing" r:id="rId3" imgW="1450848" imgH="867156" progId="ChemDraw.Document.6.0">
              <p:embed/>
            </p:oleObj>
          </a:graphicData>
        </a:graphic>
      </p:graphicFrame>
      <p:graphicFrame>
        <p:nvGraphicFramePr>
          <p:cNvPr id="105475" name="Object 5"/>
          <p:cNvGraphicFramePr>
            <a:graphicFrameLocks noChangeAspect="1"/>
          </p:cNvGraphicFramePr>
          <p:nvPr/>
        </p:nvGraphicFramePr>
        <p:xfrm>
          <a:off x="2743200" y="1960563"/>
          <a:ext cx="1463675" cy="1103312"/>
        </p:xfrm>
        <a:graphic>
          <a:graphicData uri="http://schemas.openxmlformats.org/presentationml/2006/ole">
            <p:oleObj spid="_x0000_s105475" name="CS ChemDraw Drawing" r:id="rId4" imgW="1449324" imgH="1164336" progId="ChemDraw.Document.6.0">
              <p:embed/>
            </p:oleObj>
          </a:graphicData>
        </a:graphic>
      </p:graphicFrame>
      <p:sp>
        <p:nvSpPr>
          <p:cNvPr id="105485" name="Text Box 6"/>
          <p:cNvSpPr txBox="1">
            <a:spLocks noChangeArrowheads="1"/>
          </p:cNvSpPr>
          <p:nvPr/>
        </p:nvSpPr>
        <p:spPr bwMode="auto">
          <a:xfrm>
            <a:off x="782638" y="3027363"/>
            <a:ext cx="1235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>
                <a:solidFill>
                  <a:srgbClr val="0F0F1B"/>
                </a:solidFill>
                <a:latin typeface="Times New Roman" pitchFamily="18" charset="0"/>
              </a:rPr>
              <a:t>0.027 s</a:t>
            </a:r>
            <a:r>
              <a:rPr lang="en-US" baseline="30000">
                <a:solidFill>
                  <a:srgbClr val="0F0F1B"/>
                </a:solidFill>
                <a:latin typeface="Times New Roman" pitchFamily="18" charset="0"/>
              </a:rPr>
              <a:t>-1</a:t>
            </a:r>
            <a:endParaRPr lang="ru-RU" baseline="30000">
              <a:solidFill>
                <a:srgbClr val="0F0F1B"/>
              </a:solidFill>
              <a:latin typeface="Times New Roman" pitchFamily="18" charset="0"/>
            </a:endParaRPr>
          </a:p>
        </p:txBody>
      </p:sp>
      <p:sp>
        <p:nvSpPr>
          <p:cNvPr id="105486" name="Text Box 7"/>
          <p:cNvSpPr txBox="1">
            <a:spLocks noChangeArrowheads="1"/>
          </p:cNvSpPr>
          <p:nvPr/>
        </p:nvSpPr>
        <p:spPr bwMode="auto">
          <a:xfrm>
            <a:off x="2879725" y="3027363"/>
            <a:ext cx="1387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>
                <a:solidFill>
                  <a:srgbClr val="0F0F1B"/>
                </a:solidFill>
                <a:latin typeface="Times New Roman" pitchFamily="18" charset="0"/>
              </a:rPr>
              <a:t>0.0009 s</a:t>
            </a:r>
            <a:r>
              <a:rPr lang="en-US" baseline="30000">
                <a:solidFill>
                  <a:srgbClr val="0F0F1B"/>
                </a:solidFill>
                <a:latin typeface="Times New Roman" pitchFamily="18" charset="0"/>
              </a:rPr>
              <a:t>-</a:t>
            </a:r>
            <a:r>
              <a:rPr lang="en-US" baseline="30000">
                <a:solidFill>
                  <a:schemeClr val="tx2"/>
                </a:solidFill>
                <a:latin typeface="Times New Roman" pitchFamily="18" charset="0"/>
              </a:rPr>
              <a:t>1</a:t>
            </a:r>
            <a:endParaRPr lang="ru-RU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05487" name="Text Box 8"/>
          <p:cNvSpPr txBox="1">
            <a:spLocks noChangeArrowheads="1"/>
          </p:cNvSpPr>
          <p:nvPr/>
        </p:nvSpPr>
        <p:spPr bwMode="auto">
          <a:xfrm>
            <a:off x="4572000" y="2438400"/>
            <a:ext cx="4411663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L. Marx, R. Chiarelli, T. Guiberteau and A. Rassat, </a:t>
            </a:r>
          </a:p>
          <a:p>
            <a:pPr>
              <a:spcBef>
                <a:spcPct val="20000"/>
              </a:spcBef>
            </a:pPr>
            <a:r>
              <a:rPr lang="en-US" sz="160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J. Chem. Soc. Perkin Trans. 1</a:t>
            </a:r>
            <a:r>
              <a:rPr lang="en-US" sz="16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2000, 1181-1182. </a:t>
            </a:r>
            <a:endParaRPr lang="ru-RU" sz="16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488" name="Rectangle 10"/>
          <p:cNvSpPr>
            <a:spLocks noChangeArrowheads="1"/>
          </p:cNvSpPr>
          <p:nvPr/>
        </p:nvSpPr>
        <p:spPr bwMode="auto">
          <a:xfrm>
            <a:off x="1143000" y="1600200"/>
            <a:ext cx="3019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chemeClr val="tx2"/>
                </a:solidFill>
                <a:latin typeface="Times New Roman" pitchFamily="18" charset="0"/>
              </a:rPr>
              <a:t>Скорости восстановления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52400" y="3657600"/>
            <a:ext cx="8991600" cy="3276600"/>
            <a:chOff x="96" y="2304"/>
            <a:chExt cx="5664" cy="2064"/>
          </a:xfrm>
        </p:grpSpPr>
        <p:graphicFrame>
          <p:nvGraphicFramePr>
            <p:cNvPr id="105476" name="Object 12"/>
            <p:cNvGraphicFramePr>
              <a:graphicFrameLocks noChangeAspect="1"/>
            </p:cNvGraphicFramePr>
            <p:nvPr/>
          </p:nvGraphicFramePr>
          <p:xfrm>
            <a:off x="96" y="2400"/>
            <a:ext cx="2592" cy="1968"/>
          </p:xfrm>
          <a:graphic>
            <a:graphicData uri="http://schemas.openxmlformats.org/presentationml/2006/ole">
              <p:oleObj spid="_x0000_s105476" name="Graph" r:id="rId5" imgW="3825850" imgH="2968752" progId="">
                <p:embed/>
              </p:oleObj>
            </a:graphicData>
          </a:graphic>
        </p:graphicFrame>
        <p:sp>
          <p:nvSpPr>
            <p:cNvPr id="105491" name="Text Box 13"/>
            <p:cNvSpPr txBox="1">
              <a:spLocks noChangeArrowheads="1"/>
            </p:cNvSpPr>
            <p:nvPr/>
          </p:nvSpPr>
          <p:spPr bwMode="auto">
            <a:xfrm>
              <a:off x="612" y="2304"/>
              <a:ext cx="228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ru-RU" sz="2000">
                  <a:solidFill>
                    <a:srgbClr val="0F0F1B"/>
                  </a:solidFill>
                  <a:latin typeface="Times New Roman" pitchFamily="18" charset="0"/>
                </a:rPr>
                <a:t>Восстановление в крови крысы</a:t>
              </a:r>
            </a:p>
          </p:txBody>
        </p:sp>
        <p:sp>
          <p:nvSpPr>
            <p:cNvPr id="33806" name="AutoShape 14"/>
            <p:cNvSpPr>
              <a:spLocks noChangeArrowheads="1"/>
            </p:cNvSpPr>
            <p:nvPr/>
          </p:nvSpPr>
          <p:spPr bwMode="auto">
            <a:xfrm>
              <a:off x="4337" y="2401"/>
              <a:ext cx="800" cy="67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CC99"/>
                </a:gs>
                <a:gs pos="50000">
                  <a:srgbClr val="FFFFFF"/>
                </a:gs>
                <a:gs pos="100000">
                  <a:srgbClr val="FFCC99"/>
                </a:gs>
              </a:gsLst>
              <a:lin ang="5400000" scaled="1"/>
            </a:gradFill>
            <a:ln w="44450">
              <a:solidFill>
                <a:srgbClr val="FF99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33807" name="AutoShape 15"/>
            <p:cNvSpPr>
              <a:spLocks noChangeArrowheads="1"/>
            </p:cNvSpPr>
            <p:nvPr/>
          </p:nvSpPr>
          <p:spPr bwMode="auto">
            <a:xfrm>
              <a:off x="3456" y="2401"/>
              <a:ext cx="689" cy="67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DDFFDD"/>
                </a:gs>
                <a:gs pos="50000">
                  <a:srgbClr val="FFFFFF"/>
                </a:gs>
                <a:gs pos="100000">
                  <a:srgbClr val="DDFFDD"/>
                </a:gs>
              </a:gsLst>
              <a:lin ang="5400000" scaled="1"/>
            </a:gradFill>
            <a:ln w="44450">
              <a:solidFill>
                <a:srgbClr val="339966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33808" name="AutoShape 16"/>
            <p:cNvSpPr>
              <a:spLocks noChangeArrowheads="1"/>
            </p:cNvSpPr>
            <p:nvPr/>
          </p:nvSpPr>
          <p:spPr bwMode="auto">
            <a:xfrm>
              <a:off x="4879" y="3024"/>
              <a:ext cx="689" cy="67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E1E1"/>
                </a:gs>
                <a:gs pos="50000">
                  <a:srgbClr val="FFFFFF"/>
                </a:gs>
                <a:gs pos="100000">
                  <a:srgbClr val="FFE1E1"/>
                </a:gs>
              </a:gsLst>
              <a:lin ang="5400000" scaled="1"/>
            </a:gradFill>
            <a:ln w="4445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33809" name="AutoShape 17"/>
            <p:cNvSpPr>
              <a:spLocks noChangeArrowheads="1"/>
            </p:cNvSpPr>
            <p:nvPr/>
          </p:nvSpPr>
          <p:spPr bwMode="auto">
            <a:xfrm>
              <a:off x="3120" y="3024"/>
              <a:ext cx="712" cy="67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44450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33810" name="AutoShape 18"/>
            <p:cNvSpPr>
              <a:spLocks noChangeArrowheads="1"/>
            </p:cNvSpPr>
            <p:nvPr/>
          </p:nvSpPr>
          <p:spPr bwMode="auto">
            <a:xfrm>
              <a:off x="4013" y="3041"/>
              <a:ext cx="689" cy="67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CCECFF"/>
                </a:gs>
                <a:gs pos="50000">
                  <a:srgbClr val="FFFFFF"/>
                </a:gs>
                <a:gs pos="100000">
                  <a:srgbClr val="CCECFF"/>
                </a:gs>
              </a:gsLst>
              <a:lin ang="5400000" scaled="1"/>
            </a:gradFill>
            <a:ln w="44450">
              <a:solidFill>
                <a:srgbClr val="3366FF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graphicFrame>
          <p:nvGraphicFramePr>
            <p:cNvPr id="105477" name="Object 19"/>
            <p:cNvGraphicFramePr>
              <a:graphicFrameLocks noChangeAspect="1"/>
            </p:cNvGraphicFramePr>
            <p:nvPr/>
          </p:nvGraphicFramePr>
          <p:xfrm>
            <a:off x="3216" y="3158"/>
            <a:ext cx="474" cy="442"/>
          </p:xfrm>
          <a:graphic>
            <a:graphicData uri="http://schemas.openxmlformats.org/presentationml/2006/ole">
              <p:oleObj spid="_x0000_s105477" name="CS ChemDraw Drawing" r:id="rId6" imgW="824484" imgH="899160" progId="ChemDraw.Document.6.0">
                <p:embed/>
              </p:oleObj>
            </a:graphicData>
          </a:graphic>
        </p:graphicFrame>
        <p:graphicFrame>
          <p:nvGraphicFramePr>
            <p:cNvPr id="105478" name="Object 20"/>
            <p:cNvGraphicFramePr>
              <a:graphicFrameLocks noChangeAspect="1"/>
            </p:cNvGraphicFramePr>
            <p:nvPr/>
          </p:nvGraphicFramePr>
          <p:xfrm>
            <a:off x="4078" y="3058"/>
            <a:ext cx="545" cy="605"/>
          </p:xfrm>
          <a:graphic>
            <a:graphicData uri="http://schemas.openxmlformats.org/presentationml/2006/ole">
              <p:oleObj spid="_x0000_s105478" name="CS ChemDraw Drawing" r:id="rId7" imgW="944880" imgH="1232916" progId="ChemDraw.Document.6.0">
                <p:embed/>
              </p:oleObj>
            </a:graphicData>
          </a:graphic>
        </p:graphicFrame>
        <p:graphicFrame>
          <p:nvGraphicFramePr>
            <p:cNvPr id="105479" name="Object 21"/>
            <p:cNvGraphicFramePr>
              <a:graphicFrameLocks noChangeAspect="1"/>
            </p:cNvGraphicFramePr>
            <p:nvPr/>
          </p:nvGraphicFramePr>
          <p:xfrm>
            <a:off x="4959" y="3058"/>
            <a:ext cx="544" cy="605"/>
          </p:xfrm>
          <a:graphic>
            <a:graphicData uri="http://schemas.openxmlformats.org/presentationml/2006/ole">
              <p:oleObj spid="_x0000_s105479" name="CS ChemDraw Drawing" r:id="rId8" imgW="944880" imgH="1232916" progId="ChemDraw.Document.6.0">
                <p:embed/>
              </p:oleObj>
            </a:graphicData>
          </a:graphic>
        </p:graphicFrame>
        <p:graphicFrame>
          <p:nvGraphicFramePr>
            <p:cNvPr id="105480" name="Object 22"/>
            <p:cNvGraphicFramePr>
              <a:graphicFrameLocks noChangeAspect="1"/>
            </p:cNvGraphicFramePr>
            <p:nvPr/>
          </p:nvGraphicFramePr>
          <p:xfrm>
            <a:off x="4464" y="2513"/>
            <a:ext cx="532" cy="422"/>
          </p:xfrm>
          <a:graphic>
            <a:graphicData uri="http://schemas.openxmlformats.org/presentationml/2006/ole">
              <p:oleObj spid="_x0000_s105480" name="CS ChemDraw Drawing" r:id="rId9" imgW="922020" imgH="858012" progId="ChemDraw.Document.6.0">
                <p:embed/>
              </p:oleObj>
            </a:graphicData>
          </a:graphic>
        </p:graphicFrame>
        <p:graphicFrame>
          <p:nvGraphicFramePr>
            <p:cNvPr id="105481" name="Object 23"/>
            <p:cNvGraphicFramePr>
              <a:graphicFrameLocks noChangeAspect="1"/>
            </p:cNvGraphicFramePr>
            <p:nvPr/>
          </p:nvGraphicFramePr>
          <p:xfrm>
            <a:off x="3600" y="2513"/>
            <a:ext cx="425" cy="423"/>
          </p:xfrm>
          <a:graphic>
            <a:graphicData uri="http://schemas.openxmlformats.org/presentationml/2006/ole">
              <p:oleObj spid="_x0000_s105481" name="CS ChemDraw Drawing" r:id="rId10" imgW="733346" imgH="856584" progId="ChemDraw.Document.6.0">
                <p:embed/>
              </p:oleObj>
            </a:graphicData>
          </a:graphic>
        </p:graphicFrame>
        <p:sp>
          <p:nvSpPr>
            <p:cNvPr id="105497" name="Text Box 24"/>
            <p:cNvSpPr txBox="1">
              <a:spLocks noChangeArrowheads="1"/>
            </p:cNvSpPr>
            <p:nvPr/>
          </p:nvSpPr>
          <p:spPr bwMode="auto">
            <a:xfrm>
              <a:off x="2610" y="3792"/>
              <a:ext cx="3150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>
                  <a:solidFill>
                    <a:schemeClr val="tx2"/>
                  </a:solidFill>
                  <a:latin typeface="Times New Roman" pitchFamily="18" charset="0"/>
                </a:rPr>
                <a:t>I.A.Kirilyuk, A.A.Bobko, I.A.Grigor’ev, V.V. Khramtsov, </a:t>
              </a:r>
            </a:p>
            <a:p>
              <a:pPr>
                <a:spcBef>
                  <a:spcPct val="20000"/>
                </a:spcBef>
              </a:pPr>
              <a:r>
                <a:rPr lang="en-US" sz="1600" i="1">
                  <a:solidFill>
                    <a:schemeClr val="tx2"/>
                  </a:solidFill>
                  <a:latin typeface="Times New Roman" pitchFamily="18" charset="0"/>
                </a:rPr>
                <a:t>Org.Biomol.Chem</a:t>
              </a:r>
              <a:r>
                <a:rPr lang="en-US" sz="1600">
                  <a:solidFill>
                    <a:schemeClr val="tx2"/>
                  </a:solidFill>
                  <a:latin typeface="Times New Roman" pitchFamily="18" charset="0"/>
                </a:rPr>
                <a:t>., 2004, </a:t>
              </a:r>
              <a:r>
                <a:rPr lang="en-US" sz="1600" b="1">
                  <a:solidFill>
                    <a:schemeClr val="tx2"/>
                  </a:solidFill>
                  <a:latin typeface="Times New Roman" pitchFamily="18" charset="0"/>
                </a:rPr>
                <a:t>2</a:t>
              </a:r>
              <a:r>
                <a:rPr lang="en-US" sz="1600">
                  <a:solidFill>
                    <a:schemeClr val="tx2"/>
                  </a:solidFill>
                  <a:latin typeface="Times New Roman" pitchFamily="18" charset="0"/>
                </a:rPr>
                <a:t>, 1025</a:t>
              </a:r>
              <a:endParaRPr lang="ru-RU" sz="160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</p:grpSp>
      <p:sp>
        <p:nvSpPr>
          <p:cNvPr id="1054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1"/>
            <a:ext cx="9144000" cy="50004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492" name="Rectangle 2"/>
          <p:cNvSpPr>
            <a:spLocks noChangeArrowheads="1"/>
          </p:cNvSpPr>
          <p:nvPr/>
        </p:nvSpPr>
        <p:spPr bwMode="auto">
          <a:xfrm>
            <a:off x="822325" y="1803400"/>
            <a:ext cx="7662863" cy="155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20482" name="Object 11"/>
          <p:cNvGraphicFramePr>
            <a:graphicFrameLocks noChangeAspect="1"/>
          </p:cNvGraphicFramePr>
          <p:nvPr/>
        </p:nvGraphicFramePr>
        <p:xfrm>
          <a:off x="609600" y="1600200"/>
          <a:ext cx="7945438" cy="3929063"/>
        </p:xfrm>
        <a:graphic>
          <a:graphicData uri="http://schemas.openxmlformats.org/presentationml/2006/ole">
            <p:oleObj spid="_x0000_s20482" name="Graph" r:id="rId3" imgW="67356360" imgH="47272680" progId="">
              <p:embed/>
            </p:oleObj>
          </a:graphicData>
        </a:graphic>
      </p:graphicFrame>
      <p:sp>
        <p:nvSpPr>
          <p:cNvPr id="20493" name="AutoShape 4"/>
          <p:cNvSpPr>
            <a:spLocks noChangeArrowheads="1"/>
          </p:cNvSpPr>
          <p:nvPr/>
        </p:nvSpPr>
        <p:spPr bwMode="auto">
          <a:xfrm>
            <a:off x="7794625" y="5486400"/>
            <a:ext cx="892175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66CC"/>
              </a:gs>
              <a:gs pos="50000">
                <a:srgbClr val="FFFFFF"/>
              </a:gs>
              <a:gs pos="100000">
                <a:srgbClr val="0066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94" name="AutoShape 5"/>
          <p:cNvSpPr>
            <a:spLocks noChangeArrowheads="1"/>
          </p:cNvSpPr>
          <p:nvPr/>
        </p:nvSpPr>
        <p:spPr bwMode="auto">
          <a:xfrm>
            <a:off x="6965950" y="5486400"/>
            <a:ext cx="765175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3BE00"/>
              </a:gs>
              <a:gs pos="50000">
                <a:srgbClr val="FFFFFF"/>
              </a:gs>
              <a:gs pos="100000">
                <a:srgbClr val="C3BE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95" name="AutoShape 6"/>
          <p:cNvSpPr>
            <a:spLocks noChangeArrowheads="1"/>
          </p:cNvSpPr>
          <p:nvPr/>
        </p:nvSpPr>
        <p:spPr bwMode="auto">
          <a:xfrm>
            <a:off x="5946775" y="5486400"/>
            <a:ext cx="955675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CC"/>
              </a:gs>
              <a:gs pos="50000">
                <a:srgbClr val="FFFFFF"/>
              </a:gs>
              <a:gs pos="100000">
                <a:srgbClr val="FFCC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4991100" y="5486400"/>
            <a:ext cx="892175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hlink"/>
              </a:gs>
              <a:gs pos="50000">
                <a:srgbClr val="FFFFFF"/>
              </a:gs>
              <a:gs pos="100000">
                <a:schemeClr val="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20497" name="AutoShape 8"/>
          <p:cNvSpPr>
            <a:spLocks noChangeArrowheads="1"/>
          </p:cNvSpPr>
          <p:nvPr/>
        </p:nvSpPr>
        <p:spPr bwMode="auto">
          <a:xfrm>
            <a:off x="4227513" y="5486400"/>
            <a:ext cx="700087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00"/>
              </a:gs>
              <a:gs pos="50000">
                <a:srgbClr val="FFFFFF"/>
              </a:gs>
              <a:gs pos="100000">
                <a:srgbClr val="FF99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3398838" y="5486400"/>
            <a:ext cx="763587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2"/>
              </a:gs>
              <a:gs pos="50000">
                <a:srgbClr val="FFFFFF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2251075" y="5486400"/>
            <a:ext cx="1082675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1295400" y="5486400"/>
            <a:ext cx="892175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folHlink"/>
              </a:gs>
              <a:gs pos="50000">
                <a:srgbClr val="FFFFFF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graphicFrame>
        <p:nvGraphicFramePr>
          <p:cNvPr id="20483" name="Object 12"/>
          <p:cNvGraphicFramePr>
            <a:graphicFrameLocks noChangeAspect="1"/>
          </p:cNvGraphicFramePr>
          <p:nvPr/>
        </p:nvGraphicFramePr>
        <p:xfrm>
          <a:off x="4227513" y="5556250"/>
          <a:ext cx="612775" cy="796925"/>
        </p:xfrm>
        <a:graphic>
          <a:graphicData uri="http://schemas.openxmlformats.org/presentationml/2006/ole">
            <p:oleObj spid="_x0000_s20483" name="CS ChemDraw Drawing" r:id="rId4" imgW="733346" imgH="856584" progId="ChemDraw.Document.6.0">
              <p:embed/>
            </p:oleObj>
          </a:graphicData>
        </a:graphic>
      </p:graphicFrame>
      <p:graphicFrame>
        <p:nvGraphicFramePr>
          <p:cNvPr id="20484" name="Object 13"/>
          <p:cNvGraphicFramePr>
            <a:graphicFrameLocks noChangeAspect="1"/>
          </p:cNvGraphicFramePr>
          <p:nvPr/>
        </p:nvGraphicFramePr>
        <p:xfrm>
          <a:off x="5037138" y="5556250"/>
          <a:ext cx="782637" cy="796925"/>
        </p:xfrm>
        <a:graphic>
          <a:graphicData uri="http://schemas.openxmlformats.org/presentationml/2006/ole">
            <p:oleObj spid="_x0000_s20484" name="CS ChemDraw Drawing" r:id="rId5" imgW="937260" imgH="858012" progId="ChemDraw.Document.6.0">
              <p:embed/>
            </p:oleObj>
          </a:graphicData>
        </a:graphic>
      </p:graphicFrame>
      <p:graphicFrame>
        <p:nvGraphicFramePr>
          <p:cNvPr id="20485" name="Object 14"/>
          <p:cNvGraphicFramePr>
            <a:graphicFrameLocks noChangeAspect="1"/>
          </p:cNvGraphicFramePr>
          <p:nvPr/>
        </p:nvGraphicFramePr>
        <p:xfrm>
          <a:off x="5992813" y="5556250"/>
          <a:ext cx="862012" cy="796925"/>
        </p:xfrm>
        <a:graphic>
          <a:graphicData uri="http://schemas.openxmlformats.org/presentationml/2006/ole">
            <p:oleObj spid="_x0000_s20485" name="CS ChemDraw Drawing" r:id="rId6" imgW="1031553" imgH="856584" progId="ChemDraw.Document.6.0">
              <p:embed/>
            </p:oleObj>
          </a:graphicData>
        </a:graphic>
      </p:graphicFrame>
      <p:graphicFrame>
        <p:nvGraphicFramePr>
          <p:cNvPr id="20486" name="Object 15"/>
          <p:cNvGraphicFramePr>
            <a:graphicFrameLocks noChangeAspect="1"/>
          </p:cNvGraphicFramePr>
          <p:nvPr/>
        </p:nvGraphicFramePr>
        <p:xfrm>
          <a:off x="7011988" y="5556250"/>
          <a:ext cx="681037" cy="796925"/>
        </p:xfrm>
        <a:graphic>
          <a:graphicData uri="http://schemas.openxmlformats.org/presentationml/2006/ole">
            <p:oleObj spid="_x0000_s20486" name="CS ChemDraw Drawing" r:id="rId7" imgW="813816" imgH="858012" progId="ChemDraw.Document.6.0">
              <p:embed/>
            </p:oleObj>
          </a:graphicData>
        </a:graphic>
      </p:graphicFrame>
      <p:graphicFrame>
        <p:nvGraphicFramePr>
          <p:cNvPr id="20487" name="Object 16"/>
          <p:cNvGraphicFramePr>
            <a:graphicFrameLocks noChangeAspect="1"/>
          </p:cNvGraphicFramePr>
          <p:nvPr/>
        </p:nvGraphicFramePr>
        <p:xfrm>
          <a:off x="7840663" y="5538788"/>
          <a:ext cx="846137" cy="796925"/>
        </p:xfrm>
        <a:graphic>
          <a:graphicData uri="http://schemas.openxmlformats.org/presentationml/2006/ole">
            <p:oleObj spid="_x0000_s20487" name="CS ChemDraw Drawing" r:id="rId8" imgW="1013460" imgH="858012" progId="ChemDraw.Document.6.0">
              <p:embed/>
            </p:oleObj>
          </a:graphicData>
        </a:graphic>
      </p:graphicFrame>
      <p:graphicFrame>
        <p:nvGraphicFramePr>
          <p:cNvPr id="20488" name="Object 17"/>
          <p:cNvGraphicFramePr>
            <a:graphicFrameLocks noChangeAspect="1"/>
          </p:cNvGraphicFramePr>
          <p:nvPr/>
        </p:nvGraphicFramePr>
        <p:xfrm>
          <a:off x="3443288" y="5556250"/>
          <a:ext cx="628650" cy="708025"/>
        </p:xfrm>
        <a:graphic>
          <a:graphicData uri="http://schemas.openxmlformats.org/presentationml/2006/ole">
            <p:oleObj spid="_x0000_s20488" name="CS ChemDraw Drawing" r:id="rId9" imgW="681228" imgH="691896" progId="ChemDraw.Document.6.0">
              <p:embed/>
            </p:oleObj>
          </a:graphicData>
        </a:graphic>
      </p:graphicFrame>
      <p:graphicFrame>
        <p:nvGraphicFramePr>
          <p:cNvPr id="20489" name="Object 18"/>
          <p:cNvGraphicFramePr>
            <a:graphicFrameLocks noChangeAspect="1"/>
          </p:cNvGraphicFramePr>
          <p:nvPr/>
        </p:nvGraphicFramePr>
        <p:xfrm>
          <a:off x="2297113" y="5556250"/>
          <a:ext cx="950912" cy="800100"/>
        </p:xfrm>
        <a:graphic>
          <a:graphicData uri="http://schemas.openxmlformats.org/presentationml/2006/ole">
            <p:oleObj spid="_x0000_s20489" name="CS ChemDraw Drawing" r:id="rId10" imgW="1141476" imgH="858012" progId="ChemDraw.Document.6.0">
              <p:embed/>
            </p:oleObj>
          </a:graphicData>
        </a:graphic>
      </p:graphicFrame>
      <p:graphicFrame>
        <p:nvGraphicFramePr>
          <p:cNvPr id="20490" name="Object 19"/>
          <p:cNvGraphicFramePr>
            <a:graphicFrameLocks noChangeAspect="1"/>
          </p:cNvGraphicFramePr>
          <p:nvPr/>
        </p:nvGraphicFramePr>
        <p:xfrm>
          <a:off x="1341438" y="5556250"/>
          <a:ext cx="771525" cy="796925"/>
        </p:xfrm>
        <a:graphic>
          <a:graphicData uri="http://schemas.openxmlformats.org/presentationml/2006/ole">
            <p:oleObj spid="_x0000_s20490" name="CS ChemDraw Drawing" r:id="rId11" imgW="922020" imgH="858012" progId="ChemDraw.Document.6.0">
              <p:embed/>
            </p:oleObj>
          </a:graphicData>
        </a:graphic>
      </p:graphicFrame>
      <p:sp>
        <p:nvSpPr>
          <p:cNvPr id="20501" name="Text Box 20"/>
          <p:cNvSpPr txBox="1">
            <a:spLocks noChangeArrowheads="1"/>
          </p:cNvSpPr>
          <p:nvPr/>
        </p:nvSpPr>
        <p:spPr bwMode="auto">
          <a:xfrm>
            <a:off x="0" y="0"/>
            <a:ext cx="92869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Calibri" pitchFamily="34" charset="0"/>
              </a:rPr>
              <a:t>Константы скорости восстановления </a:t>
            </a:r>
            <a:r>
              <a:rPr lang="ru-RU" sz="2400" b="1" i="1" dirty="0" err="1" smtClean="0">
                <a:solidFill>
                  <a:srgbClr val="FFFF00"/>
                </a:solidFill>
                <a:latin typeface="Calibri" pitchFamily="34" charset="0"/>
              </a:rPr>
              <a:t>имидазолидиновых</a:t>
            </a:r>
            <a:r>
              <a:rPr lang="ru-RU" sz="2400" b="1" i="1" dirty="0" smtClean="0">
                <a:solidFill>
                  <a:srgbClr val="FFFF00"/>
                </a:solidFill>
                <a:latin typeface="Calibri" pitchFamily="34" charset="0"/>
              </a:rPr>
              <a:t>  НР</a:t>
            </a:r>
            <a:endParaRPr lang="ru-RU" sz="2400" b="1" i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0502" name="Rectangle 2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03" name="Прямоугольник 22"/>
          <p:cNvSpPr>
            <a:spLocks noChangeArrowheads="1"/>
          </p:cNvSpPr>
          <p:nvPr/>
        </p:nvSpPr>
        <p:spPr bwMode="auto">
          <a:xfrm>
            <a:off x="1763713" y="1268413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dirty="0">
                <a:latin typeface="Calibri" pitchFamily="34" charset="0"/>
              </a:rPr>
              <a:t>NR   +   Asc-    →  NR-H   +   Asc-•		</a:t>
            </a:r>
            <a:r>
              <a:rPr lang="ru-RU" dirty="0">
                <a:latin typeface="Calibri" pitchFamily="34" charset="0"/>
              </a:rPr>
              <a:t> </a:t>
            </a:r>
          </a:p>
        </p:txBody>
      </p:sp>
      <p:sp>
        <p:nvSpPr>
          <p:cNvPr id="20504" name="Прямоугольник 23"/>
          <p:cNvSpPr>
            <a:spLocks noChangeArrowheads="1"/>
          </p:cNvSpPr>
          <p:nvPr/>
        </p:nvSpPr>
        <p:spPr bwMode="auto">
          <a:xfrm>
            <a:off x="3203575" y="981075"/>
            <a:ext cx="5603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K</a:t>
            </a:r>
            <a:r>
              <a:rPr lang="en-US" baseline="-25000">
                <a:latin typeface="Calibri" pitchFamily="34" charset="0"/>
              </a:rPr>
              <a:t>NR</a:t>
            </a:r>
            <a:endParaRPr lang="ru-RU" baseline="-25000">
              <a:latin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348" y="6581025"/>
            <a:ext cx="7264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I.A.Kirilyuk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A.Bobko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D.Komarov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I.Irtegova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I.Grigorjev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E.Bagryanskaya</a:t>
            </a:r>
            <a:r>
              <a:rPr lang="en-US" sz="1200" i="1" dirty="0" smtClean="0"/>
              <a:t>,  </a:t>
            </a:r>
            <a:r>
              <a:rPr lang="en-US" sz="1200" i="1" dirty="0" err="1" smtClean="0"/>
              <a:t>J.Phys.Chem</a:t>
            </a:r>
            <a:r>
              <a:rPr lang="en-US" sz="1200" i="1" dirty="0" smtClean="0"/>
              <a:t>., 2013, in press </a:t>
            </a:r>
            <a:endParaRPr lang="ru-RU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55"/>
          <p:cNvSpPr>
            <a:spLocks noChangeArrowheads="1"/>
          </p:cNvSpPr>
          <p:nvPr/>
        </p:nvSpPr>
        <p:spPr bwMode="auto">
          <a:xfrm>
            <a:off x="0" y="0"/>
            <a:ext cx="9144000" cy="4445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6151" name="Picture 2" descr="figure2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774825"/>
            <a:ext cx="5605462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4" descr="Figure_2"/>
          <p:cNvPicPr>
            <a:picLocks noChangeAspect="1" noChangeArrowheads="1"/>
          </p:cNvPicPr>
          <p:nvPr/>
        </p:nvPicPr>
        <p:blipFill>
          <a:blip r:embed="rId4" cstate="print"/>
          <a:srcRect b="8154"/>
          <a:stretch>
            <a:fillRect/>
          </a:stretch>
        </p:blipFill>
        <p:spPr bwMode="auto">
          <a:xfrm>
            <a:off x="500063" y="3857625"/>
            <a:ext cx="4811712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Рисунок 2" descr="figure3newa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13" y="1500188"/>
            <a:ext cx="237172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571500" y="541338"/>
          <a:ext cx="928688" cy="976312"/>
        </p:xfrm>
        <a:graphic>
          <a:graphicData uri="http://schemas.openxmlformats.org/presentationml/2006/ole">
            <p:oleObj spid="_x0000_s6146" name="CS ChemDraw Drawing" r:id="rId6" imgW="1309116" imgH="1385316" progId="ChemDraw.Document.6.0">
              <p:embed/>
            </p:oleObj>
          </a:graphicData>
        </a:graphic>
      </p:graphicFrame>
      <p:graphicFrame>
        <p:nvGraphicFramePr>
          <p:cNvPr id="6147" name="Object 7"/>
          <p:cNvGraphicFramePr>
            <a:graphicFrameLocks noChangeAspect="1"/>
          </p:cNvGraphicFramePr>
          <p:nvPr/>
        </p:nvGraphicFramePr>
        <p:xfrm>
          <a:off x="2143125" y="571500"/>
          <a:ext cx="1071563" cy="952500"/>
        </p:xfrm>
        <a:graphic>
          <a:graphicData uri="http://schemas.openxmlformats.org/presentationml/2006/ole">
            <p:oleObj spid="_x0000_s6147" name="CS ChemDraw Drawing" r:id="rId7" imgW="1566672" imgH="1385316" progId="ChemDraw.Document.6.0">
              <p:embed/>
            </p:oleObj>
          </a:graphicData>
        </a:graphic>
      </p:graphicFrame>
      <p:pic>
        <p:nvPicPr>
          <p:cNvPr id="6154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25" y="571500"/>
            <a:ext cx="1160463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6148" name="Object 8"/>
          <p:cNvGraphicFramePr>
            <a:graphicFrameLocks noChangeAspect="1"/>
          </p:cNvGraphicFramePr>
          <p:nvPr/>
        </p:nvGraphicFramePr>
        <p:xfrm>
          <a:off x="3571875" y="500063"/>
          <a:ext cx="1000125" cy="1009650"/>
        </p:xfrm>
        <a:graphic>
          <a:graphicData uri="http://schemas.openxmlformats.org/presentationml/2006/ole">
            <p:oleObj spid="_x0000_s6148" name="CS ChemDraw Drawing" r:id="rId9" imgW="1380744" imgH="1385316" progId="ChemDraw.Document.6.0">
              <p:embed/>
            </p:oleObj>
          </a:graphicData>
        </a:graphic>
      </p:graphicFrame>
      <p:sp>
        <p:nvSpPr>
          <p:cNvPr id="615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6149" name="Object 9"/>
          <p:cNvGraphicFramePr>
            <a:graphicFrameLocks noChangeAspect="1"/>
          </p:cNvGraphicFramePr>
          <p:nvPr/>
        </p:nvGraphicFramePr>
        <p:xfrm>
          <a:off x="7715272" y="4357694"/>
          <a:ext cx="1190625" cy="950912"/>
        </p:xfrm>
        <a:graphic>
          <a:graphicData uri="http://schemas.openxmlformats.org/presentationml/2006/ole">
            <p:oleObj spid="_x0000_s6149" name="CS ChemDraw Drawing" r:id="rId10" imgW="1740408" imgH="1391412" progId="ChemDraw.Document.6.0">
              <p:embed/>
            </p:oleObj>
          </a:graphicData>
        </a:graphic>
      </p:graphicFrame>
      <p:pic>
        <p:nvPicPr>
          <p:cNvPr id="6157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50" y="4357688"/>
            <a:ext cx="1076325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6588125" y="2924175"/>
            <a:ext cx="215900" cy="13684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8101013" y="4005263"/>
            <a:ext cx="287337" cy="360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60" name="Прямоугольник 19"/>
          <p:cNvSpPr>
            <a:spLocks noChangeArrowheads="1"/>
          </p:cNvSpPr>
          <p:nvPr/>
        </p:nvSpPr>
        <p:spPr bwMode="auto">
          <a:xfrm>
            <a:off x="71470" y="-33061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Calibri" pitchFamily="34" charset="0"/>
              </a:rPr>
              <a:t>ЭПР спектры </a:t>
            </a:r>
            <a:r>
              <a:rPr lang="ru-RU" sz="2400" b="1" i="1" dirty="0" err="1" smtClean="0">
                <a:solidFill>
                  <a:srgbClr val="FFFF00"/>
                </a:solidFill>
                <a:latin typeface="Calibri" pitchFamily="34" charset="0"/>
              </a:rPr>
              <a:t>имидазолидиновых</a:t>
            </a:r>
            <a:r>
              <a:rPr lang="ru-RU" sz="2400" b="1" i="1" dirty="0" smtClean="0">
                <a:solidFill>
                  <a:srgbClr val="FFFF00"/>
                </a:solidFill>
                <a:latin typeface="Calibri" pitchFamily="34" charset="0"/>
              </a:rPr>
              <a:t>  </a:t>
            </a:r>
            <a:r>
              <a:rPr lang="ru-RU" sz="2400" b="1" i="1" dirty="0" err="1" smtClean="0">
                <a:solidFill>
                  <a:srgbClr val="FFFF00"/>
                </a:solidFill>
                <a:latin typeface="Calibri" pitchFamily="34" charset="0"/>
              </a:rPr>
              <a:t>нитроксильных</a:t>
            </a:r>
            <a:r>
              <a:rPr lang="ru-RU" sz="2400" b="1" i="1" dirty="0" smtClean="0">
                <a:solidFill>
                  <a:srgbClr val="FFFF00"/>
                </a:solidFill>
                <a:latin typeface="Calibri" pitchFamily="34" charset="0"/>
              </a:rPr>
              <a:t>  радикалов</a:t>
            </a:r>
            <a:endParaRPr lang="ru-RU" sz="2400" b="1" i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161" name="TextBox 20"/>
          <p:cNvSpPr txBox="1">
            <a:spLocks noChangeArrowheads="1"/>
          </p:cNvSpPr>
          <p:nvPr/>
        </p:nvSpPr>
        <p:spPr bwMode="auto">
          <a:xfrm>
            <a:off x="0" y="6396038"/>
            <a:ext cx="73199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>
                <a:latin typeface="Calibri" pitchFamily="34" charset="0"/>
              </a:rPr>
              <a:t>A A Bobko, I A Kirilyuk, N P Gritsan, D N Polovyanenko, I A Grigor’ev, V V Khramtsov, E G Bagryanskaya</a:t>
            </a:r>
          </a:p>
          <a:p>
            <a:r>
              <a:rPr lang="en-US" sz="1200" i="1">
                <a:latin typeface="Calibri" pitchFamily="34" charset="0"/>
              </a:rPr>
              <a:t> Applied Magnetic Resonance (2010)  39  (4), 437-451</a:t>
            </a:r>
            <a:endParaRPr lang="ru-RU">
              <a:latin typeface="Calibri" pitchFamily="34" charset="0"/>
            </a:endParaRPr>
          </a:p>
        </p:txBody>
      </p:sp>
      <p:sp>
        <p:nvSpPr>
          <p:cNvPr id="6162" name="Rectangle 2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163" name="Прямоугольник 18"/>
          <p:cNvSpPr>
            <a:spLocks noChangeArrowheads="1"/>
          </p:cNvSpPr>
          <p:nvPr/>
        </p:nvSpPr>
        <p:spPr bwMode="auto">
          <a:xfrm>
            <a:off x="142875" y="5857875"/>
            <a:ext cx="5857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  <a:ea typeface="Arial Unicode MS" pitchFamily="34" charset="-128"/>
                <a:cs typeface="Times New Roman" pitchFamily="18" charset="0"/>
              </a:rPr>
              <a:t>Quantum chemical calculation Gaussian-98</a:t>
            </a:r>
            <a:r>
              <a:rPr lang="en-US" altLang="ja-JP" baseline="30000">
                <a:latin typeface="Arial Unicode MS" pitchFamily="34" charset="-128"/>
                <a:ea typeface="Arial Unicode MS" pitchFamily="34" charset="-128"/>
                <a:cs typeface="Times New Roman" pitchFamily="18" charset="0"/>
              </a:rPr>
              <a:t>3</a:t>
            </a:r>
            <a:r>
              <a:rPr lang="ru-RU" altLang="ja-JP">
                <a:latin typeface="Calibri" pitchFamily="34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pt-BR">
                <a:latin typeface="Calibri" pitchFamily="34" charset="0"/>
                <a:ea typeface="Arial Unicode MS" pitchFamily="34" charset="-128"/>
                <a:cs typeface="Times New Roman" pitchFamily="18" charset="0"/>
              </a:rPr>
              <a:t>B3LYP/6-31G</a:t>
            </a:r>
            <a:endParaRPr lang="ru-RU">
              <a:latin typeface="Calibri" pitchFamily="34" charset="0"/>
              <a:ea typeface="Arial Unicode MS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5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42888"/>
            <a:ext cx="9144000" cy="1050926"/>
          </a:xfrm>
        </p:spPr>
        <p:txBody>
          <a:bodyPr/>
          <a:lstStyle/>
          <a:p>
            <a:r>
              <a:rPr lang="ru-RU" sz="20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Гидрофильный высокостабильный </a:t>
            </a:r>
            <a:r>
              <a:rPr lang="en-US" sz="20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pH-</a:t>
            </a:r>
            <a:r>
              <a:rPr lang="ru-RU" sz="20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чувствительный </a:t>
            </a:r>
            <a:br>
              <a:rPr lang="ru-RU" sz="20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спиновый</a:t>
            </a:r>
            <a:r>
              <a:rPr lang="ru-RU" sz="20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зонд  ( </a:t>
            </a:r>
            <a:r>
              <a:rPr lang="en-US" sz="20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pK</a:t>
            </a:r>
            <a:r>
              <a:rPr lang="en-US" sz="20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6.3</a:t>
            </a:r>
            <a:r>
              <a:rPr lang="ru-RU" sz="20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3786188" y="2071688"/>
          <a:ext cx="5099050" cy="3443287"/>
        </p:xfrm>
        <a:graphic>
          <a:graphicData uri="http://schemas.openxmlformats.org/presentationml/2006/ole">
            <p:oleObj spid="_x0000_s223234" name="Graph" r:id="rId3" imgW="32058360" imgH="21624840" progId="">
              <p:embed/>
            </p:oleObj>
          </a:graphicData>
        </a:graphic>
      </p:graphicFrame>
      <p:graphicFrame>
        <p:nvGraphicFramePr>
          <p:cNvPr id="10243" name="Object 6"/>
          <p:cNvGraphicFramePr>
            <a:graphicFrameLocks noChangeAspect="1"/>
          </p:cNvGraphicFramePr>
          <p:nvPr/>
        </p:nvGraphicFramePr>
        <p:xfrm>
          <a:off x="0" y="3860800"/>
          <a:ext cx="3810000" cy="915988"/>
        </p:xfrm>
        <a:graphic>
          <a:graphicData uri="http://schemas.openxmlformats.org/presentationml/2006/ole">
            <p:oleObj spid="_x0000_s223235" name="CS ChemDraw Drawing" r:id="rId4" imgW="4229100" imgH="1018032" progId="ChemDraw.Document.6.0">
              <p:embed/>
            </p:oleObj>
          </a:graphicData>
        </a:graphic>
      </p:graphicFrame>
      <p:graphicFrame>
        <p:nvGraphicFramePr>
          <p:cNvPr id="10244" name="Object 7"/>
          <p:cNvGraphicFramePr>
            <a:graphicFrameLocks noChangeAspect="1"/>
          </p:cNvGraphicFramePr>
          <p:nvPr/>
        </p:nvGraphicFramePr>
        <p:xfrm>
          <a:off x="142875" y="714375"/>
          <a:ext cx="8572500" cy="1077913"/>
        </p:xfrm>
        <a:graphic>
          <a:graphicData uri="http://schemas.openxmlformats.org/presentationml/2006/ole">
            <p:oleObj spid="_x0000_s223236" name="CS ChemDraw Drawing" r:id="rId5" imgW="7709916" imgH="970788" progId="ChemDraw.Document.6.0">
              <p:embed/>
            </p:oleObj>
          </a:graphicData>
        </a:graphic>
      </p:graphicFrame>
      <p:sp>
        <p:nvSpPr>
          <p:cNvPr id="10247" name="Rectangle 2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48" name="TextBox 7"/>
          <p:cNvSpPr txBox="1">
            <a:spLocks noChangeArrowheads="1"/>
          </p:cNvSpPr>
          <p:nvPr/>
        </p:nvSpPr>
        <p:spPr bwMode="auto">
          <a:xfrm>
            <a:off x="468313" y="6237288"/>
            <a:ext cx="49287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/>
              <a:t>И.А.Кирилюк, И.А.Григорьев, НИОХ СО РАН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55"/>
          <p:cNvSpPr>
            <a:spLocks noChangeArrowheads="1"/>
          </p:cNvSpPr>
          <p:nvPr/>
        </p:nvSpPr>
        <p:spPr bwMode="auto">
          <a:xfrm>
            <a:off x="0" y="0"/>
            <a:ext cx="9144000" cy="64291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5364163" y="1052513"/>
          <a:ext cx="3311525" cy="2617787"/>
        </p:xfrm>
        <a:graphic>
          <a:graphicData uri="http://schemas.openxmlformats.org/presentationml/2006/ole">
            <p:oleObj spid="_x0000_s23554" name="Graph" r:id="rId3" imgW="3709440" imgH="3041280" progId="">
              <p:embed/>
            </p:oleObj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500034" y="785794"/>
          <a:ext cx="1547074" cy="1227136"/>
        </p:xfrm>
        <a:graphic>
          <a:graphicData uri="http://schemas.openxmlformats.org/presentationml/2006/ole">
            <p:oleObj spid="_x0000_s23555" name="CS ChemDraw Drawing" r:id="rId4" imgW="2153880" imgH="1709280" progId="ChemDraw.Document.6.0">
              <p:embed/>
            </p:oleObj>
          </a:graphicData>
        </a:graphic>
      </p:graphicFrame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2285984" y="785794"/>
          <a:ext cx="1993605" cy="1268411"/>
        </p:xfrm>
        <a:graphic>
          <a:graphicData uri="http://schemas.openxmlformats.org/presentationml/2006/ole">
            <p:oleObj spid="_x0000_s23556" name="CS ChemDraw Drawing" r:id="rId5" imgW="2908080" imgH="1848960" progId="ChemDraw.Document.6.0">
              <p:embed/>
            </p:oleObj>
          </a:graphicData>
        </a:graphic>
      </p:graphicFrame>
      <p:grpSp>
        <p:nvGrpSpPr>
          <p:cNvPr id="23561" name="Group 10"/>
          <p:cNvGrpSpPr>
            <a:grpSpLocks/>
          </p:cNvGrpSpPr>
          <p:nvPr/>
        </p:nvGrpSpPr>
        <p:grpSpPr bwMode="auto">
          <a:xfrm>
            <a:off x="1785938" y="4076701"/>
            <a:ext cx="6824663" cy="2357438"/>
            <a:chOff x="17" y="2836"/>
            <a:chExt cx="4299" cy="1485"/>
          </a:xfrm>
        </p:grpSpPr>
        <p:pic>
          <p:nvPicPr>
            <p:cNvPr id="23570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6" y="2842"/>
              <a:ext cx="1382" cy="1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1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98" y="2842"/>
              <a:ext cx="1382" cy="1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2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28" y="2836"/>
              <a:ext cx="1388" cy="1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73" name="Rectangle 14"/>
            <p:cNvSpPr>
              <a:spLocks noChangeArrowheads="1"/>
            </p:cNvSpPr>
            <p:nvPr/>
          </p:nvSpPr>
          <p:spPr bwMode="auto">
            <a:xfrm>
              <a:off x="17" y="3958"/>
              <a:ext cx="862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b="1" dirty="0">
                  <a:solidFill>
                    <a:srgbClr val="FFFFFF"/>
                  </a:solidFill>
                  <a:latin typeface="Times New Roman" pitchFamily="18" charset="0"/>
                </a:rPr>
                <a:t>EPR on</a:t>
              </a:r>
              <a:endParaRPr lang="ru-RU" b="1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3574" name="Rectangle 15"/>
            <p:cNvSpPr>
              <a:spLocks noChangeArrowheads="1"/>
            </p:cNvSpPr>
            <p:nvPr/>
          </p:nvSpPr>
          <p:spPr bwMode="auto">
            <a:xfrm>
              <a:off x="1772" y="3958"/>
              <a:ext cx="862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b="1" dirty="0">
                  <a:solidFill>
                    <a:srgbClr val="FFFFFF"/>
                  </a:solidFill>
                  <a:latin typeface="Times New Roman" pitchFamily="18" charset="0"/>
                </a:rPr>
                <a:t>EPR off</a:t>
              </a:r>
              <a:endParaRPr lang="ru-RU" b="1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3575" name="Rectangle 16"/>
            <p:cNvSpPr>
              <a:spLocks noChangeArrowheads="1"/>
            </p:cNvSpPr>
            <p:nvPr/>
          </p:nvSpPr>
          <p:spPr bwMode="auto">
            <a:xfrm>
              <a:off x="2832" y="3969"/>
              <a:ext cx="1270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b="1" dirty="0">
                  <a:solidFill>
                    <a:srgbClr val="FFFFFF"/>
                  </a:solidFill>
                  <a:latin typeface="Times New Roman" pitchFamily="18" charset="0"/>
                </a:rPr>
                <a:t>subtraction</a:t>
              </a:r>
              <a:endParaRPr lang="ru-RU" b="1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23562" name="Text Box 17"/>
          <p:cNvSpPr txBox="1">
            <a:spLocks noChangeArrowheads="1"/>
          </p:cNvSpPr>
          <p:nvPr/>
        </p:nvSpPr>
        <p:spPr bwMode="auto">
          <a:xfrm>
            <a:off x="323850" y="4365625"/>
            <a:ext cx="107087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/>
                </a:solidFill>
                <a:latin typeface="Calibri" pitchFamily="34" charset="0"/>
              </a:rPr>
              <a:t>Методы:</a:t>
            </a:r>
            <a:endParaRPr lang="ru-RU" b="1" dirty="0">
              <a:solidFill>
                <a:schemeClr val="accent2"/>
              </a:solidFill>
              <a:latin typeface="Calibri" pitchFamily="34" charset="0"/>
            </a:endParaRPr>
          </a:p>
          <a:p>
            <a:endParaRPr lang="ru-RU" b="1" dirty="0">
              <a:solidFill>
                <a:schemeClr val="accent2"/>
              </a:solidFill>
              <a:latin typeface="Calibri" pitchFamily="34" charset="0"/>
            </a:endParaRPr>
          </a:p>
          <a:p>
            <a:r>
              <a:rPr lang="en-US" b="1" dirty="0">
                <a:solidFill>
                  <a:schemeClr val="accent2"/>
                </a:solidFill>
                <a:latin typeface="Calibri" pitchFamily="34" charset="0"/>
              </a:rPr>
              <a:t>RF-ESR</a:t>
            </a:r>
          </a:p>
          <a:p>
            <a:r>
              <a:rPr lang="en-US" b="1" dirty="0">
                <a:solidFill>
                  <a:schemeClr val="accent2"/>
                </a:solidFill>
                <a:latin typeface="Calibri" pitchFamily="34" charset="0"/>
              </a:rPr>
              <a:t>LODESR</a:t>
            </a:r>
          </a:p>
          <a:p>
            <a:r>
              <a:rPr lang="en-US" b="1" dirty="0">
                <a:solidFill>
                  <a:schemeClr val="accent2"/>
                </a:solidFill>
                <a:latin typeface="Calibri" pitchFamily="34" charset="0"/>
              </a:rPr>
              <a:t>FC-DNP</a:t>
            </a:r>
          </a:p>
          <a:p>
            <a:r>
              <a:rPr lang="en-US" b="1" dirty="0">
                <a:solidFill>
                  <a:schemeClr val="accent2"/>
                </a:solidFill>
                <a:latin typeface="Calibri" pitchFamily="34" charset="0"/>
              </a:rPr>
              <a:t>PEDRI</a:t>
            </a:r>
            <a:endParaRPr lang="ru-RU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3564" name="Text Box 26"/>
          <p:cNvSpPr txBox="1">
            <a:spLocks noChangeArrowheads="1"/>
          </p:cNvSpPr>
          <p:nvPr/>
        </p:nvSpPr>
        <p:spPr bwMode="auto">
          <a:xfrm>
            <a:off x="92103" y="6357958"/>
            <a:ext cx="85518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>
                <a:latin typeface="Calibri" pitchFamily="34" charset="0"/>
              </a:rPr>
              <a:t>Ref.  D.I. </a:t>
            </a:r>
            <a:r>
              <a:rPr lang="en-US" sz="1400" i="1" dirty="0" err="1">
                <a:latin typeface="Calibri" pitchFamily="34" charset="0"/>
              </a:rPr>
              <a:t>Potapenko</a:t>
            </a:r>
            <a:r>
              <a:rPr lang="en-US" sz="1400" i="1" dirty="0">
                <a:latin typeface="Calibri" pitchFamily="34" charset="0"/>
              </a:rPr>
              <a:t>, M. A. Foster, D.J. Lurie, I. A. </a:t>
            </a:r>
            <a:r>
              <a:rPr lang="en-US" sz="1400" i="1" dirty="0" err="1">
                <a:latin typeface="Calibri" pitchFamily="34" charset="0"/>
              </a:rPr>
              <a:t>Kirilyuk</a:t>
            </a:r>
            <a:r>
              <a:rPr lang="en-US" sz="1400" i="1" dirty="0">
                <a:latin typeface="Calibri" pitchFamily="34" charset="0"/>
              </a:rPr>
              <a:t>, J. M.S. Hutchison, I.A. </a:t>
            </a:r>
            <a:r>
              <a:rPr lang="en-US" sz="1400" i="1" dirty="0" err="1">
                <a:latin typeface="Calibri" pitchFamily="34" charset="0"/>
              </a:rPr>
              <a:t>Grigor’ev</a:t>
            </a:r>
            <a:r>
              <a:rPr lang="en-US" sz="1400" i="1" dirty="0">
                <a:latin typeface="Calibri" pitchFamily="34" charset="0"/>
              </a:rPr>
              <a:t>, E.G. </a:t>
            </a:r>
            <a:r>
              <a:rPr lang="en-US" sz="1400" i="1" dirty="0" err="1">
                <a:latin typeface="Calibri" pitchFamily="34" charset="0"/>
              </a:rPr>
              <a:t>Bagryanskaya</a:t>
            </a:r>
            <a:r>
              <a:rPr lang="en-US" sz="1400" i="1" dirty="0">
                <a:latin typeface="Calibri" pitchFamily="34" charset="0"/>
              </a:rPr>
              <a:t> and V.V. </a:t>
            </a:r>
            <a:r>
              <a:rPr lang="en-US" sz="1400" i="1" dirty="0" err="1">
                <a:latin typeface="Calibri" pitchFamily="34" charset="0"/>
              </a:rPr>
              <a:t>Khramtsov</a:t>
            </a:r>
            <a:r>
              <a:rPr lang="en-US" sz="1400" i="1" dirty="0">
                <a:latin typeface="Calibri" pitchFamily="34" charset="0"/>
              </a:rPr>
              <a:t>, J. </a:t>
            </a:r>
            <a:r>
              <a:rPr lang="en-US" sz="1400" i="1" dirty="0" err="1">
                <a:latin typeface="Calibri" pitchFamily="34" charset="0"/>
              </a:rPr>
              <a:t>Magn</a:t>
            </a:r>
            <a:r>
              <a:rPr lang="en-US" sz="1400" i="1" dirty="0">
                <a:latin typeface="Calibri" pitchFamily="34" charset="0"/>
              </a:rPr>
              <a:t>. </a:t>
            </a:r>
            <a:r>
              <a:rPr lang="en-US" sz="1400" i="1" dirty="0" err="1">
                <a:latin typeface="Calibri" pitchFamily="34" charset="0"/>
              </a:rPr>
              <a:t>Reson</a:t>
            </a:r>
            <a:r>
              <a:rPr lang="en-US" sz="1400" i="1" dirty="0">
                <a:latin typeface="Calibri" pitchFamily="34" charset="0"/>
              </a:rPr>
              <a:t>. 182 (2006) 1-11.</a:t>
            </a:r>
            <a:endParaRPr lang="ru-RU" sz="1400" i="1" dirty="0">
              <a:latin typeface="Calibri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57158" y="-142900"/>
            <a:ext cx="8358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rgbClr val="F0FF2B"/>
                </a:solidFill>
                <a:latin typeface="Calibri" pitchFamily="34" charset="0"/>
              </a:rPr>
              <a:t>Применение </a:t>
            </a:r>
            <a:r>
              <a:rPr lang="ru-RU" sz="2400" b="1" dirty="0" err="1" smtClean="0">
                <a:solidFill>
                  <a:srgbClr val="F0FF2B"/>
                </a:solidFill>
                <a:latin typeface="Calibri" pitchFamily="34" charset="0"/>
              </a:rPr>
              <a:t>нитроксильных</a:t>
            </a:r>
            <a:r>
              <a:rPr lang="ru-RU" sz="2400" b="1" dirty="0" smtClean="0">
                <a:solidFill>
                  <a:srgbClr val="F0FF2B"/>
                </a:solidFill>
                <a:latin typeface="Calibri" pitchFamily="34" charset="0"/>
              </a:rPr>
              <a:t> радикалов  с двумя </a:t>
            </a:r>
            <a:r>
              <a:rPr lang="en-US" sz="2400" b="1" dirty="0" err="1" smtClean="0">
                <a:solidFill>
                  <a:srgbClr val="F0FF2B"/>
                </a:solidFill>
                <a:latin typeface="Calibri" pitchFamily="34" charset="0"/>
              </a:rPr>
              <a:t>pKa</a:t>
            </a:r>
            <a:r>
              <a:rPr lang="ru-RU" sz="2400" b="1" dirty="0" smtClean="0">
                <a:solidFill>
                  <a:srgbClr val="F0FF2B"/>
                </a:solidFill>
                <a:latin typeface="Calibri" pitchFamily="34" charset="0"/>
              </a:rPr>
              <a:t> </a:t>
            </a:r>
          </a:p>
          <a:p>
            <a:pPr algn="ctr" eaLnBrk="0" hangingPunct="0"/>
            <a:r>
              <a:rPr lang="ru-RU" sz="2400" b="1" dirty="0" smtClean="0">
                <a:solidFill>
                  <a:srgbClr val="F0FF2B"/>
                </a:solidFill>
                <a:latin typeface="Calibri" pitchFamily="34" charset="0"/>
              </a:rPr>
              <a:t>для измерения </a:t>
            </a:r>
            <a:r>
              <a:rPr lang="ru-RU" sz="2400" b="1" dirty="0" err="1" smtClean="0">
                <a:solidFill>
                  <a:srgbClr val="F0FF2B"/>
                </a:solidFill>
                <a:latin typeface="Calibri" pitchFamily="34" charset="0"/>
              </a:rPr>
              <a:t>рН</a:t>
            </a:r>
            <a:r>
              <a:rPr lang="ru-RU" sz="2400" b="1" dirty="0" smtClean="0">
                <a:solidFill>
                  <a:srgbClr val="F0FF2B"/>
                </a:solidFill>
                <a:latin typeface="Calibri" pitchFamily="34" charset="0"/>
              </a:rPr>
              <a:t> в желудке крысы </a:t>
            </a:r>
            <a:r>
              <a:rPr lang="en-US" sz="2400" b="1" dirty="0" smtClean="0">
                <a:solidFill>
                  <a:srgbClr val="F0FF2B"/>
                </a:solidFill>
                <a:latin typeface="Calibri" pitchFamily="34" charset="0"/>
              </a:rPr>
              <a:t> </a:t>
            </a:r>
            <a:r>
              <a:rPr lang="en-US" sz="2400" b="1" i="1" dirty="0" smtClean="0">
                <a:solidFill>
                  <a:srgbClr val="F0FF2B"/>
                </a:solidFill>
                <a:latin typeface="Calibri" pitchFamily="34" charset="0"/>
              </a:rPr>
              <a:t>in vivo</a:t>
            </a:r>
            <a:endParaRPr lang="ru-RU" sz="2400" b="1" dirty="0">
              <a:solidFill>
                <a:srgbClr val="F0FF2B"/>
              </a:solidFill>
              <a:latin typeface="Calibri" pitchFamily="34" charset="0"/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8" name="Picture 2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4744" y="4071942"/>
            <a:ext cx="987174" cy="2060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1785918" y="2285992"/>
            <a:ext cx="3286148" cy="1697035"/>
            <a:chOff x="2208" y="2432"/>
            <a:chExt cx="3024" cy="1521"/>
          </a:xfrm>
        </p:grpSpPr>
        <p:sp>
          <p:nvSpPr>
            <p:cNvPr id="30" name="Freeform 16"/>
            <p:cNvSpPr>
              <a:spLocks/>
            </p:cNvSpPr>
            <p:nvPr/>
          </p:nvSpPr>
          <p:spPr bwMode="auto">
            <a:xfrm>
              <a:off x="4731" y="3721"/>
              <a:ext cx="4" cy="6"/>
            </a:xfrm>
            <a:custGeom>
              <a:avLst/>
              <a:gdLst>
                <a:gd name="T0" fmla="*/ 0 w 14"/>
                <a:gd name="T1" fmla="*/ 0 h 17"/>
                <a:gd name="T2" fmla="*/ 0 w 14"/>
                <a:gd name="T3" fmla="*/ 0 h 17"/>
                <a:gd name="T4" fmla="*/ 0 w 14"/>
                <a:gd name="T5" fmla="*/ 0 h 17"/>
                <a:gd name="T6" fmla="*/ 0 w 14"/>
                <a:gd name="T7" fmla="*/ 0 h 17"/>
                <a:gd name="T8" fmla="*/ 0 w 14"/>
                <a:gd name="T9" fmla="*/ 0 h 17"/>
                <a:gd name="T10" fmla="*/ 0 w 14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7"/>
                <a:gd name="T20" fmla="*/ 14 w 1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7">
                  <a:moveTo>
                    <a:pt x="9" y="0"/>
                  </a:moveTo>
                  <a:lnTo>
                    <a:pt x="14" y="3"/>
                  </a:lnTo>
                  <a:lnTo>
                    <a:pt x="6" y="17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31" name="Picture 17" descr="FC-DNP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08" y="2432"/>
              <a:ext cx="3024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2582" y="3735"/>
              <a:ext cx="2380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F0F1B"/>
                  </a:solidFill>
                  <a:latin typeface="Calibri" pitchFamily="34" charset="0"/>
                </a:rPr>
                <a:t>10              20              30             40            50     G</a:t>
              </a:r>
              <a:endParaRPr lang="ru-RU" sz="1400">
                <a:solidFill>
                  <a:srgbClr val="0F0F1B"/>
                </a:solidFill>
                <a:latin typeface="Calibri" pitchFamily="34" charset="0"/>
              </a:endParaRP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2438" y="2600"/>
              <a:ext cx="603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  <a:latin typeface="Calibri" pitchFamily="34" charset="0"/>
                </a:rPr>
                <a:t>FC-DNP</a:t>
              </a:r>
              <a:endParaRPr lang="ru-RU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3" name="Группа 14"/>
          <p:cNvGrpSpPr>
            <a:grpSpLocks/>
          </p:cNvGrpSpPr>
          <p:nvPr/>
        </p:nvGrpSpPr>
        <p:grpSpPr bwMode="auto">
          <a:xfrm>
            <a:off x="857224" y="3429000"/>
            <a:ext cx="7342187" cy="2071687"/>
            <a:chOff x="1692262" y="4516084"/>
            <a:chExt cx="6167584" cy="1608505"/>
          </a:xfrm>
        </p:grpSpPr>
        <p:graphicFrame>
          <p:nvGraphicFramePr>
            <p:cNvPr id="8196" name="Object 14"/>
            <p:cNvGraphicFramePr>
              <a:graphicFrameLocks noChangeAspect="1"/>
            </p:cNvGraphicFramePr>
            <p:nvPr/>
          </p:nvGraphicFramePr>
          <p:xfrm>
            <a:off x="6712847" y="4516084"/>
            <a:ext cx="1146999" cy="785818"/>
          </p:xfrm>
          <a:graphic>
            <a:graphicData uri="http://schemas.openxmlformats.org/presentationml/2006/ole">
              <p:oleObj spid="_x0000_s8196" name="CS ChemDraw Drawing" r:id="rId4" imgW="1492560" imgH="1023480" progId="ChemDraw.Document.6.0">
                <p:embed/>
              </p:oleObj>
            </a:graphicData>
          </a:graphic>
        </p:graphicFrame>
        <p:graphicFrame>
          <p:nvGraphicFramePr>
            <p:cNvPr id="8197" name="Object 15"/>
            <p:cNvGraphicFramePr>
              <a:graphicFrameLocks noChangeAspect="1"/>
            </p:cNvGraphicFramePr>
            <p:nvPr/>
          </p:nvGraphicFramePr>
          <p:xfrm>
            <a:off x="5643570" y="5286388"/>
            <a:ext cx="1165225" cy="766763"/>
          </p:xfrm>
          <a:graphic>
            <a:graphicData uri="http://schemas.openxmlformats.org/presentationml/2006/ole">
              <p:oleObj spid="_x0000_s8197" name="CS ChemDraw Drawing" r:id="rId5" imgW="1553040" imgH="1023480" progId="ChemDraw.Document.6.0">
                <p:embed/>
              </p:oleObj>
            </a:graphicData>
          </a:graphic>
        </p:graphicFrame>
        <p:graphicFrame>
          <p:nvGraphicFramePr>
            <p:cNvPr id="8198" name="Object 16"/>
            <p:cNvGraphicFramePr>
              <a:graphicFrameLocks noChangeAspect="1"/>
            </p:cNvGraphicFramePr>
            <p:nvPr/>
          </p:nvGraphicFramePr>
          <p:xfrm>
            <a:off x="4929190" y="4643446"/>
            <a:ext cx="977900" cy="766763"/>
          </p:xfrm>
          <a:graphic>
            <a:graphicData uri="http://schemas.openxmlformats.org/presentationml/2006/ole">
              <p:oleObj spid="_x0000_s8198" name="CS ChemDraw Drawing" r:id="rId6" imgW="1303200" imgH="1023480" progId="ChemDraw.Document.6.0">
                <p:embed/>
              </p:oleObj>
            </a:graphicData>
          </a:graphic>
        </p:graphicFrame>
        <p:graphicFrame>
          <p:nvGraphicFramePr>
            <p:cNvPr id="8199" name="Object 17"/>
            <p:cNvGraphicFramePr>
              <a:graphicFrameLocks noChangeAspect="1"/>
            </p:cNvGraphicFramePr>
            <p:nvPr/>
          </p:nvGraphicFramePr>
          <p:xfrm>
            <a:off x="4121154" y="5357826"/>
            <a:ext cx="1022350" cy="766763"/>
          </p:xfrm>
          <a:graphic>
            <a:graphicData uri="http://schemas.openxmlformats.org/presentationml/2006/ole">
              <p:oleObj spid="_x0000_s8199" name="CS ChemDraw Drawing" r:id="rId7" imgW="1363680" imgH="1023480" progId="ChemDraw.Document.6.0">
                <p:embed/>
              </p:oleObj>
            </a:graphicData>
          </a:graphic>
        </p:graphicFrame>
        <p:graphicFrame>
          <p:nvGraphicFramePr>
            <p:cNvPr id="8200" name="Object 18"/>
            <p:cNvGraphicFramePr>
              <a:graphicFrameLocks noChangeAspect="1"/>
            </p:cNvGraphicFramePr>
            <p:nvPr/>
          </p:nvGraphicFramePr>
          <p:xfrm>
            <a:off x="1692262" y="4714884"/>
            <a:ext cx="1022350" cy="766763"/>
          </p:xfrm>
          <a:graphic>
            <a:graphicData uri="http://schemas.openxmlformats.org/presentationml/2006/ole">
              <p:oleObj spid="_x0000_s8200" name="CS ChemDraw Drawing" r:id="rId8" imgW="1363680" imgH="1023480" progId="ChemDraw.Document.6.0">
                <p:embed/>
              </p:oleObj>
            </a:graphicData>
          </a:graphic>
        </p:graphicFrame>
        <p:graphicFrame>
          <p:nvGraphicFramePr>
            <p:cNvPr id="8201" name="Object 19"/>
            <p:cNvGraphicFramePr>
              <a:graphicFrameLocks noChangeAspect="1"/>
            </p:cNvGraphicFramePr>
            <p:nvPr/>
          </p:nvGraphicFramePr>
          <p:xfrm>
            <a:off x="2379654" y="5357826"/>
            <a:ext cx="977900" cy="766763"/>
          </p:xfrm>
          <a:graphic>
            <a:graphicData uri="http://schemas.openxmlformats.org/presentationml/2006/ole">
              <p:oleObj spid="_x0000_s8201" name="CS ChemDraw Drawing" r:id="rId9" imgW="1303200" imgH="1023480" progId="ChemDraw.Document.6.0">
                <p:embed/>
              </p:oleObj>
            </a:graphicData>
          </a:graphic>
        </p:graphicFrame>
        <p:graphicFrame>
          <p:nvGraphicFramePr>
            <p:cNvPr id="8202" name="Object 20"/>
            <p:cNvGraphicFramePr>
              <a:graphicFrameLocks noChangeAspect="1"/>
            </p:cNvGraphicFramePr>
            <p:nvPr/>
          </p:nvGraphicFramePr>
          <p:xfrm>
            <a:off x="3324222" y="4572008"/>
            <a:ext cx="819150" cy="933450"/>
          </p:xfrm>
          <a:graphic>
            <a:graphicData uri="http://schemas.openxmlformats.org/presentationml/2006/ole">
              <p:oleObj spid="_x0000_s8202" name="CS ChemDraw Drawing" r:id="rId10" imgW="1092960" imgH="1245600" progId="ChemDraw.Document.6.0">
                <p:embed/>
              </p:oleObj>
            </a:graphicData>
          </a:graphic>
        </p:graphicFrame>
      </p:grpSp>
      <p:grpSp>
        <p:nvGrpSpPr>
          <p:cNvPr id="8204" name="Группа 16"/>
          <p:cNvGrpSpPr>
            <a:grpSpLocks/>
          </p:cNvGrpSpPr>
          <p:nvPr/>
        </p:nvGrpSpPr>
        <p:grpSpPr bwMode="auto">
          <a:xfrm>
            <a:off x="-428660" y="-24"/>
            <a:ext cx="9944101" cy="4148138"/>
            <a:chOff x="-3251090" y="-653076"/>
            <a:chExt cx="10645440" cy="4709606"/>
          </a:xfrm>
        </p:grpSpPr>
        <p:graphicFrame>
          <p:nvGraphicFramePr>
            <p:cNvPr id="8195" name="Object 21"/>
            <p:cNvGraphicFramePr>
              <a:graphicFrameLocks noChangeAspect="1"/>
            </p:cNvGraphicFramePr>
            <p:nvPr/>
          </p:nvGraphicFramePr>
          <p:xfrm>
            <a:off x="-3251090" y="-653076"/>
            <a:ext cx="10645440" cy="4709606"/>
          </p:xfrm>
          <a:graphic>
            <a:graphicData uri="http://schemas.openxmlformats.org/presentationml/2006/ole">
              <p:oleObj spid="_x0000_s8195" name="Graph" r:id="rId11" imgW="6838950" imgH="3019425" progId="">
                <p:embed/>
              </p:oleObj>
            </a:graphicData>
          </a:graphic>
        </p:graphicFrame>
        <p:sp>
          <p:nvSpPr>
            <p:cNvPr id="16" name="Прямоугольник 15"/>
            <p:cNvSpPr/>
            <p:nvPr/>
          </p:nvSpPr>
          <p:spPr>
            <a:xfrm>
              <a:off x="5074582" y="132761"/>
              <a:ext cx="385779" cy="306043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aphicFrame>
        <p:nvGraphicFramePr>
          <p:cNvPr id="8194" name="Object 22"/>
          <p:cNvGraphicFramePr>
            <a:graphicFrameLocks noChangeAspect="1"/>
          </p:cNvGraphicFramePr>
          <p:nvPr/>
        </p:nvGraphicFramePr>
        <p:xfrm>
          <a:off x="7667625" y="908050"/>
          <a:ext cx="1225550" cy="1108075"/>
        </p:xfrm>
        <a:graphic>
          <a:graphicData uri="http://schemas.openxmlformats.org/presentationml/2006/ole">
            <p:oleObj spid="_x0000_s8194" name="CS ChemDraw Drawing" r:id="rId12" imgW="1346400" imgH="1216440" progId="ChemDraw.Document.6.0">
              <p:embed/>
            </p:oleObj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0" y="0"/>
            <a:ext cx="9144000" cy="42862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Скорости восстановления НР аскорбиновой кислотой</a:t>
            </a:r>
            <a:endParaRPr lang="ru-RU" sz="2000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6" name="Rectangle 2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07" name="Прямоугольник 17"/>
          <p:cNvSpPr>
            <a:spLocks noChangeArrowheads="1"/>
          </p:cNvSpPr>
          <p:nvPr/>
        </p:nvSpPr>
        <p:spPr bwMode="auto">
          <a:xfrm>
            <a:off x="214282" y="5500702"/>
            <a:ext cx="8642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Стабильность 2,5-спирогексазамещенных </a:t>
            </a:r>
            <a:r>
              <a:rPr lang="ru-RU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нитроксилов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3 раза выше незамещенных аналогов и более чем на порядок выше чем 2,5-спирогексазамещенных </a:t>
            </a:r>
            <a:r>
              <a:rPr lang="ru-RU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пиперединововых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нитроксилов</a:t>
            </a:r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8" name="TextBox 9"/>
          <p:cNvSpPr txBox="1">
            <a:spLocks noChangeArrowheads="1"/>
          </p:cNvSpPr>
          <p:nvPr/>
        </p:nvSpPr>
        <p:spPr bwMode="auto">
          <a:xfrm>
            <a:off x="71406" y="6509587"/>
            <a:ext cx="88931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i="1" dirty="0">
                <a:latin typeface="Arial" pitchFamily="34" charset="0"/>
                <a:cs typeface="Arial" pitchFamily="34" charset="0"/>
              </a:rPr>
              <a:t>I.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Kirilyuk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Y.F.Polienko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O.Krumkacheva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R.Strizhakov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, Y.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Gatilov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, I.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Grigorjev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E.Bagryanskaya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J.Org.Chem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.,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201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2,77, 8016</a:t>
            </a:r>
            <a:endParaRPr lang="ru-RU" i="1" dirty="0" smtClean="0"/>
          </a:p>
          <a:p>
            <a:endParaRPr lang="ru-RU" dirty="0">
              <a:latin typeface="Calibri" pitchFamily="34" charset="0"/>
            </a:endParaRPr>
          </a:p>
        </p:txBody>
      </p:sp>
      <p:pic>
        <p:nvPicPr>
          <p:cNvPr id="19" name="Picture 10" descr="C:\Users\Module_pc_4\Desktop\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86314" y="785794"/>
            <a:ext cx="1357322" cy="921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55"/>
          <p:cNvSpPr>
            <a:spLocks noChangeArrowheads="1"/>
          </p:cNvSpPr>
          <p:nvPr/>
        </p:nvSpPr>
        <p:spPr bwMode="auto">
          <a:xfrm>
            <a:off x="0" y="1"/>
            <a:ext cx="9144000" cy="64291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036" name="Object 12"/>
          <p:cNvGraphicFramePr>
            <a:graphicFrameLocks noChangeAspect="1"/>
          </p:cNvGraphicFramePr>
          <p:nvPr/>
        </p:nvGraphicFramePr>
        <p:xfrm>
          <a:off x="-61268" y="908720"/>
          <a:ext cx="3913188" cy="2725738"/>
        </p:xfrm>
        <a:graphic>
          <a:graphicData uri="http://schemas.openxmlformats.org/presentationml/2006/ole">
            <p:oleObj spid="_x0000_s221190" name="Graph" r:id="rId3" imgW="4154400" imgH="2901600" progId="">
              <p:embed/>
            </p:oleObj>
          </a:graphicData>
        </a:graphic>
      </p:graphicFrame>
      <p:pic>
        <p:nvPicPr>
          <p:cNvPr id="1035" name="Picture 11" descr="C:\Users\Module_pc_4\Desktop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5808" y="2000240"/>
            <a:ext cx="1728192" cy="1228773"/>
          </a:xfrm>
          <a:prstGeom prst="rect">
            <a:avLst/>
          </a:prstGeom>
          <a:noFill/>
        </p:spPr>
      </p:pic>
      <p:pic>
        <p:nvPicPr>
          <p:cNvPr id="1034" name="Picture 10" descr="C:\Users\Module_pc_4\Desktop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40782" y="714356"/>
            <a:ext cx="1803218" cy="1224136"/>
          </a:xfrm>
          <a:prstGeom prst="rect">
            <a:avLst/>
          </a:prstGeom>
          <a:noFill/>
        </p:spPr>
      </p:pic>
      <p:pic>
        <p:nvPicPr>
          <p:cNvPr id="1033" name="Picture 9" descr="C:\Users\Module_pc_4\Desktop\Untitled-3 cop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3933056"/>
            <a:ext cx="4036283" cy="1080120"/>
          </a:xfrm>
          <a:prstGeom prst="rect">
            <a:avLst/>
          </a:prstGeom>
          <a:noFill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419872" y="836712"/>
          <a:ext cx="3915724" cy="2808312"/>
        </p:xfrm>
        <a:graphic>
          <a:graphicData uri="http://schemas.openxmlformats.org/presentationml/2006/ole">
            <p:oleObj spid="_x0000_s221186" name="Graph" r:id="rId7" imgW="4132800" imgH="2901600" progId="">
              <p:embed/>
            </p:oleObj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0" y="4330495"/>
          <a:ext cx="3600400" cy="2527505"/>
        </p:xfrm>
        <a:graphic>
          <a:graphicData uri="http://schemas.openxmlformats.org/presentationml/2006/ole">
            <p:oleObj spid="_x0000_s221187" name="Graph" r:id="rId8" imgW="4132800" imgH="2901600" progId="">
              <p:embed/>
            </p:oleObj>
          </a:graphicData>
        </a:graphic>
      </p:graphicFrame>
      <p:grpSp>
        <p:nvGrpSpPr>
          <p:cNvPr id="2" name="Группа 8"/>
          <p:cNvGrpSpPr/>
          <p:nvPr/>
        </p:nvGrpSpPr>
        <p:grpSpPr>
          <a:xfrm>
            <a:off x="1114425" y="5087938"/>
            <a:ext cx="1574366" cy="947737"/>
            <a:chOff x="461134" y="4653830"/>
            <a:chExt cx="2645993" cy="1696029"/>
          </a:xfrm>
        </p:grpSpPr>
        <p:graphicFrame>
          <p:nvGraphicFramePr>
            <p:cNvPr id="10" name="Object 4"/>
            <p:cNvGraphicFramePr>
              <a:graphicFrameLocks noChangeAspect="1"/>
            </p:cNvGraphicFramePr>
            <p:nvPr/>
          </p:nvGraphicFramePr>
          <p:xfrm>
            <a:off x="461134" y="4653830"/>
            <a:ext cx="1704896" cy="1696029"/>
          </p:xfrm>
          <a:graphic>
            <a:graphicData uri="http://schemas.openxmlformats.org/presentationml/2006/ole">
              <p:oleObj spid="_x0000_s221188" name="CS ChemDraw Drawing" r:id="rId9" imgW="2500621" imgH="2346570" progId="ChemDraw.Document.6.0">
                <p:embed/>
              </p:oleObj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1907704" y="4797152"/>
              <a:ext cx="1199423" cy="1156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= </a:t>
              </a:r>
              <a:r>
                <a:rPr lang="en-US" sz="2800" dirty="0" smtClean="0"/>
                <a:t>R</a:t>
              </a:r>
              <a:endParaRPr lang="ru-RU" sz="2800" baseline="-25000" dirty="0"/>
            </a:p>
          </p:txBody>
        </p:sp>
      </p:grpSp>
      <p:graphicFrame>
        <p:nvGraphicFramePr>
          <p:cNvPr id="12" name="Object 10"/>
          <p:cNvGraphicFramePr>
            <a:graphicFrameLocks noChangeAspect="1"/>
          </p:cNvGraphicFramePr>
          <p:nvPr/>
        </p:nvGraphicFramePr>
        <p:xfrm>
          <a:off x="2627784" y="4437112"/>
          <a:ext cx="3449493" cy="2422405"/>
        </p:xfrm>
        <a:graphic>
          <a:graphicData uri="http://schemas.openxmlformats.org/presentationml/2006/ole">
            <p:oleObj spid="_x0000_s221189" name="Graph" r:id="rId10" imgW="4132800" imgH="2901600" progId="">
              <p:embed/>
            </p:oleObj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419872" y="4581128"/>
            <a:ext cx="149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&lt;r&gt;= 4.09 nm</a:t>
            </a:r>
            <a:endParaRPr lang="ru-RU" b="1" dirty="0" smtClean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036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ln/>
                <a:solidFill>
                  <a:srgbClr val="F0FF2B"/>
                </a:solidFill>
                <a:effectLst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Новые спиновые метки на основе </a:t>
            </a:r>
            <a:r>
              <a:rPr lang="ru-RU" sz="2000" b="1" cap="all" dirty="0" smtClean="0">
                <a:ln/>
                <a:solidFill>
                  <a:srgbClr val="F0FF2B"/>
                </a:solidFill>
                <a:effectLst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2,5-спироциклогексил-замещённых нитроксильных </a:t>
            </a:r>
            <a:r>
              <a:rPr lang="ru-RU" sz="2000" b="1" cap="all" dirty="0">
                <a:ln/>
                <a:solidFill>
                  <a:srgbClr val="F0FF2B"/>
                </a:solidFill>
                <a:effectLst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радикалов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1560" y="692696"/>
            <a:ext cx="2664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1) Высокая стабильность к восстановлению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95936" y="692696"/>
            <a:ext cx="3433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2</a:t>
            </a:r>
            <a:r>
              <a:rPr lang="ru-RU" sz="1400" b="1" dirty="0" smtClean="0">
                <a:solidFill>
                  <a:srgbClr val="FF0000"/>
                </a:solidFill>
              </a:rPr>
              <a:t>) Длинные времена фазовой релаксации при 50-120 </a:t>
            </a:r>
            <a:r>
              <a:rPr lang="en-US" sz="1400" b="1" dirty="0" smtClean="0">
                <a:solidFill>
                  <a:srgbClr val="FF0000"/>
                </a:solidFill>
              </a:rPr>
              <a:t>K</a:t>
            </a:r>
            <a:r>
              <a:rPr lang="ru-RU" sz="1400" b="1" dirty="0" smtClean="0">
                <a:solidFill>
                  <a:srgbClr val="FF0000"/>
                </a:solidFill>
              </a:rPr>
              <a:t> </a:t>
            </a:r>
            <a:endParaRPr lang="ru-RU" sz="1400" b="1" dirty="0">
              <a:solidFill>
                <a:srgbClr val="FF0000"/>
              </a:solidFill>
            </a:endParaRPr>
          </a:p>
        </p:txBody>
      </p:sp>
      <p:graphicFrame>
        <p:nvGraphicFramePr>
          <p:cNvPr id="1037" name="Object 13"/>
          <p:cNvGraphicFramePr>
            <a:graphicFrameLocks noChangeAspect="1"/>
          </p:cNvGraphicFramePr>
          <p:nvPr/>
        </p:nvGraphicFramePr>
        <p:xfrm>
          <a:off x="2483768" y="1628800"/>
          <a:ext cx="749666" cy="535345"/>
        </p:xfrm>
        <a:graphic>
          <a:graphicData uri="http://schemas.openxmlformats.org/presentationml/2006/ole">
            <p:oleObj spid="_x0000_s221191" name="CS ChemDraw Drawing" r:id="rId11" imgW="2459290" imgH="1755270" progId="ChemDraw.Document.6.0">
              <p:embed/>
            </p:oleObj>
          </a:graphicData>
        </a:graphic>
      </p:graphicFrame>
      <p:graphicFrame>
        <p:nvGraphicFramePr>
          <p:cNvPr id="1038" name="Object 14"/>
          <p:cNvGraphicFramePr>
            <a:graphicFrameLocks noChangeAspect="1"/>
          </p:cNvGraphicFramePr>
          <p:nvPr/>
        </p:nvGraphicFramePr>
        <p:xfrm>
          <a:off x="2483768" y="2492896"/>
          <a:ext cx="812594" cy="520753"/>
        </p:xfrm>
        <a:graphic>
          <a:graphicData uri="http://schemas.openxmlformats.org/presentationml/2006/ole">
            <p:oleObj spid="_x0000_s221192" name="CS ChemDraw Drawing" r:id="rId12" imgW="2718348" imgH="1735560" progId="ChemDraw.Document.6.0">
              <p:embed/>
            </p:oleObj>
          </a:graphicData>
        </a:graphic>
      </p:graphicFrame>
      <p:graphicFrame>
        <p:nvGraphicFramePr>
          <p:cNvPr id="1039" name="Object 15"/>
          <p:cNvGraphicFramePr>
            <a:graphicFrameLocks noChangeAspect="1"/>
          </p:cNvGraphicFramePr>
          <p:nvPr/>
        </p:nvGraphicFramePr>
        <p:xfrm>
          <a:off x="1475656" y="2636912"/>
          <a:ext cx="618338" cy="486097"/>
        </p:xfrm>
        <a:graphic>
          <a:graphicData uri="http://schemas.openxmlformats.org/presentationml/2006/ole">
            <p:oleObj spid="_x0000_s221193" name="CS ChemDraw Drawing" r:id="rId13" imgW="2040120" imgH="1569600" progId="ChemDraw.Document.6.0">
              <p:embed/>
            </p:oleObj>
          </a:graphicData>
        </a:graphic>
      </p:graphicFrame>
      <p:graphicFrame>
        <p:nvGraphicFramePr>
          <p:cNvPr id="31" name="Object 6"/>
          <p:cNvGraphicFramePr>
            <a:graphicFrameLocks noChangeAspect="1"/>
          </p:cNvGraphicFramePr>
          <p:nvPr/>
        </p:nvGraphicFramePr>
        <p:xfrm>
          <a:off x="4427984" y="1772816"/>
          <a:ext cx="755482" cy="847700"/>
        </p:xfrm>
        <a:graphic>
          <a:graphicData uri="http://schemas.openxmlformats.org/presentationml/2006/ole">
            <p:oleObj spid="_x0000_s221194" name="CS ChemDraw Drawing" r:id="rId14" imgW="984094" imgH="1095390" progId="ChemDraw.Document.6.0">
              <p:embed/>
            </p:oleObj>
          </a:graphicData>
        </a:graphic>
      </p:graphicFrame>
      <p:graphicFrame>
        <p:nvGraphicFramePr>
          <p:cNvPr id="32" name="Object 5"/>
          <p:cNvGraphicFramePr>
            <a:graphicFrameLocks noChangeAspect="1"/>
          </p:cNvGraphicFramePr>
          <p:nvPr/>
        </p:nvGraphicFramePr>
        <p:xfrm>
          <a:off x="5979259" y="2579489"/>
          <a:ext cx="896997" cy="561479"/>
        </p:xfrm>
        <a:graphic>
          <a:graphicData uri="http://schemas.openxmlformats.org/presentationml/2006/ole">
            <p:oleObj spid="_x0000_s221195" name="CS ChemDraw Drawing" r:id="rId15" imgW="2596518" imgH="1566270" progId="ChemDraw.Document.6.0">
              <p:embed/>
            </p:oleObj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823520" y="422108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Изучение структуры </a:t>
            </a:r>
            <a:r>
              <a:rPr lang="ru-RU" b="1" dirty="0" smtClean="0">
                <a:solidFill>
                  <a:srgbClr val="FF0000"/>
                </a:solidFill>
              </a:rPr>
              <a:t>биополимеров и их комплексов методам </a:t>
            </a:r>
            <a:r>
              <a:rPr lang="ru-RU" b="1" dirty="0">
                <a:solidFill>
                  <a:srgbClr val="FF0000"/>
                </a:solidFill>
              </a:rPr>
              <a:t>импульсного ЭПР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36096" y="5085184"/>
            <a:ext cx="3707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ru-RU" sz="1600" b="1" i="1" dirty="0" smtClean="0"/>
              <a:t>НИОХ СО РАН </a:t>
            </a:r>
            <a:r>
              <a:rPr lang="ru-RU" sz="1600" i="1" dirty="0" smtClean="0"/>
              <a:t>(Багрянская Е. Г.</a:t>
            </a:r>
            <a:r>
              <a:rPr lang="en-US" sz="1600" i="1" dirty="0" smtClean="0"/>
              <a:t>;</a:t>
            </a:r>
            <a:r>
              <a:rPr lang="ru-RU" sz="1600" i="1" dirty="0" smtClean="0"/>
              <a:t> Кирилюк И. А. и коллеги)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ru-RU" sz="1600" b="1" i="1" dirty="0" smtClean="0"/>
              <a:t>МТЦ СО РАН </a:t>
            </a:r>
            <a:r>
              <a:rPr lang="ru-RU" sz="1600" i="1" dirty="0" smtClean="0"/>
              <a:t>(Федин М. В. и коллеги)</a:t>
            </a:r>
            <a:endParaRPr lang="en-US" sz="1600" i="1" dirty="0" smtClean="0"/>
          </a:p>
          <a:p>
            <a:pPr marL="179388" indent="-179388">
              <a:buFont typeface="Arial" pitchFamily="34" charset="0"/>
              <a:buChar char="•"/>
            </a:pPr>
            <a:r>
              <a:rPr lang="ru-RU" sz="1600" b="1" i="1" dirty="0" smtClean="0"/>
              <a:t>ИХБФМ СО РАН </a:t>
            </a:r>
            <a:r>
              <a:rPr lang="ru-RU" sz="1600" i="1" dirty="0" smtClean="0"/>
              <a:t>(Карпова Г. Г. и коллеги)</a:t>
            </a:r>
            <a:endParaRPr lang="ru-RU" sz="1600" i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3573016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Kirilyuk, I. A.; Polienko, Y. F.; Krumkacheva, O. A.; Strizhakov, R. K.; Gatilov, Y. V.; Grigor'ev, I. A.; Bagryanskaya, E. G. </a:t>
            </a:r>
            <a:r>
              <a:rPr lang="ru-RU" sz="1200" b="1" i="1" dirty="0"/>
              <a:t>J </a:t>
            </a:r>
            <a:r>
              <a:rPr lang="ru-RU" sz="1200" b="1" i="1" dirty="0" err="1"/>
              <a:t>Org</a:t>
            </a:r>
            <a:r>
              <a:rPr lang="ru-RU" sz="1200" b="1" i="1" dirty="0"/>
              <a:t> </a:t>
            </a:r>
            <a:r>
              <a:rPr lang="ru-RU" sz="1200" b="1" i="1" dirty="0" err="1"/>
              <a:t>Chem</a:t>
            </a:r>
            <a:r>
              <a:rPr lang="ru-RU" sz="1200" b="1" i="1" dirty="0"/>
              <a:t> 2012</a:t>
            </a:r>
            <a:r>
              <a:rPr lang="ru-RU" sz="1200" i="1" dirty="0"/>
              <a:t>, 77, </a:t>
            </a:r>
            <a:r>
              <a:rPr lang="ru-RU" sz="1200" i="1" dirty="0" smtClean="0"/>
              <a:t>8016</a:t>
            </a:r>
            <a:endParaRPr lang="ru-RU" sz="1200" i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836613"/>
            <a:ext cx="59705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7155" name="AutoShape 1069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flowChartAlternateProcess">
            <a:avLst/>
          </a:prstGeom>
          <a:solidFill>
            <a:srgbClr val="0000FF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rgbClr val="FFFF00"/>
                </a:solidFill>
                <a:latin typeface="Calibri" pitchFamily="34" charset="0"/>
              </a:rPr>
              <a:t>Органические радикалы как контрастные реагенты </a:t>
            </a:r>
          </a:p>
          <a:p>
            <a:pPr algn="ctr"/>
            <a:r>
              <a:rPr lang="ru-RU" sz="2000" b="1">
                <a:solidFill>
                  <a:srgbClr val="FFFF00"/>
                </a:solidFill>
                <a:latin typeface="Calibri" pitchFamily="34" charset="0"/>
              </a:rPr>
              <a:t>для магнитно резонансной томографии</a:t>
            </a:r>
          </a:p>
        </p:txBody>
      </p:sp>
      <p:sp>
        <p:nvSpPr>
          <p:cNvPr id="177156" name="Прямоугольник 4"/>
          <p:cNvSpPr>
            <a:spLocks noChangeArrowheads="1"/>
          </p:cNvSpPr>
          <p:nvPr/>
        </p:nvSpPr>
        <p:spPr bwMode="auto">
          <a:xfrm>
            <a:off x="322263" y="5805488"/>
            <a:ext cx="84264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A.Rajca, Michael A Swanson; Ying Wang; Michael Boska; Gareth R Eaton; S.S.Eaton, D.G Mitchell; Arnon Olankitwanit; Joseph T Paletta; S. Rajca, J. Amer.Chem. Soc.2012;134(38):15724-7.</a:t>
            </a:r>
            <a:r>
              <a:rPr lang="en-US">
                <a:latin typeface="Calibri" pitchFamily="34" charset="0"/>
              </a:rPr>
              <a:t/>
            </a:r>
            <a:br>
              <a:rPr lang="en-US">
                <a:latin typeface="Calibri" pitchFamily="34" charset="0"/>
              </a:rPr>
            </a:br>
            <a:endParaRPr lang="en-US">
              <a:latin typeface="Calibri" pitchFamily="34" charset="0"/>
            </a:endParaRPr>
          </a:p>
        </p:txBody>
      </p:sp>
      <p:pic>
        <p:nvPicPr>
          <p:cNvPr id="177157" name="Picture 2" descr="normal.img-00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838" y="2205038"/>
            <a:ext cx="3024187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8" name="Picture 4" descr="normal.img-003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3543300"/>
            <a:ext cx="4133850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5"/>
          <p:cNvSpPr>
            <a:spLocks noChangeArrowheads="1"/>
          </p:cNvSpPr>
          <p:nvPr/>
        </p:nvSpPr>
        <p:spPr bwMode="auto">
          <a:xfrm>
            <a:off x="0" y="0"/>
            <a:ext cx="9144000" cy="64291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7" name="Скругленная прямоугольная выноска 36"/>
          <p:cNvSpPr/>
          <p:nvPr/>
        </p:nvSpPr>
        <p:spPr>
          <a:xfrm>
            <a:off x="117475" y="2041525"/>
            <a:ext cx="2921000" cy="803275"/>
          </a:xfrm>
          <a:prstGeom prst="wedgeRoundRectCallout">
            <a:avLst>
              <a:gd name="adj1" fmla="val 64901"/>
              <a:gd name="adj2" fmla="val -50446"/>
              <a:gd name="adj3" fmla="val 16667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Akaike</a:t>
            </a:r>
            <a:r>
              <a:rPr lang="en-US" dirty="0"/>
              <a:t> T. et al.</a:t>
            </a:r>
          </a:p>
          <a:p>
            <a:pPr algn="ctr">
              <a:defRPr/>
            </a:pPr>
            <a:r>
              <a:rPr lang="en-US" i="1" dirty="0"/>
              <a:t>Biochemistry</a:t>
            </a:r>
            <a:r>
              <a:rPr lang="ru-RU" i="1" dirty="0"/>
              <a:t>,</a:t>
            </a:r>
            <a:r>
              <a:rPr lang="en-US" i="1" dirty="0"/>
              <a:t> </a:t>
            </a:r>
            <a:r>
              <a:rPr lang="en-US" b="1" dirty="0"/>
              <a:t>1993</a:t>
            </a:r>
            <a:r>
              <a:rPr lang="en-US" dirty="0"/>
              <a:t>, </a:t>
            </a:r>
            <a:r>
              <a:rPr lang="en-US" i="1" dirty="0"/>
              <a:t>32</a:t>
            </a:r>
            <a:r>
              <a:rPr lang="en-US" dirty="0"/>
              <a:t>, 827.</a:t>
            </a:r>
            <a:endParaRPr lang="en-US" sz="2800" dirty="0"/>
          </a:p>
        </p:txBody>
      </p:sp>
      <p:sp>
        <p:nvSpPr>
          <p:cNvPr id="16391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04250" cy="576263"/>
          </a:xfrm>
        </p:spPr>
        <p:txBody>
          <a:bodyPr>
            <a:noAutofit/>
          </a:bodyPr>
          <a:lstStyle/>
          <a:p>
            <a:pPr eaLnBrk="1" hangingPunct="1"/>
            <a:r>
              <a:rPr lang="ru-RU" sz="2200" b="1" i="1" dirty="0" smtClean="0">
                <a:solidFill>
                  <a:srgbClr val="FFFF00"/>
                </a:solidFill>
              </a:rPr>
              <a:t>Детектирование оксида азота по спектру ЭПР </a:t>
            </a:r>
            <a:br>
              <a:rPr lang="ru-RU" sz="2200" b="1" i="1" dirty="0" smtClean="0">
                <a:solidFill>
                  <a:srgbClr val="FFFF00"/>
                </a:solidFill>
              </a:rPr>
            </a:br>
            <a:r>
              <a:rPr lang="ru-RU" sz="2200" b="1" i="1" dirty="0" err="1" smtClean="0">
                <a:solidFill>
                  <a:srgbClr val="FFFF00"/>
                </a:solidFill>
              </a:rPr>
              <a:t>нитронил-нитроксильных</a:t>
            </a:r>
            <a:r>
              <a:rPr lang="ru-RU" sz="2200" b="1" i="1" dirty="0" smtClean="0">
                <a:solidFill>
                  <a:srgbClr val="FFFF00"/>
                </a:solidFill>
              </a:rPr>
              <a:t> радикалов</a:t>
            </a:r>
          </a:p>
        </p:txBody>
      </p:sp>
      <p:sp>
        <p:nvSpPr>
          <p:cNvPr id="1639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2" name="Группа 32"/>
          <p:cNvGrpSpPr>
            <a:grpSpLocks/>
          </p:cNvGrpSpPr>
          <p:nvPr/>
        </p:nvGrpSpPr>
        <p:grpSpPr bwMode="auto">
          <a:xfrm>
            <a:off x="5343525" y="2844800"/>
            <a:ext cx="3171825" cy="2751138"/>
            <a:chOff x="5013324" y="4371707"/>
            <a:chExt cx="2917826" cy="2531150"/>
          </a:xfrm>
        </p:grpSpPr>
        <p:graphicFrame>
          <p:nvGraphicFramePr>
            <p:cNvPr id="16388" name="Object 9"/>
            <p:cNvGraphicFramePr>
              <a:graphicFrameLocks noChangeAspect="1"/>
            </p:cNvGraphicFramePr>
            <p:nvPr/>
          </p:nvGraphicFramePr>
          <p:xfrm>
            <a:off x="5013324" y="4371707"/>
            <a:ext cx="2917826" cy="2531150"/>
          </p:xfrm>
          <a:graphic>
            <a:graphicData uri="http://schemas.openxmlformats.org/presentationml/2006/ole">
              <p:oleObj spid="_x0000_s215044" name="Graph" r:id="rId3" imgW="3261600" imgH="2099520" progId="">
                <p:embed/>
              </p:oleObj>
            </a:graphicData>
          </a:graphic>
        </p:graphicFrame>
        <p:sp>
          <p:nvSpPr>
            <p:cNvPr id="30" name="Скругленный прямоугольник 29"/>
            <p:cNvSpPr/>
            <p:nvPr/>
          </p:nvSpPr>
          <p:spPr>
            <a:xfrm>
              <a:off x="5119932" y="4871218"/>
              <a:ext cx="2665181" cy="153212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3" name="Группа 31"/>
          <p:cNvGrpSpPr>
            <a:grpSpLocks/>
          </p:cNvGrpSpPr>
          <p:nvPr/>
        </p:nvGrpSpPr>
        <p:grpSpPr bwMode="auto">
          <a:xfrm>
            <a:off x="555625" y="2625725"/>
            <a:ext cx="2819400" cy="3213100"/>
            <a:chOff x="1456188" y="4112774"/>
            <a:chExt cx="2594660" cy="2978156"/>
          </a:xfrm>
        </p:grpSpPr>
        <p:graphicFrame>
          <p:nvGraphicFramePr>
            <p:cNvPr id="16387" name="Object 8"/>
            <p:cNvGraphicFramePr>
              <a:graphicFrameLocks noChangeAspect="1"/>
            </p:cNvGraphicFramePr>
            <p:nvPr/>
          </p:nvGraphicFramePr>
          <p:xfrm>
            <a:off x="1456188" y="4112774"/>
            <a:ext cx="2594660" cy="2978156"/>
          </p:xfrm>
          <a:graphic>
            <a:graphicData uri="http://schemas.openxmlformats.org/presentationml/2006/ole">
              <p:oleObj spid="_x0000_s215043" name="Graph" r:id="rId4" imgW="3261600" imgH="2639520" progId="">
                <p:embed/>
              </p:oleObj>
            </a:graphicData>
          </a:graphic>
        </p:graphicFrame>
        <p:sp>
          <p:nvSpPr>
            <p:cNvPr id="31" name="Скругленный прямоугольник 30"/>
            <p:cNvSpPr/>
            <p:nvPr/>
          </p:nvSpPr>
          <p:spPr>
            <a:xfrm>
              <a:off x="1504400" y="4870556"/>
              <a:ext cx="2518690" cy="1533221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34" name="Стрелка вправо 33"/>
          <p:cNvSpPr/>
          <p:nvPr/>
        </p:nvSpPr>
        <p:spPr>
          <a:xfrm>
            <a:off x="3514725" y="3867150"/>
            <a:ext cx="1825625" cy="714375"/>
          </a:xfrm>
          <a:prstGeom prst="rightArrow">
            <a:avLst>
              <a:gd name="adj1" fmla="val 32548"/>
              <a:gd name="adj2" fmla="val 48728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476625" y="1311275"/>
            <a:ext cx="5464175" cy="1752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3730625" y="1438275"/>
          <a:ext cx="4948238" cy="1495425"/>
        </p:xfrm>
        <a:graphic>
          <a:graphicData uri="http://schemas.openxmlformats.org/presentationml/2006/ole">
            <p:oleObj spid="_x0000_s215042" name="CS ChemDraw Drawing" r:id="rId5" imgW="5532840" imgH="1671480" progId="ChemDraw.Document.6.0">
              <p:embed/>
            </p:oleObj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265113" y="5857875"/>
            <a:ext cx="8807450" cy="657225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2000" b="1" dirty="0">
                <a:solidFill>
                  <a:schemeClr val="tx1"/>
                </a:solidFill>
              </a:rPr>
              <a:t>Проблема</a:t>
            </a:r>
            <a:r>
              <a:rPr lang="en-US" sz="2000" b="1" dirty="0">
                <a:solidFill>
                  <a:schemeClr val="tx1"/>
                </a:solidFill>
              </a:rPr>
              <a:t>:</a:t>
            </a:r>
            <a:r>
              <a:rPr lang="ru-RU" sz="2000" b="1" dirty="0">
                <a:solidFill>
                  <a:schemeClr val="tx1"/>
                </a:solidFill>
              </a:rPr>
              <a:t>токсичность и быстрое восстановление </a:t>
            </a:r>
            <a:r>
              <a:rPr lang="en-US" sz="2000" i="1" dirty="0">
                <a:solidFill>
                  <a:schemeClr val="tx1"/>
                </a:solidFill>
              </a:rPr>
              <a:t>n vivo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sp>
        <p:nvSpPr>
          <p:cNvPr id="16398" name="Rectangle 2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55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2" name="Группа 63"/>
          <p:cNvGrpSpPr>
            <a:grpSpLocks/>
          </p:cNvGrpSpPr>
          <p:nvPr/>
        </p:nvGrpSpPr>
        <p:grpSpPr bwMode="auto">
          <a:xfrm>
            <a:off x="198438" y="476250"/>
            <a:ext cx="8750300" cy="1657350"/>
            <a:chOff x="251520" y="476672"/>
            <a:chExt cx="8750746" cy="1656184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251520" y="476672"/>
              <a:ext cx="8712644" cy="1656184"/>
            </a:xfrm>
            <a:prstGeom prst="roundRect">
              <a:avLst/>
            </a:prstGeom>
            <a:solidFill>
              <a:srgbClr val="FFFFC5">
                <a:alpha val="60000"/>
              </a:srgbClr>
            </a:solidFill>
            <a:ln w="952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94239" name="Группа 50"/>
            <p:cNvGrpSpPr>
              <a:grpSpLocks/>
            </p:cNvGrpSpPr>
            <p:nvPr/>
          </p:nvGrpSpPr>
          <p:grpSpPr bwMode="auto">
            <a:xfrm>
              <a:off x="395536" y="765448"/>
              <a:ext cx="3239070" cy="1295400"/>
              <a:chOff x="971600" y="2420888"/>
              <a:chExt cx="3239070" cy="1295400"/>
            </a:xfrm>
          </p:grpSpPr>
          <p:sp>
            <p:nvSpPr>
              <p:cNvPr id="94246" name="Oval 84"/>
              <p:cNvSpPr>
                <a:spLocks noChangeAspect="1" noChangeArrowheads="1"/>
              </p:cNvSpPr>
              <p:nvPr/>
            </p:nvSpPr>
            <p:spPr bwMode="auto">
              <a:xfrm>
                <a:off x="971600" y="3068960"/>
                <a:ext cx="229520" cy="239996"/>
              </a:xfrm>
              <a:prstGeom prst="ellipse">
                <a:avLst/>
              </a:prstGeom>
              <a:solidFill>
                <a:srgbClr val="FF0000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graphicFrame>
            <p:nvGraphicFramePr>
              <p:cNvPr id="94217" name="Object 10"/>
              <p:cNvGraphicFramePr>
                <a:graphicFrameLocks noChangeAspect="1"/>
              </p:cNvGraphicFramePr>
              <p:nvPr/>
            </p:nvGraphicFramePr>
            <p:xfrm>
              <a:off x="1043608" y="2420888"/>
              <a:ext cx="3167062" cy="1295400"/>
            </p:xfrm>
            <a:graphic>
              <a:graphicData uri="http://schemas.openxmlformats.org/presentationml/2006/ole">
                <p:oleObj spid="_x0000_s94217" name="CS ChemDraw Drawing" r:id="rId3" imgW="3016800" imgH="1179360" progId="ChemDraw.Document.6.0">
                  <p:embed/>
                </p:oleObj>
              </a:graphicData>
            </a:graphic>
          </p:graphicFrame>
        </p:grpSp>
        <p:grpSp>
          <p:nvGrpSpPr>
            <p:cNvPr id="94240" name="Группа 58"/>
            <p:cNvGrpSpPr>
              <a:grpSpLocks/>
            </p:cNvGrpSpPr>
            <p:nvPr/>
          </p:nvGrpSpPr>
          <p:grpSpPr bwMode="auto">
            <a:xfrm>
              <a:off x="4572000" y="575394"/>
              <a:ext cx="4430266" cy="1485454"/>
              <a:chOff x="155575" y="5400675"/>
              <a:chExt cx="4286250" cy="1341438"/>
            </a:xfrm>
          </p:grpSpPr>
          <p:pic>
            <p:nvPicPr>
              <p:cNvPr id="94242" name="Picture 53" descr="fig1a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55575" y="5400675"/>
                <a:ext cx="4286250" cy="134143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grpSp>
            <p:nvGrpSpPr>
              <p:cNvPr id="94243" name="Group 58"/>
              <p:cNvGrpSpPr>
                <a:grpSpLocks/>
              </p:cNvGrpSpPr>
              <p:nvPr/>
            </p:nvGrpSpPr>
            <p:grpSpPr bwMode="auto">
              <a:xfrm>
                <a:off x="1360488" y="5734050"/>
                <a:ext cx="2087562" cy="657225"/>
                <a:chOff x="857" y="3612"/>
                <a:chExt cx="1315" cy="414"/>
              </a:xfrm>
            </p:grpSpPr>
            <p:sp>
              <p:nvSpPr>
                <p:cNvPr id="94244" name="Oval 56"/>
                <p:cNvSpPr>
                  <a:spLocks noChangeArrowheads="1"/>
                </p:cNvSpPr>
                <p:nvPr/>
              </p:nvSpPr>
              <p:spPr bwMode="auto">
                <a:xfrm rot="-2571654">
                  <a:off x="857" y="3618"/>
                  <a:ext cx="136" cy="408"/>
                </a:xfrm>
                <a:prstGeom prst="ellipse">
                  <a:avLst/>
                </a:prstGeom>
                <a:solidFill>
                  <a:srgbClr val="FF0000">
                    <a:alpha val="10196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94245" name="Oval 57"/>
                <p:cNvSpPr>
                  <a:spLocks noChangeArrowheads="1"/>
                </p:cNvSpPr>
                <p:nvPr/>
              </p:nvSpPr>
              <p:spPr bwMode="auto">
                <a:xfrm rot="-2571654">
                  <a:off x="2036" y="3612"/>
                  <a:ext cx="136" cy="408"/>
                </a:xfrm>
                <a:prstGeom prst="ellipse">
                  <a:avLst/>
                </a:prstGeom>
                <a:solidFill>
                  <a:srgbClr val="FF0000">
                    <a:alpha val="10196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61" name="Стрелка вправо 60"/>
            <p:cNvSpPr/>
            <p:nvPr/>
          </p:nvSpPr>
          <p:spPr>
            <a:xfrm>
              <a:off x="3852154" y="1125503"/>
              <a:ext cx="576291" cy="287135"/>
            </a:xfrm>
            <a:prstGeom prst="rightArrow">
              <a:avLst/>
            </a:prstGeom>
            <a:solidFill>
              <a:srgbClr val="FFC000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6" name="Группа 79"/>
          <p:cNvGrpSpPr>
            <a:grpSpLocks/>
          </p:cNvGrpSpPr>
          <p:nvPr/>
        </p:nvGrpSpPr>
        <p:grpSpPr bwMode="auto">
          <a:xfrm>
            <a:off x="107950" y="3213100"/>
            <a:ext cx="8928100" cy="3113088"/>
            <a:chOff x="107504" y="3356992"/>
            <a:chExt cx="8928992" cy="31137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07504" y="3356992"/>
              <a:ext cx="8928992" cy="3024848"/>
            </a:xfrm>
            <a:prstGeom prst="roundRect">
              <a:avLst/>
            </a:prstGeom>
            <a:solidFill>
              <a:srgbClr val="FFFFC5">
                <a:alpha val="60000"/>
              </a:srgbClr>
            </a:solidFill>
            <a:ln w="952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94226" name="Picture 43" descr="magnBuOctene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CFCFA"/>
                </a:clrFrom>
                <a:clrTo>
                  <a:srgbClr val="FCFCFA">
                    <a:alpha val="0"/>
                  </a:srgbClr>
                </a:clrTo>
              </a:clrChange>
            </a:blip>
            <a:srcRect t="3175"/>
            <a:stretch>
              <a:fillRect/>
            </a:stretch>
          </p:blipFill>
          <p:spPr bwMode="auto">
            <a:xfrm>
              <a:off x="2302341" y="4870735"/>
              <a:ext cx="1295400" cy="1103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227" name="Picture 44" descr="magnBuOrthox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CFCFA"/>
                </a:clrFrom>
                <a:clrTo>
                  <a:srgbClr val="FCFCFA">
                    <a:alpha val="0"/>
                  </a:srgbClr>
                </a:clrTo>
              </a:clrChange>
            </a:blip>
            <a:srcRect t="2820"/>
            <a:stretch>
              <a:fillRect/>
            </a:stretch>
          </p:blipFill>
          <p:spPr bwMode="auto">
            <a:xfrm>
              <a:off x="6804545" y="4748184"/>
              <a:ext cx="1439863" cy="1243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228" name="Picture 46" descr="magnBuHex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CFCFA"/>
                </a:clrFrom>
                <a:clrTo>
                  <a:srgbClr val="FCFCFA">
                    <a:alpha val="0"/>
                  </a:srgbClr>
                </a:clrTo>
              </a:clrChange>
            </a:blip>
            <a:srcRect t="2863"/>
            <a:stretch>
              <a:fillRect/>
            </a:stretch>
          </p:blipFill>
          <p:spPr bwMode="auto">
            <a:xfrm>
              <a:off x="5220369" y="4756197"/>
              <a:ext cx="1512888" cy="1225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229" name="Picture 50" descr="magnBuHept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CFCFA"/>
                </a:clrFrom>
                <a:clrTo>
                  <a:srgbClr val="FCFCFA">
                    <a:alpha val="0"/>
                  </a:srgbClr>
                </a:clrTo>
              </a:clrChange>
            </a:blip>
            <a:srcRect t="2502"/>
            <a:stretch>
              <a:fillRect/>
            </a:stretch>
          </p:blipFill>
          <p:spPr bwMode="auto">
            <a:xfrm>
              <a:off x="755873" y="4892200"/>
              <a:ext cx="1511300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230" name="Picture 40" descr="magnMe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CFCFA"/>
                </a:clrFrom>
                <a:clrTo>
                  <a:srgbClr val="FCFCFA">
                    <a:alpha val="0"/>
                  </a:srgbClr>
                </a:clrTo>
              </a:clrChange>
            </a:blip>
            <a:srcRect t="3897"/>
            <a:stretch>
              <a:fillRect/>
            </a:stretch>
          </p:blipFill>
          <p:spPr bwMode="auto">
            <a:xfrm>
              <a:off x="323528" y="3573016"/>
              <a:ext cx="1366838" cy="1013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231" name="Picture 41" descr="magnEt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CFCFA"/>
                </a:clrFrom>
                <a:clrTo>
                  <a:srgbClr val="FCFCFA">
                    <a:alpha val="0"/>
                  </a:srgbClr>
                </a:clrTo>
              </a:clrChange>
            </a:blip>
            <a:srcRect t="3857"/>
            <a:stretch>
              <a:fillRect/>
            </a:stretch>
          </p:blipFill>
          <p:spPr bwMode="auto">
            <a:xfrm>
              <a:off x="1835696" y="3573016"/>
              <a:ext cx="1223963" cy="1026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232" name="Picture 42" descr="magnPr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CFCFA"/>
                </a:clrFrom>
                <a:clrTo>
                  <a:srgbClr val="FCFCFA">
                    <a:alpha val="0"/>
                  </a:srgbClr>
                </a:clrTo>
              </a:clrChange>
            </a:blip>
            <a:srcRect t="3897"/>
            <a:stretch>
              <a:fillRect/>
            </a:stretch>
          </p:blipFill>
          <p:spPr bwMode="auto">
            <a:xfrm>
              <a:off x="3166140" y="3608891"/>
              <a:ext cx="1296144" cy="999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233" name="Picture 45" descr="magnBuTol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CFCFA"/>
                </a:clrFrom>
                <a:clrTo>
                  <a:srgbClr val="FCFCFA">
                    <a:alpha val="0"/>
                  </a:srgbClr>
                </a:clrTo>
              </a:clrChange>
            </a:blip>
            <a:srcRect t="3149"/>
            <a:stretch>
              <a:fillRect/>
            </a:stretch>
          </p:blipFill>
          <p:spPr bwMode="auto">
            <a:xfrm>
              <a:off x="4518846" y="3507107"/>
              <a:ext cx="1404938" cy="1106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234" name="Picture 47" descr="magnBuOctane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CFCFA"/>
                </a:clrFrom>
                <a:clrTo>
                  <a:srgbClr val="FCFCFA">
                    <a:alpha val="0"/>
                  </a:srgbClr>
                </a:clrTo>
              </a:clrChange>
            </a:blip>
            <a:srcRect t="2930"/>
            <a:stretch>
              <a:fillRect/>
            </a:stretch>
          </p:blipFill>
          <p:spPr bwMode="auto">
            <a:xfrm>
              <a:off x="3780209" y="4776465"/>
              <a:ext cx="1368425" cy="1196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235" name="Picture 48" descr="magnBuBenz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CFCFA"/>
                </a:clrFrom>
                <a:clrTo>
                  <a:srgbClr val="FCFCFA">
                    <a:alpha val="0"/>
                  </a:srgbClr>
                </a:clrTo>
              </a:clrChange>
            </a:blip>
            <a:srcRect t="3316"/>
            <a:stretch>
              <a:fillRect/>
            </a:stretch>
          </p:blipFill>
          <p:spPr bwMode="auto">
            <a:xfrm>
              <a:off x="7380139" y="3501008"/>
              <a:ext cx="1387180" cy="1120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236" name="Picture 49" descr="magnBu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CFCFA"/>
                </a:clrFrom>
                <a:clrTo>
                  <a:srgbClr val="FCFCFA">
                    <a:alpha val="0"/>
                  </a:srgbClr>
                </a:clrTo>
              </a:clrChange>
            </a:blip>
            <a:srcRect t="3818"/>
            <a:stretch>
              <a:fillRect/>
            </a:stretch>
          </p:blipFill>
          <p:spPr bwMode="auto">
            <a:xfrm>
              <a:off x="5946154" y="3546310"/>
              <a:ext cx="1462456" cy="1086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237" name="Text Box 10"/>
            <p:cNvSpPr txBox="1">
              <a:spLocks noChangeArrowheads="1"/>
            </p:cNvSpPr>
            <p:nvPr/>
          </p:nvSpPr>
          <p:spPr bwMode="auto">
            <a:xfrm>
              <a:off x="4218637" y="5301208"/>
              <a:ext cx="569387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Symbol" pitchFamily="18" charset="2"/>
                <a:buNone/>
              </a:pPr>
              <a:endParaRPr lang="en-US" sz="3000" b="1">
                <a:solidFill>
                  <a:srgbClr val="0000FF"/>
                </a:solidFill>
                <a:latin typeface="Times New Roman" pitchFamily="18" charset="0"/>
              </a:endParaRPr>
            </a:p>
            <a:p>
              <a:r>
                <a:rPr lang="en-US" sz="4000">
                  <a:solidFill>
                    <a:srgbClr val="0000FF"/>
                  </a:solidFill>
                  <a:latin typeface="Times New Roman" pitchFamily="18" charset="0"/>
                </a:rPr>
                <a:t>...</a:t>
              </a:r>
              <a:endParaRPr lang="en-US" sz="400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grpSp>
        <p:nvGrpSpPr>
          <p:cNvPr id="7" name="Группа 88"/>
          <p:cNvGrpSpPr>
            <a:grpSpLocks/>
          </p:cNvGrpSpPr>
          <p:nvPr/>
        </p:nvGrpSpPr>
        <p:grpSpPr bwMode="auto">
          <a:xfrm>
            <a:off x="495300" y="2276475"/>
            <a:ext cx="8604250" cy="776288"/>
            <a:chOff x="395536" y="2276872"/>
            <a:chExt cx="8604072" cy="775518"/>
          </a:xfrm>
        </p:grpSpPr>
        <p:sp>
          <p:nvSpPr>
            <p:cNvPr id="94224" name="TextBox 80"/>
            <p:cNvSpPr txBox="1">
              <a:spLocks noChangeArrowheads="1"/>
            </p:cNvSpPr>
            <p:nvPr/>
          </p:nvSpPr>
          <p:spPr bwMode="auto">
            <a:xfrm>
              <a:off x="395536" y="2492558"/>
              <a:ext cx="8604072" cy="366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R=methyl, ethyl, propyl, butyl…     Solv =                                                                …</a:t>
              </a:r>
              <a:endParaRPr lang="ru-RU">
                <a:latin typeface="Calibri" pitchFamily="34" charset="0"/>
              </a:endParaRPr>
            </a:p>
          </p:txBody>
        </p:sp>
        <p:graphicFrame>
          <p:nvGraphicFramePr>
            <p:cNvPr id="94210" name="Object 11"/>
            <p:cNvGraphicFramePr>
              <a:graphicFrameLocks noChangeAspect="1"/>
            </p:cNvGraphicFramePr>
            <p:nvPr/>
          </p:nvGraphicFramePr>
          <p:xfrm>
            <a:off x="4788024" y="2492896"/>
            <a:ext cx="287337" cy="346075"/>
          </p:xfrm>
          <a:graphic>
            <a:graphicData uri="http://schemas.openxmlformats.org/presentationml/2006/ole">
              <p:oleObj spid="_x0000_s94210" name="CS ChemDraw Drawing" r:id="rId16" imgW="378000" imgH="434520" progId="ChemDraw.Document.6.0">
                <p:embed/>
              </p:oleObj>
            </a:graphicData>
          </a:graphic>
        </p:graphicFrame>
        <p:graphicFrame>
          <p:nvGraphicFramePr>
            <p:cNvPr id="94211" name="Object 12"/>
            <p:cNvGraphicFramePr>
              <a:graphicFrameLocks noChangeAspect="1"/>
            </p:cNvGraphicFramePr>
            <p:nvPr/>
          </p:nvGraphicFramePr>
          <p:xfrm>
            <a:off x="6444208" y="2492896"/>
            <a:ext cx="420688" cy="347662"/>
          </p:xfrm>
          <a:graphic>
            <a:graphicData uri="http://schemas.openxmlformats.org/presentationml/2006/ole">
              <p:oleObj spid="_x0000_s94211" name="CS ChemDraw Drawing" r:id="rId17" imgW="554400" imgH="434520" progId="ChemDraw.Document.6.0">
                <p:embed/>
              </p:oleObj>
            </a:graphicData>
          </a:graphic>
        </p:graphicFrame>
        <p:graphicFrame>
          <p:nvGraphicFramePr>
            <p:cNvPr id="94212" name="Object 13"/>
            <p:cNvGraphicFramePr>
              <a:graphicFrameLocks noChangeAspect="1"/>
            </p:cNvGraphicFramePr>
            <p:nvPr/>
          </p:nvGraphicFramePr>
          <p:xfrm>
            <a:off x="8111752" y="2492896"/>
            <a:ext cx="420688" cy="346075"/>
          </p:xfrm>
          <a:graphic>
            <a:graphicData uri="http://schemas.openxmlformats.org/presentationml/2006/ole">
              <p:oleObj spid="_x0000_s94212" name="CS ChemDraw Drawing" r:id="rId18" imgW="554400" imgH="434520" progId="ChemDraw.Document.6.0">
                <p:embed/>
              </p:oleObj>
            </a:graphicData>
          </a:graphic>
        </p:graphicFrame>
        <p:graphicFrame>
          <p:nvGraphicFramePr>
            <p:cNvPr id="94213" name="Object 14"/>
            <p:cNvGraphicFramePr>
              <a:graphicFrameLocks noChangeAspect="1"/>
            </p:cNvGraphicFramePr>
            <p:nvPr/>
          </p:nvGraphicFramePr>
          <p:xfrm>
            <a:off x="5580112" y="2708920"/>
            <a:ext cx="669925" cy="250825"/>
          </p:xfrm>
          <a:graphic>
            <a:graphicData uri="http://schemas.openxmlformats.org/presentationml/2006/ole">
              <p:oleObj spid="_x0000_s94213" name="CS ChemDraw Drawing" r:id="rId19" imgW="661680" imgH="236880" progId="ChemDraw.Document.6.0">
                <p:embed/>
              </p:oleObj>
            </a:graphicData>
          </a:graphic>
        </p:graphicFrame>
        <p:graphicFrame>
          <p:nvGraphicFramePr>
            <p:cNvPr id="94214" name="Object 15"/>
            <p:cNvGraphicFramePr>
              <a:graphicFrameLocks noChangeAspect="1"/>
            </p:cNvGraphicFramePr>
            <p:nvPr/>
          </p:nvGraphicFramePr>
          <p:xfrm>
            <a:off x="7020272" y="2276872"/>
            <a:ext cx="712787" cy="257175"/>
          </p:xfrm>
          <a:graphic>
            <a:graphicData uri="http://schemas.openxmlformats.org/presentationml/2006/ole">
              <p:oleObj spid="_x0000_s94214" name="CS ChemDraw Drawing" r:id="rId20" imgW="765000" imgH="265320" progId="ChemDraw.Document.6.0">
                <p:embed/>
              </p:oleObj>
            </a:graphicData>
          </a:graphic>
        </p:graphicFrame>
        <p:graphicFrame>
          <p:nvGraphicFramePr>
            <p:cNvPr id="94215" name="Object 16"/>
            <p:cNvGraphicFramePr>
              <a:graphicFrameLocks noChangeAspect="1"/>
            </p:cNvGraphicFramePr>
            <p:nvPr/>
          </p:nvGraphicFramePr>
          <p:xfrm>
            <a:off x="7092280" y="2780928"/>
            <a:ext cx="876300" cy="271462"/>
          </p:xfrm>
          <a:graphic>
            <a:graphicData uri="http://schemas.openxmlformats.org/presentationml/2006/ole">
              <p:oleObj spid="_x0000_s94215" name="CS ChemDraw Drawing" r:id="rId21" imgW="910080" imgH="269280" progId="ChemDraw.Document.6.0">
                <p:embed/>
              </p:oleObj>
            </a:graphicData>
          </a:graphic>
        </p:graphicFrame>
        <p:graphicFrame>
          <p:nvGraphicFramePr>
            <p:cNvPr id="94216" name="Object 17"/>
            <p:cNvGraphicFramePr>
              <a:graphicFrameLocks noChangeAspect="1"/>
            </p:cNvGraphicFramePr>
            <p:nvPr/>
          </p:nvGraphicFramePr>
          <p:xfrm>
            <a:off x="5292080" y="2276872"/>
            <a:ext cx="822325" cy="254000"/>
          </p:xfrm>
          <a:graphic>
            <a:graphicData uri="http://schemas.openxmlformats.org/presentationml/2006/ole">
              <p:oleObj spid="_x0000_s94216" name="CS ChemDraw Drawing" r:id="rId22" imgW="910080" imgH="269280" progId="ChemDraw.Document.6.0">
                <p:embed/>
              </p:oleObj>
            </a:graphicData>
          </a:graphic>
        </p:graphicFrame>
      </p:grpSp>
      <p:sp>
        <p:nvSpPr>
          <p:cNvPr id="94221" name="TextBox 37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Calibri" pitchFamily="34" charset="0"/>
              </a:rPr>
              <a:t>Семейство молекулярных магнетиков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Cu(</a:t>
            </a:r>
            <a:r>
              <a:rPr lang="en-US" sz="2400" b="1" dirty="0" err="1">
                <a:solidFill>
                  <a:srgbClr val="FFFF00"/>
                </a:solidFill>
                <a:latin typeface="Calibri" pitchFamily="34" charset="0"/>
              </a:rPr>
              <a:t>hfac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)</a:t>
            </a:r>
            <a:r>
              <a:rPr lang="en-US" sz="2400" b="1" baseline="-25000" dirty="0">
                <a:solidFill>
                  <a:srgbClr val="FFFF00"/>
                </a:solidFill>
                <a:latin typeface="Calibri" pitchFamily="34" charset="0"/>
              </a:rPr>
              <a:t>2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L</a:t>
            </a:r>
            <a:r>
              <a:rPr lang="en-US" sz="2400" b="1" baseline="30000" dirty="0">
                <a:solidFill>
                  <a:srgbClr val="FFFF00"/>
                </a:solidFill>
                <a:latin typeface="Calibri" pitchFamily="34" charset="0"/>
              </a:rPr>
              <a:t>R</a:t>
            </a:r>
          </a:p>
        </p:txBody>
      </p:sp>
      <p:sp>
        <p:nvSpPr>
          <p:cNvPr id="94222" name="TextBox 38"/>
          <p:cNvSpPr txBox="1">
            <a:spLocks noChangeArrowheads="1"/>
          </p:cNvSpPr>
          <p:nvPr/>
        </p:nvSpPr>
        <p:spPr bwMode="auto">
          <a:xfrm>
            <a:off x="0" y="6457950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00FF"/>
                </a:solidFill>
                <a:latin typeface="Calibri" pitchFamily="34" charset="0"/>
              </a:rPr>
              <a:t>В.И. Овчаренко и лаб. МКС МТЦ СО РАН</a:t>
            </a:r>
            <a:endParaRPr lang="en-US" sz="1600" b="1" baseline="3000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94223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5"/>
          <p:cNvSpPr>
            <a:spLocks noChangeArrowheads="1"/>
          </p:cNvSpPr>
          <p:nvPr/>
        </p:nvSpPr>
        <p:spPr bwMode="auto">
          <a:xfrm>
            <a:off x="0" y="0"/>
            <a:ext cx="9144000" cy="4445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7475" y="1238250"/>
            <a:ext cx="4954591" cy="3619510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15" name="Заголовок 1"/>
          <p:cNvSpPr>
            <a:spLocks noGrp="1"/>
          </p:cNvSpPr>
          <p:nvPr>
            <p:ph type="title"/>
          </p:nvPr>
        </p:nvSpPr>
        <p:spPr>
          <a:xfrm>
            <a:off x="0" y="-142900"/>
            <a:ext cx="7715250" cy="6477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i="1" dirty="0" smtClean="0">
                <a:solidFill>
                  <a:srgbClr val="FFFF00"/>
                </a:solidFill>
              </a:rPr>
              <a:t>Детектирование оксида азота методом ЯМР </a:t>
            </a: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477838" y="1309688"/>
          <a:ext cx="4235450" cy="3532187"/>
        </p:xfrm>
        <a:graphic>
          <a:graphicData uri="http://schemas.openxmlformats.org/presentationml/2006/ole">
            <p:oleObj spid="_x0000_s216066" name="CS ChemDraw Drawing" r:id="rId4" imgW="5627880" imgH="4662000" progId="ChemDraw.Document.6.0">
              <p:embed/>
            </p:oleObj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482600" y="1311275"/>
          <a:ext cx="4235450" cy="3536950"/>
        </p:xfrm>
        <a:graphic>
          <a:graphicData uri="http://schemas.openxmlformats.org/presentationml/2006/ole">
            <p:oleObj spid="_x0000_s216067" name="CS ChemDraw Drawing" r:id="rId5" imgW="5627880" imgH="4662000" progId="ChemDraw.Document.6.0">
              <p:embed/>
            </p:oleObj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1651000" y="5181600"/>
            <a:ext cx="1460500" cy="511175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baseline="30000" dirty="0">
                <a:solidFill>
                  <a:srgbClr val="FF0000"/>
                </a:solidFill>
              </a:rPr>
              <a:t>19</a:t>
            </a:r>
            <a:r>
              <a:rPr lang="en-US" sz="2400" b="1" dirty="0">
                <a:solidFill>
                  <a:srgbClr val="FF0000"/>
                </a:solidFill>
              </a:rPr>
              <a:t>F NMR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17412" name="Object 14"/>
          <p:cNvGraphicFramePr>
            <a:graphicFrameLocks noChangeAspect="1"/>
          </p:cNvGraphicFramePr>
          <p:nvPr/>
        </p:nvGraphicFramePr>
        <p:xfrm>
          <a:off x="5214942" y="928670"/>
          <a:ext cx="3429024" cy="2454552"/>
        </p:xfrm>
        <a:graphic>
          <a:graphicData uri="http://schemas.openxmlformats.org/presentationml/2006/ole">
            <p:oleObj spid="_x0000_s216068" name="Graph" r:id="rId6" imgW="3994560" imgH="3077280" progId="">
              <p:embed/>
            </p:oleObj>
          </a:graphicData>
        </a:graphic>
      </p:graphicFrame>
      <p:sp>
        <p:nvSpPr>
          <p:cNvPr id="17420" name="Rectangle 2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4282" y="5929330"/>
            <a:ext cx="85011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Bobko</a:t>
            </a:r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A.A., </a:t>
            </a:r>
            <a:r>
              <a:rPr lang="en-US" sz="1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Bagryanskaya</a:t>
            </a:r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E.G. </a:t>
            </a:r>
            <a:r>
              <a:rPr lang="en-US" sz="1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Reznikov</a:t>
            </a:r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V,  </a:t>
            </a:r>
            <a:r>
              <a:rPr lang="en-US" sz="1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Kolosova</a:t>
            </a:r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N. </a:t>
            </a:r>
            <a:r>
              <a:rPr lang="en-US" sz="1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Khramtsov</a:t>
            </a:r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V.V. Free Rad. Biol. &amp; Med., 2004, 36 (2), 248–258 </a:t>
            </a:r>
            <a:r>
              <a:rPr lang="en-GB" altLang="ja-JP" sz="1400" i="1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, </a:t>
            </a:r>
            <a:endParaRPr lang="ru-RU" altLang="ja-JP" sz="1400" i="1" dirty="0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>
              <a:defRPr/>
            </a:pPr>
            <a:r>
              <a:rPr lang="en-US" sz="1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Kolosova</a:t>
            </a:r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N.G., </a:t>
            </a:r>
            <a:r>
              <a:rPr lang="en-US" sz="1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Bobko</a:t>
            </a:r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A.A., </a:t>
            </a:r>
            <a:r>
              <a:rPr lang="en-US" sz="1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Bagryanskaya</a:t>
            </a:r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E.G., </a:t>
            </a:r>
            <a:r>
              <a:rPr lang="en-GB" altLang="ja-JP" sz="1400" i="1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BBRC, 330 (2005) 367–370.</a:t>
            </a:r>
            <a:endParaRPr lang="en-US" sz="14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286380" y="3286124"/>
            <a:ext cx="3346509" cy="2179578"/>
            <a:chOff x="1701" y="7951"/>
            <a:chExt cx="7297" cy="5139"/>
          </a:xfrm>
        </p:grpSpPr>
        <p:graphicFrame>
          <p:nvGraphicFramePr>
            <p:cNvPr id="20" name="Object 9"/>
            <p:cNvGraphicFramePr>
              <a:graphicFrameLocks noChangeAspect="1"/>
            </p:cNvGraphicFramePr>
            <p:nvPr/>
          </p:nvGraphicFramePr>
          <p:xfrm>
            <a:off x="3103" y="7951"/>
            <a:ext cx="5895" cy="4322"/>
          </p:xfrm>
          <a:graphic>
            <a:graphicData uri="http://schemas.openxmlformats.org/presentationml/2006/ole">
              <p:oleObj spid="_x0000_s216069" name="Graph" r:id="rId7" imgW="3748320" imgH="2738880" progId="">
                <p:embed/>
              </p:oleObj>
            </a:graphicData>
          </a:graphic>
        </p:graphicFrame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1701" y="11936"/>
              <a:ext cx="5968" cy="1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just"/>
              <a:r>
                <a:rPr lang="ru-RU" sz="1200" b="1">
                  <a:solidFill>
                    <a:schemeClr val="tx1"/>
                  </a:solidFill>
                </a:rPr>
                <a:t>The amount of spin trap reacted with NO</a:t>
              </a:r>
              <a:endParaRPr lang="en-US" sz="1200" b="1">
                <a:solidFill>
                  <a:schemeClr val="tx1"/>
                </a:solidFill>
              </a:endParaRPr>
            </a:p>
            <a:p>
              <a:pPr algn="just"/>
              <a:r>
                <a:rPr lang="ru-RU" sz="1200" b="1">
                  <a:solidFill>
                    <a:schemeClr val="tx1"/>
                  </a:solidFill>
                </a:rPr>
                <a:t> to unreacted in the blood of different rat strains </a:t>
              </a:r>
              <a:endParaRPr lang="en-US" sz="1200" b="1">
                <a:solidFill>
                  <a:schemeClr val="tx1"/>
                </a:solidFill>
              </a:endParaRPr>
            </a:p>
            <a:p>
              <a:pPr algn="just"/>
              <a:r>
                <a:rPr lang="ru-RU" sz="1200" b="1">
                  <a:solidFill>
                    <a:schemeClr val="tx1"/>
                  </a:solidFill>
                </a:rPr>
                <a:t>(*</a:t>
              </a:r>
              <a:r>
                <a:rPr lang="ru-RU" sz="1200" b="1" i="1">
                  <a:solidFill>
                    <a:schemeClr val="tx1"/>
                  </a:solidFill>
                </a:rPr>
                <a:t>P</a:t>
              </a:r>
              <a:r>
                <a:rPr lang="ru-RU" sz="1200" b="1">
                  <a:solidFill>
                    <a:schemeClr val="tx1"/>
                  </a:solidFill>
                </a:rPr>
                <a:t>&lt;0.005 vs Wistar group)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857884" y="85723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NNR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7358082" y="857232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INR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55"/>
          <p:cNvSpPr>
            <a:spLocks noChangeArrowheads="1"/>
          </p:cNvSpPr>
          <p:nvPr/>
        </p:nvSpPr>
        <p:spPr bwMode="auto">
          <a:xfrm>
            <a:off x="0" y="0"/>
            <a:ext cx="9144000" cy="50004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0" y="3500438"/>
            <a:ext cx="9010846" cy="2342979"/>
            <a:chOff x="-96807" y="3242220"/>
            <a:chExt cx="9010846" cy="2924629"/>
          </a:xfrm>
        </p:grpSpPr>
        <p:grpSp>
          <p:nvGrpSpPr>
            <p:cNvPr id="3" name="Группа 18"/>
            <p:cNvGrpSpPr>
              <a:grpSpLocks/>
            </p:cNvGrpSpPr>
            <p:nvPr/>
          </p:nvGrpSpPr>
          <p:grpSpPr bwMode="auto">
            <a:xfrm>
              <a:off x="-96807" y="3688084"/>
              <a:ext cx="4162425" cy="2478765"/>
              <a:chOff x="122268" y="4491359"/>
              <a:chExt cx="4162425" cy="2478765"/>
            </a:xfrm>
          </p:grpSpPr>
          <p:graphicFrame>
            <p:nvGraphicFramePr>
              <p:cNvPr id="18437" name="Object 6"/>
              <p:cNvGraphicFramePr>
                <a:graphicFrameLocks noChangeAspect="1"/>
              </p:cNvGraphicFramePr>
              <p:nvPr/>
            </p:nvGraphicFramePr>
            <p:xfrm>
              <a:off x="122268" y="4491359"/>
              <a:ext cx="4162425" cy="2478765"/>
            </p:xfrm>
            <a:graphic>
              <a:graphicData uri="http://schemas.openxmlformats.org/presentationml/2006/ole">
                <p:oleObj spid="_x0000_s217092" name="Graph" r:id="rId3" imgW="3266237" imgH="1940966" progId="">
                  <p:embed/>
                </p:oleObj>
              </a:graphicData>
            </a:graphic>
          </p:graphicFrame>
          <p:sp>
            <p:nvSpPr>
              <p:cNvPr id="10" name="Равнобедренный треугольник 9"/>
              <p:cNvSpPr/>
              <p:nvPr/>
            </p:nvSpPr>
            <p:spPr>
              <a:xfrm rot="10800000">
                <a:off x="2000250" y="4798502"/>
                <a:ext cx="146050" cy="124841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Равнобедренный треугольник 11"/>
              <p:cNvSpPr/>
              <p:nvPr/>
            </p:nvSpPr>
            <p:spPr>
              <a:xfrm rot="10800000">
                <a:off x="2727325" y="4798502"/>
                <a:ext cx="146050" cy="126822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409575" y="4778686"/>
                <a:ext cx="730250" cy="731211"/>
              </a:xfrm>
              <a:prstGeom prst="roundRect">
                <a:avLst/>
              </a:prstGeom>
              <a:noFill/>
              <a:ln w="127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NN</a:t>
                </a:r>
                <a:endParaRPr lang="ru-RU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0000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IN</a:t>
                </a:r>
                <a:endParaRPr lang="ru-RU" dirty="0">
                  <a:solidFill>
                    <a:srgbClr val="0000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grpSp>
          <p:nvGrpSpPr>
            <p:cNvPr id="4" name="Группа 16"/>
            <p:cNvGrpSpPr>
              <a:grpSpLocks/>
            </p:cNvGrpSpPr>
            <p:nvPr/>
          </p:nvGrpSpPr>
          <p:grpSpPr bwMode="auto">
            <a:xfrm>
              <a:off x="4760945" y="3242220"/>
              <a:ext cx="4153094" cy="2643160"/>
              <a:chOff x="4541870" y="4045495"/>
              <a:chExt cx="4153094" cy="2643160"/>
            </a:xfrm>
          </p:grpSpPr>
          <p:graphicFrame>
            <p:nvGraphicFramePr>
              <p:cNvPr id="18436" name="Object 7"/>
              <p:cNvGraphicFramePr>
                <a:graphicFrameLocks noChangeAspect="1"/>
              </p:cNvGraphicFramePr>
              <p:nvPr/>
            </p:nvGraphicFramePr>
            <p:xfrm>
              <a:off x="4541870" y="4045495"/>
              <a:ext cx="4153094" cy="2643160"/>
            </p:xfrm>
            <a:graphic>
              <a:graphicData uri="http://schemas.openxmlformats.org/presentationml/2006/ole">
                <p:oleObj spid="_x0000_s217091" name="Graph" r:id="rId4" imgW="3261360" imgH="2110435" progId="">
                  <p:embed/>
                </p:oleObj>
              </a:graphicData>
            </a:graphic>
          </p:graphicFrame>
          <p:sp>
            <p:nvSpPr>
              <p:cNvPr id="14" name="Равнобедренный треугольник 13"/>
              <p:cNvSpPr/>
              <p:nvPr/>
            </p:nvSpPr>
            <p:spPr>
              <a:xfrm rot="10800000">
                <a:off x="6172200" y="5071963"/>
                <a:ext cx="146050" cy="126822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Равнобедренный треугольник 14"/>
              <p:cNvSpPr/>
              <p:nvPr/>
            </p:nvSpPr>
            <p:spPr>
              <a:xfrm rot="10800000">
                <a:off x="6899275" y="5073945"/>
                <a:ext cx="146050" cy="126822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20" name="Стрелка вправо 19"/>
            <p:cNvSpPr/>
            <p:nvPr/>
          </p:nvSpPr>
          <p:spPr>
            <a:xfrm>
              <a:off x="4178300" y="4625376"/>
              <a:ext cx="657225" cy="219958"/>
            </a:xfrm>
            <a:prstGeom prst="rightArrow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8439" name="TextBox 9"/>
          <p:cNvSpPr txBox="1">
            <a:spLocks noChangeArrowheads="1"/>
          </p:cNvSpPr>
          <p:nvPr/>
        </p:nvSpPr>
        <p:spPr bwMode="auto">
          <a:xfrm>
            <a:off x="0" y="5572140"/>
            <a:ext cx="88519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4625">
              <a:buSzPct val="130000"/>
              <a:buFont typeface="Arial" pitchFamily="34" charset="0"/>
              <a:buChar char="•"/>
            </a:pPr>
            <a:r>
              <a:rPr lang="ru-RU" sz="1600" dirty="0">
                <a:latin typeface="Verdana" pitchFamily="34" charset="0"/>
              </a:rPr>
              <a:t>Отношение ЭПР сигналов  </a:t>
            </a:r>
            <a:r>
              <a:rPr lang="en-US" sz="1600" b="1" dirty="0">
                <a:solidFill>
                  <a:srgbClr val="C00000"/>
                </a:solidFill>
                <a:latin typeface="Verdana" pitchFamily="34" charset="0"/>
              </a:rPr>
              <a:t>NN</a:t>
            </a:r>
            <a:r>
              <a:rPr lang="en-US" sz="1600" dirty="0">
                <a:latin typeface="Verdana" pitchFamily="34" charset="0"/>
              </a:rPr>
              <a:t> </a:t>
            </a:r>
            <a:r>
              <a:rPr lang="ru-RU" sz="1600" dirty="0">
                <a:latin typeface="Verdana" pitchFamily="34" charset="0"/>
              </a:rPr>
              <a:t>и</a:t>
            </a:r>
            <a:r>
              <a:rPr lang="en-US" sz="1600" dirty="0">
                <a:latin typeface="Verdana" pitchFamily="34" charset="0"/>
              </a:rPr>
              <a:t> </a:t>
            </a:r>
            <a:r>
              <a:rPr lang="en-US" sz="1600" b="1" dirty="0">
                <a:solidFill>
                  <a:srgbClr val="000099"/>
                </a:solidFill>
                <a:latin typeface="Verdana" pitchFamily="34" charset="0"/>
              </a:rPr>
              <a:t>IN</a:t>
            </a:r>
            <a:r>
              <a:rPr lang="ru-RU" sz="1600" b="1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ru-RU" sz="1600" dirty="0">
                <a:latin typeface="Verdana" pitchFamily="34" charset="0"/>
              </a:rPr>
              <a:t>пропорционально </a:t>
            </a:r>
            <a:r>
              <a:rPr lang="ru-RU" sz="1600" dirty="0" smtClean="0">
                <a:latin typeface="Verdana" pitchFamily="34" charset="0"/>
              </a:rPr>
              <a:t>концентрации </a:t>
            </a:r>
            <a:r>
              <a:rPr lang="ru-RU" sz="1600" dirty="0">
                <a:latin typeface="Verdana" pitchFamily="34" charset="0"/>
              </a:rPr>
              <a:t>оксида азота </a:t>
            </a:r>
            <a:r>
              <a:rPr lang="en-US" sz="1600" dirty="0">
                <a:latin typeface="Verdana" pitchFamily="34" charset="0"/>
              </a:rPr>
              <a:t> </a:t>
            </a:r>
            <a:r>
              <a:rPr lang="en-US" sz="1600" i="1" dirty="0">
                <a:latin typeface="Verdana" pitchFamily="34" charset="0"/>
              </a:rPr>
              <a:t>in vivo</a:t>
            </a:r>
            <a:r>
              <a:rPr lang="en-US" sz="1600" dirty="0">
                <a:latin typeface="Verdana" pitchFamily="34" charset="0"/>
              </a:rPr>
              <a:t>.</a:t>
            </a:r>
            <a:endParaRPr lang="ru-RU" sz="1600" dirty="0">
              <a:latin typeface="Verdana" pitchFamily="34" charset="0"/>
            </a:endParaRPr>
          </a:p>
          <a:p>
            <a:pPr indent="174625">
              <a:buSzPct val="130000"/>
            </a:pPr>
            <a:endParaRPr lang="en-US" sz="1600" dirty="0">
              <a:latin typeface="Verdana" pitchFamily="34" charset="0"/>
            </a:endParaRPr>
          </a:p>
          <a:p>
            <a:pPr indent="174625">
              <a:buSzPct val="130000"/>
              <a:buFont typeface="Arial" pitchFamily="34" charset="0"/>
              <a:buChar char="•"/>
            </a:pPr>
            <a:r>
              <a:rPr lang="ru-RU" sz="1600" dirty="0">
                <a:latin typeface="Verdana" pitchFamily="34" charset="0"/>
              </a:rPr>
              <a:t>ЭПР томография отражает пространственное распределение </a:t>
            </a:r>
            <a:r>
              <a:rPr lang="en-US" sz="1600" b="1" dirty="0">
                <a:solidFill>
                  <a:srgbClr val="C00000"/>
                </a:solidFill>
                <a:latin typeface="Verdana" pitchFamily="34" charset="0"/>
              </a:rPr>
              <a:t>NN</a:t>
            </a:r>
            <a:r>
              <a:rPr lang="en-US" sz="1600" dirty="0">
                <a:latin typeface="Verdana" pitchFamily="34" charset="0"/>
              </a:rPr>
              <a:t> </a:t>
            </a:r>
            <a:r>
              <a:rPr lang="ru-RU" sz="1600" dirty="0">
                <a:latin typeface="Verdana" pitchFamily="34" charset="0"/>
              </a:rPr>
              <a:t>и</a:t>
            </a:r>
            <a:r>
              <a:rPr lang="en-US" sz="1600" dirty="0">
                <a:latin typeface="Verdana" pitchFamily="34" charset="0"/>
              </a:rPr>
              <a:t> </a:t>
            </a:r>
            <a:r>
              <a:rPr lang="en-US" sz="1600" b="1" dirty="0">
                <a:solidFill>
                  <a:srgbClr val="000099"/>
                </a:solidFill>
                <a:latin typeface="Verdana" pitchFamily="34" charset="0"/>
              </a:rPr>
              <a:t>IN</a:t>
            </a:r>
            <a:endParaRPr lang="en-US" sz="1600" dirty="0">
              <a:latin typeface="Verdana" pitchFamily="34" charset="0"/>
            </a:endParaRPr>
          </a:p>
        </p:txBody>
      </p:sp>
      <p:sp>
        <p:nvSpPr>
          <p:cNvPr id="26" name="Прямоугольный треугольник 25"/>
          <p:cNvSpPr/>
          <p:nvPr/>
        </p:nvSpPr>
        <p:spPr>
          <a:xfrm rot="16200000">
            <a:off x="8932863" y="6642100"/>
            <a:ext cx="219075" cy="219075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18435" name="Object 9"/>
          <p:cNvGraphicFramePr>
            <a:graphicFrameLocks noChangeAspect="1"/>
          </p:cNvGraphicFramePr>
          <p:nvPr/>
        </p:nvGraphicFramePr>
        <p:xfrm>
          <a:off x="214282" y="3000372"/>
          <a:ext cx="3857652" cy="985092"/>
        </p:xfrm>
        <a:graphic>
          <a:graphicData uri="http://schemas.openxmlformats.org/presentationml/2006/ole">
            <p:oleObj spid="_x0000_s217090" name="CS ChemDraw Drawing" r:id="rId5" imgW="6432799" imgH="1638389" progId="ChemDraw.Document.6.0">
              <p:embed/>
            </p:oleObj>
          </a:graphicData>
        </a:graphic>
      </p:graphicFrame>
      <p:sp>
        <p:nvSpPr>
          <p:cNvPr id="18442" name="Rectangle 2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8596" y="0"/>
            <a:ext cx="7286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rgbClr val="FFFF00"/>
                </a:solidFill>
                <a:cs typeface="Arial" pitchFamily="34" charset="0"/>
              </a:rPr>
              <a:t>Новые нетоксичные </a:t>
            </a:r>
            <a:r>
              <a:rPr lang="ru-RU" sz="2400" b="1" i="1" dirty="0" err="1" smtClean="0">
                <a:solidFill>
                  <a:srgbClr val="FFFF00"/>
                </a:solidFill>
                <a:cs typeface="Arial" pitchFamily="34" charset="0"/>
              </a:rPr>
              <a:t>водорастворимые</a:t>
            </a:r>
            <a:r>
              <a:rPr lang="ru-RU" sz="2400" b="1" i="1" dirty="0" smtClean="0">
                <a:solidFill>
                  <a:srgbClr val="FFFF00"/>
                </a:solidFill>
                <a:cs typeface="Arial" pitchFamily="34" charset="0"/>
              </a:rPr>
              <a:t> ННР</a:t>
            </a:r>
            <a:endParaRPr lang="ru-RU" sz="2400" b="1" i="1" dirty="0">
              <a:solidFill>
                <a:srgbClr val="FFFF00"/>
              </a:solidFill>
              <a:cs typeface="Arial" pitchFamily="34" charset="0"/>
            </a:endParaRPr>
          </a:p>
        </p:txBody>
      </p:sp>
      <p:pic>
        <p:nvPicPr>
          <p:cNvPr id="22" name="Picture 2" descr="entero_135_urea_T2_cont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571480"/>
            <a:ext cx="2806632" cy="121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 descr="entero_135_heart_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1785926"/>
            <a:ext cx="2786082" cy="120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Прямая со стрелкой 23"/>
          <p:cNvCxnSpPr/>
          <p:nvPr/>
        </p:nvCxnSpPr>
        <p:spPr>
          <a:xfrm>
            <a:off x="5357818" y="642918"/>
            <a:ext cx="584200" cy="511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357818" y="1643050"/>
            <a:ext cx="584200" cy="511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4357686" y="314324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Ovcharenko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V.B.,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Fursova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E.Y. et al.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Dokl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Ac.N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2005,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404(2)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198–200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Savelov</a:t>
            </a:r>
            <a:r>
              <a:rPr lang="en-US" sz="12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A</a:t>
            </a:r>
            <a:r>
              <a:rPr lang="ru-RU" sz="12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, </a:t>
            </a:r>
            <a:r>
              <a:rPr lang="en-US" sz="12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Ovcharenko</a:t>
            </a:r>
            <a:r>
              <a:rPr lang="en-US" sz="12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V.et al </a:t>
            </a:r>
            <a:r>
              <a:rPr lang="ru-RU" sz="12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.</a:t>
            </a:r>
            <a:r>
              <a:rPr lang="ru-RU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1200" i="1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Dokl.Acad.Nauk</a:t>
            </a:r>
            <a:r>
              <a:rPr lang="en-US" sz="1200" i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,</a:t>
            </a:r>
            <a:r>
              <a:rPr lang="ru-RU" sz="1200" i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2007</a:t>
            </a:r>
            <a:r>
              <a:rPr lang="en-US" sz="12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, </a:t>
            </a:r>
            <a:r>
              <a:rPr lang="ru-RU" sz="12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416</a:t>
            </a:r>
            <a:r>
              <a:rPr lang="en-US" sz="12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(</a:t>
            </a:r>
            <a:r>
              <a:rPr lang="ru-RU" sz="12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4</a:t>
            </a:r>
            <a:r>
              <a:rPr lang="en-US" sz="12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)</a:t>
            </a:r>
            <a:endParaRPr lang="en-US" sz="1200" dirty="0"/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7000892" y="857232"/>
            <a:ext cx="14208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alibri" pitchFamily="34" charset="0"/>
              </a:rPr>
              <a:t>контроль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32" name="Прямоугольник 5"/>
          <p:cNvSpPr>
            <a:spLocks noChangeArrowheads="1"/>
          </p:cNvSpPr>
          <p:nvPr/>
        </p:nvSpPr>
        <p:spPr bwMode="auto">
          <a:xfrm>
            <a:off x="6858016" y="1928802"/>
            <a:ext cx="207170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alibri" pitchFamily="34" charset="0"/>
              </a:rPr>
              <a:t>Спустя 1 час после </a:t>
            </a:r>
            <a:r>
              <a:rPr lang="ru-RU" sz="1400" dirty="0" err="1" smtClean="0">
                <a:latin typeface="Calibri" pitchFamily="34" charset="0"/>
              </a:rPr>
              <a:t>перорального</a:t>
            </a:r>
            <a:r>
              <a:rPr lang="ru-RU" sz="1400" dirty="0" smtClean="0">
                <a:latin typeface="Calibri" pitchFamily="34" charset="0"/>
              </a:rPr>
              <a:t> введения </a:t>
            </a:r>
            <a:r>
              <a:rPr lang="en-US" sz="1400" dirty="0" smtClean="0">
                <a:latin typeface="Calibri" pitchFamily="34" charset="0"/>
              </a:rPr>
              <a:t>Fur</a:t>
            </a:r>
            <a:r>
              <a:rPr lang="ru-RU" sz="1400" dirty="0">
                <a:latin typeface="Calibri" pitchFamily="34" charset="0"/>
              </a:rPr>
              <a:t>-176 </a:t>
            </a:r>
            <a:r>
              <a:rPr lang="en-US" sz="1400" dirty="0">
                <a:latin typeface="Calibri" pitchFamily="34" charset="0"/>
              </a:rPr>
              <a:t> </a:t>
            </a:r>
            <a:r>
              <a:rPr lang="ru-RU" sz="1400" dirty="0">
                <a:latin typeface="Calibri" pitchFamily="34" charset="0"/>
              </a:rPr>
              <a:t> 0.5 </a:t>
            </a:r>
            <a:r>
              <a:rPr lang="ru-RU" sz="1400" dirty="0" err="1" smtClean="0">
                <a:latin typeface="Calibri" pitchFamily="34" charset="0"/>
              </a:rPr>
              <a:t>гр</a:t>
            </a:r>
            <a:r>
              <a:rPr lang="ru-RU" sz="1400" dirty="0" smtClean="0">
                <a:latin typeface="Calibri" pitchFamily="34" charset="0"/>
              </a:rPr>
              <a:t>/кг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858016" y="2714620"/>
            <a:ext cx="1837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LD</a:t>
            </a:r>
            <a:r>
              <a:rPr lang="en-US" baseline="-25000" dirty="0" smtClean="0"/>
              <a:t>50</a:t>
            </a:r>
            <a:r>
              <a:rPr lang="en-US" dirty="0" smtClean="0"/>
              <a:t> = 5000 </a:t>
            </a:r>
            <a:r>
              <a:rPr lang="ru-RU" dirty="0" smtClean="0"/>
              <a:t>мг/кг</a:t>
            </a:r>
            <a:endParaRPr lang="ru-RU" dirty="0"/>
          </a:p>
        </p:txBody>
      </p:sp>
      <p:graphicFrame>
        <p:nvGraphicFramePr>
          <p:cNvPr id="109574" name="Object 5"/>
          <p:cNvGraphicFramePr>
            <a:graphicFrameLocks noChangeAspect="1"/>
          </p:cNvGraphicFramePr>
          <p:nvPr/>
        </p:nvGraphicFramePr>
        <p:xfrm>
          <a:off x="500034" y="1071546"/>
          <a:ext cx="3232437" cy="1214446"/>
        </p:xfrm>
        <a:graphic>
          <a:graphicData uri="http://schemas.openxmlformats.org/presentationml/2006/ole">
            <p:oleObj spid="_x0000_s217093" name="CS ChemDraw Drawing" r:id="rId8" imgW="4270248" imgH="1595628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4"/>
          <p:cNvGraphicFramePr>
            <a:graphicFrameLocks noChangeAspect="1"/>
          </p:cNvGraphicFramePr>
          <p:nvPr/>
        </p:nvGraphicFramePr>
        <p:xfrm>
          <a:off x="4787900" y="404813"/>
          <a:ext cx="4500563" cy="3149600"/>
        </p:xfrm>
        <a:graphic>
          <a:graphicData uri="http://schemas.openxmlformats.org/presentationml/2006/ole">
            <p:oleObj spid="_x0000_s218114" name="Graph" r:id="rId4" imgW="4154400" imgH="2901600" progId="">
              <p:embed/>
            </p:oleObj>
          </a:graphicData>
        </a:graphic>
      </p:graphicFrame>
      <p:graphicFrame>
        <p:nvGraphicFramePr>
          <p:cNvPr id="19459" name="Object 5"/>
          <p:cNvGraphicFramePr>
            <a:graphicFrameLocks noChangeAspect="1"/>
          </p:cNvGraphicFramePr>
          <p:nvPr/>
        </p:nvGraphicFramePr>
        <p:xfrm>
          <a:off x="0" y="3573463"/>
          <a:ext cx="3571868" cy="2263838"/>
        </p:xfrm>
        <a:graphic>
          <a:graphicData uri="http://schemas.openxmlformats.org/presentationml/2006/ole">
            <p:oleObj spid="_x0000_s218115" name="Graph" r:id="rId5" imgW="4154400" imgH="2901600" progId="">
              <p:embed/>
            </p:oleObj>
          </a:graphicData>
        </a:graphic>
      </p:graphicFrame>
      <p:pic>
        <p:nvPicPr>
          <p:cNvPr id="19461" name="Рисунок 20" descr="D:\Rodion\Worx\2011.04 Mice and Furs\Tomo\Localize.jpg"/>
          <p:cNvPicPr>
            <a:picLocks noChangeAspect="1" noChangeArrowheads="1"/>
          </p:cNvPicPr>
          <p:nvPr/>
        </p:nvPicPr>
        <p:blipFill>
          <a:blip r:embed="rId6" cstate="print"/>
          <a:srcRect b="1228"/>
          <a:stretch>
            <a:fillRect/>
          </a:stretch>
        </p:blipFill>
        <p:spPr bwMode="auto">
          <a:xfrm>
            <a:off x="3348038" y="981075"/>
            <a:ext cx="979487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1484313"/>
            <a:ext cx="2678113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Номер слайда 1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4920DE0-B89D-4D45-9818-8F1D6344B31F}" type="slidenum">
              <a:rPr lang="ru-RU" smtClean="0">
                <a:latin typeface="Verdana" pitchFamily="34" charset="0"/>
                <a:cs typeface="Arial" pitchFamily="34" charset="0"/>
              </a:rPr>
              <a:pPr/>
              <a:t>42</a:t>
            </a:fld>
            <a:endParaRPr lang="ru-RU" smtClean="0">
              <a:latin typeface="Verdana" pitchFamily="34" charset="0"/>
              <a:cs typeface="Arial" pitchFamily="34" charset="0"/>
            </a:endParaRPr>
          </a:p>
        </p:txBody>
      </p:sp>
      <p:sp>
        <p:nvSpPr>
          <p:cNvPr id="20" name="Прямоугольный треугольник 19"/>
          <p:cNvSpPr/>
          <p:nvPr/>
        </p:nvSpPr>
        <p:spPr>
          <a:xfrm rot="16200000">
            <a:off x="8932863" y="6642100"/>
            <a:ext cx="219075" cy="219075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Пятиугольник 26"/>
          <p:cNvSpPr/>
          <p:nvPr/>
        </p:nvSpPr>
        <p:spPr>
          <a:xfrm rot="16200000">
            <a:off x="6589713" y="1339850"/>
            <a:ext cx="803275" cy="3254375"/>
          </a:xfrm>
          <a:prstGeom prst="homePlate">
            <a:avLst>
              <a:gd name="adj" fmla="val 18484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>
              <a:defRPr/>
            </a:pPr>
            <a:r>
              <a:rPr lang="ru-RU" dirty="0" err="1">
                <a:solidFill>
                  <a:schemeClr val="tx1"/>
                </a:solidFill>
                <a:latin typeface="Verdana" pitchFamily="34" charset="0"/>
              </a:rPr>
              <a:t>Фармакокинетика</a:t>
            </a:r>
            <a:r>
              <a:rPr lang="en-US" dirty="0">
                <a:solidFill>
                  <a:schemeClr val="tx1"/>
                </a:solidFill>
                <a:latin typeface="Verdana" pitchFamily="34" charset="0"/>
              </a:rPr>
              <a:t> NN1</a:t>
            </a:r>
            <a:r>
              <a:rPr lang="ru-RU" dirty="0">
                <a:solidFill>
                  <a:schemeClr val="tx1"/>
                </a:solidFill>
                <a:latin typeface="Verdana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Verdana" pitchFamily="34" charset="0"/>
              </a:rPr>
            </a:br>
            <a:r>
              <a:rPr lang="en-US" i="1" dirty="0">
                <a:solidFill>
                  <a:schemeClr val="tx1"/>
                </a:solidFill>
                <a:latin typeface="Verdana" pitchFamily="34" charset="0"/>
              </a:rPr>
              <a:t>in vivo</a:t>
            </a:r>
            <a:endParaRPr lang="en-US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9468" name="Rectangle 2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9460" name="Object 5"/>
          <p:cNvGraphicFramePr>
            <a:graphicFrameLocks noChangeAspect="1"/>
          </p:cNvGraphicFramePr>
          <p:nvPr/>
        </p:nvGraphicFramePr>
        <p:xfrm>
          <a:off x="4787900" y="3213100"/>
          <a:ext cx="3729038" cy="2949575"/>
        </p:xfrm>
        <a:graphic>
          <a:graphicData uri="http://schemas.openxmlformats.org/presentationml/2006/ole">
            <p:oleObj spid="_x0000_s218116" name="Graph" r:id="rId8" imgW="4066032" imgH="3216250" progId="">
              <p:embed/>
            </p:oleObj>
          </a:graphicData>
        </a:graphic>
      </p:graphicFrame>
      <p:sp>
        <p:nvSpPr>
          <p:cNvPr id="14" name="Rectangle 55"/>
          <p:cNvSpPr>
            <a:spLocks noChangeArrowheads="1"/>
          </p:cNvSpPr>
          <p:nvPr/>
        </p:nvSpPr>
        <p:spPr bwMode="auto">
          <a:xfrm>
            <a:off x="0" y="0"/>
            <a:ext cx="9144000" cy="64291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04250" cy="576263"/>
          </a:xfrm>
        </p:spPr>
        <p:txBody>
          <a:bodyPr>
            <a:noAutofit/>
          </a:bodyPr>
          <a:lstStyle/>
          <a:p>
            <a:pPr eaLnBrk="1" hangingPunct="1"/>
            <a:r>
              <a:rPr lang="ru-RU" sz="2200" b="1" i="1" dirty="0" smtClean="0">
                <a:solidFill>
                  <a:srgbClr val="FFFF00"/>
                </a:solidFill>
              </a:rPr>
              <a:t>ЭПР томография, зарегистрированная по сигналу </a:t>
            </a:r>
            <a:r>
              <a:rPr lang="ru-RU" sz="2200" b="1" i="1" dirty="0" err="1" smtClean="0">
                <a:solidFill>
                  <a:srgbClr val="FFFF00"/>
                </a:solidFill>
              </a:rPr>
              <a:t>нитронил-нитроксильных</a:t>
            </a:r>
            <a:r>
              <a:rPr lang="ru-RU" sz="2200" b="1" i="1" dirty="0" smtClean="0">
                <a:solidFill>
                  <a:srgbClr val="FFFF00"/>
                </a:solidFill>
              </a:rPr>
              <a:t> радикалов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4282" y="6000768"/>
            <a:ext cx="8026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Быстрое накопление ННР в мочевом пузыре</a:t>
            </a:r>
          </a:p>
          <a:p>
            <a:r>
              <a:rPr lang="ru-RU" dirty="0" smtClean="0"/>
              <a:t>Высокая скорость восстановления ИНР  не позволяет детектировать </a:t>
            </a:r>
            <a:r>
              <a:rPr lang="en-US" dirty="0" smtClean="0"/>
              <a:t>NO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24" descr="The Ohio State University Medical Center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3075" y="130175"/>
            <a:ext cx="10953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Rectangle 6"/>
          <p:cNvSpPr>
            <a:spLocks noChangeArrowheads="1"/>
          </p:cNvSpPr>
          <p:nvPr/>
        </p:nvSpPr>
        <p:spPr bwMode="auto">
          <a:xfrm>
            <a:off x="0" y="2433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650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06498" name="Object 7"/>
          <p:cNvGraphicFramePr>
            <a:graphicFrameLocks noChangeAspect="1"/>
          </p:cNvGraphicFramePr>
          <p:nvPr/>
        </p:nvGraphicFramePr>
        <p:xfrm>
          <a:off x="0" y="1341438"/>
          <a:ext cx="3506788" cy="5111750"/>
        </p:xfrm>
        <a:graphic>
          <a:graphicData uri="http://schemas.openxmlformats.org/presentationml/2006/ole">
            <p:oleObj spid="_x0000_s220162" name="CS ChemDraw Drawing" r:id="rId5" imgW="5115639" imgH="7461075" progId="ChemDraw.Document.6.0">
              <p:embed/>
            </p:oleObj>
          </a:graphicData>
        </a:graphic>
      </p:graphicFrame>
      <p:sp>
        <p:nvSpPr>
          <p:cNvPr id="106503" name="Rectangle 13"/>
          <p:cNvSpPr>
            <a:spLocks noChangeArrowheads="1"/>
          </p:cNvSpPr>
          <p:nvPr/>
        </p:nvSpPr>
        <p:spPr bwMode="auto">
          <a:xfrm>
            <a:off x="0" y="2781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06504" name="Рисунок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00" y="1917700"/>
            <a:ext cx="5040313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5" name="Rectangle 14"/>
          <p:cNvSpPr>
            <a:spLocks noChangeArrowheads="1"/>
          </p:cNvSpPr>
          <p:nvPr/>
        </p:nvSpPr>
        <p:spPr bwMode="auto">
          <a:xfrm>
            <a:off x="0" y="4076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6506" name="Text Box 15"/>
          <p:cNvSpPr txBox="1">
            <a:spLocks noChangeArrowheads="1"/>
          </p:cNvSpPr>
          <p:nvPr/>
        </p:nvSpPr>
        <p:spPr bwMode="auto">
          <a:xfrm>
            <a:off x="5580063" y="2925763"/>
            <a:ext cx="1076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</a:rPr>
              <a:t>Time, min</a:t>
            </a:r>
            <a:endParaRPr lang="ru-RU" sz="1600">
              <a:latin typeface="Calibri" pitchFamily="34" charset="0"/>
            </a:endParaRPr>
          </a:p>
        </p:txBody>
      </p:sp>
      <p:sp>
        <p:nvSpPr>
          <p:cNvPr id="106507" name="Text Box 21"/>
          <p:cNvSpPr txBox="1">
            <a:spLocks noChangeArrowheads="1"/>
          </p:cNvSpPr>
          <p:nvPr/>
        </p:nvSpPr>
        <p:spPr bwMode="auto">
          <a:xfrm>
            <a:off x="3779838" y="1196975"/>
            <a:ext cx="43291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alibri" pitchFamily="34" charset="0"/>
              </a:rPr>
              <a:t>Потеря интенсивности сигнала </a:t>
            </a:r>
          </a:p>
          <a:p>
            <a:r>
              <a:rPr lang="ru-RU">
                <a:solidFill>
                  <a:srgbClr val="FF0000"/>
                </a:solidFill>
                <a:latin typeface="Calibri" pitchFamily="34" charset="0"/>
              </a:rPr>
              <a:t>менее </a:t>
            </a:r>
            <a:r>
              <a:rPr lang="en-US">
                <a:solidFill>
                  <a:srgbClr val="FF0000"/>
                </a:solidFill>
                <a:latin typeface="Calibri" pitchFamily="34" charset="0"/>
              </a:rPr>
              <a:t> 10% </a:t>
            </a:r>
            <a:r>
              <a:rPr lang="ru-RU">
                <a:solidFill>
                  <a:srgbClr val="FF0000"/>
                </a:solidFill>
                <a:latin typeface="Calibri" pitchFamily="34" charset="0"/>
              </a:rPr>
              <a:t>от первоначальной  за </a:t>
            </a:r>
            <a:r>
              <a:rPr lang="en-US">
                <a:solidFill>
                  <a:srgbClr val="FF0000"/>
                </a:solidFill>
                <a:latin typeface="Calibri" pitchFamily="34" charset="0"/>
              </a:rPr>
              <a:t>30 </a:t>
            </a:r>
            <a:r>
              <a:rPr lang="ru-RU">
                <a:solidFill>
                  <a:srgbClr val="FF0000"/>
                </a:solidFill>
                <a:latin typeface="Calibri" pitchFamily="34" charset="0"/>
              </a:rPr>
              <a:t>мин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419475" y="3284538"/>
            <a:ext cx="4897438" cy="2952750"/>
            <a:chOff x="2109" y="1979"/>
            <a:chExt cx="3673" cy="2283"/>
          </a:xfrm>
        </p:grpSpPr>
        <p:pic>
          <p:nvPicPr>
            <p:cNvPr id="106512" name="Рисунок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09" y="1979"/>
              <a:ext cx="2993" cy="2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513" name="Text Box 16"/>
            <p:cNvSpPr txBox="1">
              <a:spLocks noChangeArrowheads="1"/>
            </p:cNvSpPr>
            <p:nvPr/>
          </p:nvSpPr>
          <p:spPr bwMode="auto">
            <a:xfrm>
              <a:off x="3243" y="4020"/>
              <a:ext cx="765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Calibri" pitchFamily="34" charset="0"/>
                </a:rPr>
                <a:t>Time, min</a:t>
              </a:r>
              <a:endParaRPr lang="ru-RU" sz="1600">
                <a:latin typeface="Calibri" pitchFamily="34" charset="0"/>
              </a:endParaRPr>
            </a:p>
          </p:txBody>
        </p:sp>
        <p:sp>
          <p:nvSpPr>
            <p:cNvPr id="106514" name="Rectangle 18"/>
            <p:cNvSpPr>
              <a:spLocks noChangeArrowheads="1"/>
            </p:cNvSpPr>
            <p:nvPr/>
          </p:nvSpPr>
          <p:spPr bwMode="auto">
            <a:xfrm>
              <a:off x="3379" y="2115"/>
              <a:ext cx="1542" cy="10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6515" name="Text Box 19"/>
            <p:cNvSpPr txBox="1">
              <a:spLocks noChangeArrowheads="1"/>
            </p:cNvSpPr>
            <p:nvPr/>
          </p:nvSpPr>
          <p:spPr bwMode="auto">
            <a:xfrm>
              <a:off x="4988" y="3154"/>
              <a:ext cx="794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IPC + I/R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06516" name="Text Box 20"/>
            <p:cNvSpPr txBox="1">
              <a:spLocks noChangeArrowheads="1"/>
            </p:cNvSpPr>
            <p:nvPr/>
          </p:nvSpPr>
          <p:spPr bwMode="auto">
            <a:xfrm>
              <a:off x="5045" y="3430"/>
              <a:ext cx="339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I/R</a:t>
              </a:r>
              <a:endParaRPr lang="ru-RU">
                <a:latin typeface="Calibri" pitchFamily="34" charset="0"/>
              </a:endParaRPr>
            </a:p>
          </p:txBody>
        </p:sp>
        <p:graphicFrame>
          <p:nvGraphicFramePr>
            <p:cNvPr id="106499" name="Object 22"/>
            <p:cNvGraphicFramePr>
              <a:graphicFrameLocks noChangeAspect="1"/>
            </p:cNvGraphicFramePr>
            <p:nvPr/>
          </p:nvGraphicFramePr>
          <p:xfrm>
            <a:off x="3560" y="2160"/>
            <a:ext cx="1134" cy="819"/>
          </p:xfrm>
          <a:graphic>
            <a:graphicData uri="http://schemas.openxmlformats.org/presentationml/2006/ole">
              <p:oleObj spid="_x0000_s220163" name="CS ChemDraw Drawing" r:id="rId8" imgW="2419588" imgH="1746218" progId="ChemDraw.Document.6.0">
                <p:embed/>
              </p:oleObj>
            </a:graphicData>
          </a:graphic>
        </p:graphicFrame>
      </p:grpSp>
      <p:sp>
        <p:nvSpPr>
          <p:cNvPr id="106509" name="TextBox 19"/>
          <p:cNvSpPr txBox="1">
            <a:spLocks noChangeArrowheads="1"/>
          </p:cNvSpPr>
          <p:nvPr/>
        </p:nvSpPr>
        <p:spPr bwMode="auto">
          <a:xfrm>
            <a:off x="3789363" y="6218238"/>
            <a:ext cx="5113337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D. A. Komarov, I. Dhimitruka, I. A. Kirilyuk,  D. G. Trofimiov, I. A. Grigor’ev, J. L. Zweier, V.V. Khramtsov, MRM 2011 DOI</a:t>
            </a:r>
            <a:r>
              <a:rPr lang="ru-RU" sz="1200">
                <a:latin typeface="Calibri" pitchFamily="34" charset="0"/>
              </a:rPr>
              <a:t> 10.1002/</a:t>
            </a:r>
            <a:r>
              <a:rPr lang="en-US" sz="1200">
                <a:latin typeface="Calibri" pitchFamily="34" charset="0"/>
              </a:rPr>
              <a:t>mrm</a:t>
            </a:r>
            <a:r>
              <a:rPr lang="ru-RU" sz="1200">
                <a:latin typeface="Calibri" pitchFamily="34" charset="0"/>
              </a:rPr>
              <a:t>.23251. </a:t>
            </a:r>
          </a:p>
        </p:txBody>
      </p:sp>
      <p:sp>
        <p:nvSpPr>
          <p:cNvPr id="106510" name="AutoShape 1069"/>
          <p:cNvSpPr>
            <a:spLocks noChangeArrowheads="1"/>
          </p:cNvSpPr>
          <p:nvPr/>
        </p:nvSpPr>
        <p:spPr bwMode="auto">
          <a:xfrm>
            <a:off x="-20638" y="0"/>
            <a:ext cx="9144001" cy="549275"/>
          </a:xfrm>
          <a:prstGeom prst="flowChartAlternateProcess">
            <a:avLst/>
          </a:prstGeom>
          <a:solidFill>
            <a:srgbClr val="0000FF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rgbClr val="FFFF00"/>
                </a:solidFill>
                <a:latin typeface="Calibri" pitchFamily="34" charset="0"/>
              </a:rPr>
              <a:t>Исследование процессов, протекающих при ишемии/реперфузии </a:t>
            </a:r>
          </a:p>
          <a:p>
            <a:pPr algn="ctr"/>
            <a:r>
              <a:rPr lang="ru-RU" sz="2000" b="1">
                <a:solidFill>
                  <a:srgbClr val="FFFF00"/>
                </a:solidFill>
                <a:latin typeface="Calibri" pitchFamily="34" charset="0"/>
              </a:rPr>
              <a:t>в изолированном сердце крысы</a:t>
            </a:r>
            <a:endParaRPr lang="ru-RU" sz="2000" b="1" baseline="30000">
              <a:solidFill>
                <a:srgbClr val="FFFFC5"/>
              </a:solidFill>
              <a:latin typeface="Calibri" pitchFamily="34" charset="0"/>
            </a:endParaRPr>
          </a:p>
        </p:txBody>
      </p:sp>
      <p:sp>
        <p:nvSpPr>
          <p:cNvPr id="10651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26" name="Rectangle 55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357688" y="5786438"/>
            <a:ext cx="2214562" cy="857250"/>
          </a:xfrm>
          <a:prstGeom prst="roundRect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500813" y="4857750"/>
            <a:ext cx="2214562" cy="857250"/>
          </a:xfrm>
          <a:prstGeom prst="roundRect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786563" y="3786188"/>
            <a:ext cx="2000250" cy="928687"/>
          </a:xfrm>
          <a:prstGeom prst="roundRect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715125" y="2786063"/>
            <a:ext cx="2071688" cy="642937"/>
          </a:xfrm>
          <a:prstGeom prst="roundRect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572250" y="1857375"/>
            <a:ext cx="2214563" cy="857250"/>
          </a:xfrm>
          <a:prstGeom prst="roundRect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000625" y="642938"/>
            <a:ext cx="2286000" cy="1000125"/>
          </a:xfrm>
          <a:prstGeom prst="roundRect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892" name="Rectangle 2"/>
          <p:cNvSpPr>
            <a:spLocks noGrp="1"/>
          </p:cNvSpPr>
          <p:nvPr>
            <p:ph type="title" idx="4294967295"/>
          </p:nvPr>
        </p:nvSpPr>
        <p:spPr>
          <a:xfrm>
            <a:off x="857250" y="0"/>
            <a:ext cx="7221538" cy="581025"/>
          </a:xfrm>
        </p:spPr>
        <p:txBody>
          <a:bodyPr/>
          <a:lstStyle/>
          <a:p>
            <a:r>
              <a:rPr lang="ru-RU" sz="2000" b="1" i="1" smtClean="0">
                <a:solidFill>
                  <a:srgbClr val="F0FF2B"/>
                </a:solidFill>
                <a:latin typeface="Arial" charset="0"/>
                <a:cs typeface="Arial" charset="0"/>
              </a:rPr>
              <a:t>Применение нитроксильных радикалов</a:t>
            </a:r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1143000" y="928688"/>
            <a:ext cx="24685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измерение рН на поверхностях, сорбентах, катализаторах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6572250" y="2786063"/>
            <a:ext cx="23749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супрамолекулярные структуры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6429375" y="4857750"/>
            <a:ext cx="2395538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Спиновые зонды для измерения расстояний в белках </a:t>
            </a:r>
            <a:r>
              <a:rPr lang="en-US" sz="1500" b="1">
                <a:latin typeface="Calibri" pitchFamily="34" charset="0"/>
              </a:rPr>
              <a:t>PELDOR</a:t>
            </a:r>
            <a:endParaRPr lang="ru-RU" sz="1500" b="1">
              <a:latin typeface="Calibri" pitchFamily="34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0" y="3571875"/>
            <a:ext cx="25209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локальный электростатический потенциал в биомакромолекулах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285750" y="2714625"/>
            <a:ext cx="2160588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измерение рН в липосомах и клеточных органеллах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6929438" y="3929063"/>
            <a:ext cx="187166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монитринг рН в биологических системах</a:t>
            </a:r>
          </a:p>
        </p:txBody>
      </p:sp>
      <p:sp>
        <p:nvSpPr>
          <p:cNvPr id="37899" name="Text Box 21"/>
          <p:cNvSpPr txBox="1">
            <a:spLocks noChangeArrowheads="1"/>
          </p:cNvSpPr>
          <p:nvPr/>
        </p:nvSpPr>
        <p:spPr bwMode="auto">
          <a:xfrm>
            <a:off x="6286500" y="2000250"/>
            <a:ext cx="26844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медиаторы в «живой» полимеризации</a:t>
            </a:r>
          </a:p>
        </p:txBody>
      </p:sp>
      <p:grpSp>
        <p:nvGrpSpPr>
          <p:cNvPr id="2" name="Группа 53"/>
          <p:cNvGrpSpPr/>
          <p:nvPr/>
        </p:nvGrpSpPr>
        <p:grpSpPr>
          <a:xfrm>
            <a:off x="3535363" y="2565400"/>
            <a:ext cx="1920875" cy="1728788"/>
            <a:chOff x="3347864" y="2636912"/>
            <a:chExt cx="2160587" cy="1944688"/>
          </a:xfrm>
          <a:solidFill>
            <a:srgbClr val="FF7171"/>
          </a:solidFill>
        </p:grpSpPr>
        <p:sp>
          <p:nvSpPr>
            <p:cNvPr id="37924" name="Oval 27"/>
            <p:cNvSpPr>
              <a:spLocks noChangeArrowheads="1"/>
            </p:cNvSpPr>
            <p:nvPr/>
          </p:nvSpPr>
          <p:spPr bwMode="auto">
            <a:xfrm>
              <a:off x="3347864" y="2636912"/>
              <a:ext cx="2160587" cy="19446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D7A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500" b="1">
                <a:latin typeface="Calibri" pitchFamily="34" charset="0"/>
              </a:endParaRPr>
            </a:p>
          </p:txBody>
        </p:sp>
        <p:graphicFrame>
          <p:nvGraphicFramePr>
            <p:cNvPr id="37890" name="Object 7"/>
            <p:cNvGraphicFramePr>
              <a:graphicFrameLocks noChangeAspect="1"/>
            </p:cNvGraphicFramePr>
            <p:nvPr/>
          </p:nvGraphicFramePr>
          <p:xfrm>
            <a:off x="3995936" y="3161719"/>
            <a:ext cx="879029" cy="987361"/>
          </p:xfrm>
          <a:graphic>
            <a:graphicData uri="http://schemas.openxmlformats.org/presentationml/2006/ole">
              <p:oleObj spid="_x0000_s219138" name="CS ChemDraw Drawing" r:id="rId3" imgW="421648" imgH="475353" progId="ChemDraw.Document.6.0">
                <p:embed/>
              </p:oleObj>
            </a:graphicData>
          </a:graphic>
        </p:graphicFrame>
      </p:grpSp>
      <p:sp>
        <p:nvSpPr>
          <p:cNvPr id="12313" name="AutoShape 29"/>
          <p:cNvSpPr>
            <a:spLocks noChangeArrowheads="1"/>
          </p:cNvSpPr>
          <p:nvPr/>
        </p:nvSpPr>
        <p:spPr bwMode="auto">
          <a:xfrm rot="12262050">
            <a:off x="2659063" y="2570163"/>
            <a:ext cx="649287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12314" name="AutoShape 30"/>
          <p:cNvSpPr>
            <a:spLocks noChangeArrowheads="1"/>
          </p:cNvSpPr>
          <p:nvPr/>
        </p:nvSpPr>
        <p:spPr bwMode="auto">
          <a:xfrm rot="-8587114">
            <a:off x="2952750" y="2030413"/>
            <a:ext cx="649288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12315" name="AutoShape 31"/>
          <p:cNvSpPr>
            <a:spLocks noChangeArrowheads="1"/>
          </p:cNvSpPr>
          <p:nvPr/>
        </p:nvSpPr>
        <p:spPr bwMode="auto">
          <a:xfrm rot="14963174">
            <a:off x="3744119" y="1754982"/>
            <a:ext cx="649287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12319" name="AutoShape 35"/>
          <p:cNvSpPr>
            <a:spLocks noChangeArrowheads="1"/>
          </p:cNvSpPr>
          <p:nvPr/>
        </p:nvSpPr>
        <p:spPr bwMode="auto">
          <a:xfrm rot="7225811">
            <a:off x="3262313" y="4735513"/>
            <a:ext cx="692150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12320" name="AutoShape 36"/>
          <p:cNvSpPr>
            <a:spLocks noChangeArrowheads="1"/>
          </p:cNvSpPr>
          <p:nvPr/>
        </p:nvSpPr>
        <p:spPr bwMode="auto">
          <a:xfrm rot="8827315">
            <a:off x="2665413" y="4179888"/>
            <a:ext cx="649287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37906" name="Text Box 4"/>
          <p:cNvSpPr txBox="1">
            <a:spLocks noChangeArrowheads="1"/>
          </p:cNvSpPr>
          <p:nvPr/>
        </p:nvSpPr>
        <p:spPr bwMode="auto">
          <a:xfrm>
            <a:off x="214313" y="4714875"/>
            <a:ext cx="2808287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спин-меченные природные и синтетические биологически активные соединения</a:t>
            </a:r>
          </a:p>
        </p:txBody>
      </p:sp>
      <p:sp>
        <p:nvSpPr>
          <p:cNvPr id="37907" name="Text Box 4"/>
          <p:cNvSpPr txBox="1">
            <a:spLocks noChangeArrowheads="1"/>
          </p:cNvSpPr>
          <p:nvPr/>
        </p:nvSpPr>
        <p:spPr bwMode="auto">
          <a:xfrm>
            <a:off x="4932363" y="692150"/>
            <a:ext cx="24685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магнитоактивные материалы (органические ферромагнетики)</a:t>
            </a:r>
          </a:p>
        </p:txBody>
      </p:sp>
      <p:sp>
        <p:nvSpPr>
          <p:cNvPr id="37908" name="Text Box 4"/>
          <p:cNvSpPr txBox="1">
            <a:spLocks noChangeArrowheads="1"/>
          </p:cNvSpPr>
          <p:nvPr/>
        </p:nvSpPr>
        <p:spPr bwMode="auto">
          <a:xfrm>
            <a:off x="142875" y="1857375"/>
            <a:ext cx="246856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химические источники электричества</a:t>
            </a:r>
            <a:r>
              <a:rPr lang="en-US" sz="1500" b="1">
                <a:latin typeface="Calibri" pitchFamily="34" charset="0"/>
              </a:rPr>
              <a:t> (</a:t>
            </a:r>
            <a:r>
              <a:rPr lang="ru-RU" sz="1500" b="1">
                <a:latin typeface="Calibri" pitchFamily="34" charset="0"/>
              </a:rPr>
              <a:t>аккумуляторы</a:t>
            </a:r>
            <a:r>
              <a:rPr lang="en-US" sz="1500" b="1">
                <a:latin typeface="Calibri" pitchFamily="34" charset="0"/>
              </a:rPr>
              <a:t>)</a:t>
            </a:r>
            <a:endParaRPr lang="ru-RU" sz="1500" b="1">
              <a:latin typeface="Calibri" pitchFamily="34" charset="0"/>
            </a:endParaRPr>
          </a:p>
        </p:txBody>
      </p:sp>
      <p:sp>
        <p:nvSpPr>
          <p:cNvPr id="37909" name="Text Box 11"/>
          <p:cNvSpPr txBox="1">
            <a:spLocks noChangeArrowheads="1"/>
          </p:cNvSpPr>
          <p:nvPr/>
        </p:nvSpPr>
        <p:spPr bwMode="auto">
          <a:xfrm>
            <a:off x="1785938" y="5572125"/>
            <a:ext cx="22320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Calibri" pitchFamily="34" charset="0"/>
              </a:rPr>
              <a:t>материалы для солнечной энергетики</a:t>
            </a:r>
          </a:p>
        </p:txBody>
      </p:sp>
      <p:sp>
        <p:nvSpPr>
          <p:cNvPr id="55" name="AutoShape 28"/>
          <p:cNvSpPr>
            <a:spLocks noChangeArrowheads="1"/>
          </p:cNvSpPr>
          <p:nvPr/>
        </p:nvSpPr>
        <p:spPr bwMode="auto">
          <a:xfrm rot="10800000">
            <a:off x="2527300" y="3246438"/>
            <a:ext cx="649288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58" name="AutoShape 29"/>
          <p:cNvSpPr>
            <a:spLocks noChangeArrowheads="1"/>
          </p:cNvSpPr>
          <p:nvPr/>
        </p:nvSpPr>
        <p:spPr bwMode="auto">
          <a:xfrm rot="9337950" flipH="1">
            <a:off x="5762625" y="2679700"/>
            <a:ext cx="649288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59" name="AutoShape 30"/>
          <p:cNvSpPr>
            <a:spLocks noChangeArrowheads="1"/>
          </p:cNvSpPr>
          <p:nvPr/>
        </p:nvSpPr>
        <p:spPr bwMode="auto">
          <a:xfrm rot="8587114" flipH="1">
            <a:off x="5470525" y="2106613"/>
            <a:ext cx="649288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60" name="AutoShape 31"/>
          <p:cNvSpPr>
            <a:spLocks noChangeArrowheads="1"/>
          </p:cNvSpPr>
          <p:nvPr/>
        </p:nvSpPr>
        <p:spPr bwMode="auto">
          <a:xfrm rot="7298829" flipH="1">
            <a:off x="4829969" y="1777207"/>
            <a:ext cx="649287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61" name="AutoShape 35"/>
          <p:cNvSpPr>
            <a:spLocks noChangeArrowheads="1"/>
          </p:cNvSpPr>
          <p:nvPr/>
        </p:nvSpPr>
        <p:spPr bwMode="auto">
          <a:xfrm rot="14374189" flipH="1">
            <a:off x="5116513" y="4845050"/>
            <a:ext cx="692150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62" name="AutoShape 36"/>
          <p:cNvSpPr>
            <a:spLocks noChangeArrowheads="1"/>
          </p:cNvSpPr>
          <p:nvPr/>
        </p:nvSpPr>
        <p:spPr bwMode="auto">
          <a:xfrm rot="12772685" flipH="1">
            <a:off x="5757863" y="4291013"/>
            <a:ext cx="649287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63" name="AutoShape 28"/>
          <p:cNvSpPr>
            <a:spLocks noChangeArrowheads="1"/>
          </p:cNvSpPr>
          <p:nvPr/>
        </p:nvSpPr>
        <p:spPr bwMode="auto">
          <a:xfrm rot="10800000" flipH="1">
            <a:off x="5894388" y="3357563"/>
            <a:ext cx="649287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7A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latin typeface="+mn-lt"/>
              <a:cs typeface="+mn-cs"/>
            </a:endParaRPr>
          </a:p>
        </p:txBody>
      </p:sp>
      <p:sp>
        <p:nvSpPr>
          <p:cNvPr id="37921" name="Text Box 11"/>
          <p:cNvSpPr txBox="1">
            <a:spLocks noChangeArrowheads="1"/>
          </p:cNvSpPr>
          <p:nvPr/>
        </p:nvSpPr>
        <p:spPr bwMode="auto">
          <a:xfrm>
            <a:off x="4357688" y="5857875"/>
            <a:ext cx="22320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500" b="1">
                <a:latin typeface="Calibri" pitchFamily="34" charset="0"/>
              </a:rPr>
              <a:t>C</a:t>
            </a:r>
            <a:r>
              <a:rPr lang="ru-RU" sz="1500" b="1">
                <a:latin typeface="Calibri" pitchFamily="34" charset="0"/>
              </a:rPr>
              <a:t>пиновые зонды на оксид азота</a:t>
            </a:r>
          </a:p>
        </p:txBody>
      </p:sp>
      <p:sp>
        <p:nvSpPr>
          <p:cNvPr id="37923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Рисунок 105" descr="Безымянный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5463" y="733425"/>
            <a:ext cx="2017712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58" name="Picture 7"/>
          <p:cNvPicPr>
            <a:picLocks noChangeAspect="1" noChangeArrowheads="1"/>
          </p:cNvPicPr>
          <p:nvPr/>
        </p:nvPicPr>
        <p:blipFill>
          <a:blip r:embed="rId3" cstate="print"/>
          <a:srcRect l="7094" t="10539" r="25520" b="38509"/>
          <a:stretch>
            <a:fillRect/>
          </a:stretch>
        </p:blipFill>
        <p:spPr bwMode="auto">
          <a:xfrm>
            <a:off x="3851275" y="620713"/>
            <a:ext cx="2592388" cy="1584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986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4348163"/>
            <a:ext cx="3573463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0" name="Picture 5" descr="SNPsensitivity"/>
          <p:cNvPicPr>
            <a:picLocks noChangeAspect="1" noChangeArrowheads="1"/>
          </p:cNvPicPr>
          <p:nvPr/>
        </p:nvPicPr>
        <p:blipFill>
          <a:blip r:embed="rId5" cstate="print"/>
          <a:srcRect t="34065"/>
          <a:stretch>
            <a:fillRect/>
          </a:stretch>
        </p:blipFill>
        <p:spPr bwMode="auto">
          <a:xfrm>
            <a:off x="31750" y="496888"/>
            <a:ext cx="3348038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8662" name="Rectangle 3"/>
          <p:cNvSpPr>
            <a:spLocks noChangeArrowheads="1"/>
          </p:cNvSpPr>
          <p:nvPr/>
        </p:nvSpPr>
        <p:spPr bwMode="auto">
          <a:xfrm>
            <a:off x="2160588" y="6524625"/>
            <a:ext cx="666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900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ru-RU">
              <a:latin typeface="Calibri" pitchFamily="34" charset="0"/>
            </a:endParaRPr>
          </a:p>
        </p:txBody>
      </p:sp>
      <p:sp>
        <p:nvSpPr>
          <p:cNvPr id="198663" name="Rectangle 4"/>
          <p:cNvSpPr>
            <a:spLocks noChangeArrowheads="1"/>
          </p:cNvSpPr>
          <p:nvPr/>
        </p:nvSpPr>
        <p:spPr bwMode="auto">
          <a:xfrm>
            <a:off x="1809750" y="396875"/>
            <a:ext cx="15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8664" name="AutoShape 1069"/>
          <p:cNvSpPr>
            <a:spLocks noChangeArrowheads="1"/>
          </p:cNvSpPr>
          <p:nvPr/>
        </p:nvSpPr>
        <p:spPr bwMode="auto">
          <a:xfrm>
            <a:off x="0" y="0"/>
            <a:ext cx="9144000" cy="355600"/>
          </a:xfrm>
          <a:prstGeom prst="flowChartAlternateProcess">
            <a:avLst/>
          </a:prstGeom>
          <a:solidFill>
            <a:srgbClr val="0000FF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rgbClr val="FFFFC5"/>
                </a:solidFill>
                <a:latin typeface="Calibri" pitchFamily="34" charset="0"/>
              </a:rPr>
              <a:t>Разработка новых магнитно-резонансных методов спиновой химии</a:t>
            </a:r>
            <a:endParaRPr lang="ru-RU" sz="2000" b="1" baseline="30000">
              <a:solidFill>
                <a:srgbClr val="FFFFC5"/>
              </a:solidFill>
              <a:latin typeface="Calibri" pitchFamily="34" charset="0"/>
            </a:endParaRPr>
          </a:p>
        </p:txBody>
      </p:sp>
      <p:grpSp>
        <p:nvGrpSpPr>
          <p:cNvPr id="198665" name="Группа 99"/>
          <p:cNvGrpSpPr>
            <a:grpSpLocks/>
          </p:cNvGrpSpPr>
          <p:nvPr/>
        </p:nvGrpSpPr>
        <p:grpSpPr bwMode="auto">
          <a:xfrm>
            <a:off x="1897063" y="1773238"/>
            <a:ext cx="5195887" cy="2808287"/>
            <a:chOff x="1536544" y="1557521"/>
            <a:chExt cx="5904656" cy="3384376"/>
          </a:xfrm>
        </p:grpSpPr>
        <p:sp>
          <p:nvSpPr>
            <p:cNvPr id="99" name="Овал 98"/>
            <p:cNvSpPr/>
            <p:nvPr/>
          </p:nvSpPr>
          <p:spPr>
            <a:xfrm>
              <a:off x="1536544" y="1557521"/>
              <a:ext cx="5904656" cy="3384376"/>
            </a:xfrm>
            <a:prstGeom prst="ellipse">
              <a:avLst/>
            </a:prstGeom>
            <a:solidFill>
              <a:srgbClr val="FFF5D5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198730" name="Группа 97"/>
            <p:cNvGrpSpPr>
              <a:grpSpLocks/>
            </p:cNvGrpSpPr>
            <p:nvPr/>
          </p:nvGrpSpPr>
          <p:grpSpPr bwMode="auto">
            <a:xfrm>
              <a:off x="2195736" y="1910855"/>
              <a:ext cx="4964972" cy="2735886"/>
              <a:chOff x="2339752" y="2054872"/>
              <a:chExt cx="4964972" cy="2735886"/>
            </a:xfrm>
          </p:grpSpPr>
          <p:grpSp>
            <p:nvGrpSpPr>
              <p:cNvPr id="198731" name="Group 3"/>
              <p:cNvGrpSpPr>
                <a:grpSpLocks/>
              </p:cNvGrpSpPr>
              <p:nvPr/>
            </p:nvGrpSpPr>
            <p:grpSpPr bwMode="auto">
              <a:xfrm>
                <a:off x="2775501" y="2842552"/>
                <a:ext cx="3956739" cy="945216"/>
                <a:chOff x="3072" y="1488"/>
                <a:chExt cx="3888" cy="864"/>
              </a:xfrm>
            </p:grpSpPr>
            <p:sp>
              <p:nvSpPr>
                <p:cNvPr id="29" name="AutoShape 4"/>
                <p:cNvSpPr>
                  <a:spLocks noChangeArrowheads="1"/>
                </p:cNvSpPr>
                <p:nvPr/>
              </p:nvSpPr>
              <p:spPr bwMode="auto">
                <a:xfrm>
                  <a:off x="3072" y="1493"/>
                  <a:ext cx="3893" cy="86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36" name="AutoShape 5"/>
                <p:cNvSpPr>
                  <a:spLocks noChangeArrowheads="1"/>
                </p:cNvSpPr>
                <p:nvPr/>
              </p:nvSpPr>
              <p:spPr bwMode="auto">
                <a:xfrm>
                  <a:off x="4944" y="1828"/>
                  <a:ext cx="434" cy="191"/>
                </a:xfrm>
                <a:prstGeom prst="rightArrow">
                  <a:avLst>
                    <a:gd name="adj1" fmla="val 50000"/>
                    <a:gd name="adj2" fmla="val 56250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37" name="Oval 6"/>
                <p:cNvSpPr>
                  <a:spLocks noChangeArrowheads="1"/>
                </p:cNvSpPr>
                <p:nvPr/>
              </p:nvSpPr>
              <p:spPr bwMode="auto">
                <a:xfrm>
                  <a:off x="5426" y="1730"/>
                  <a:ext cx="386" cy="3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12549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19876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5926" y="1678"/>
                  <a:ext cx="892" cy="4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ru-RU" sz="1400">
                      <a:latin typeface="Calibri" pitchFamily="34" charset="0"/>
                    </a:rPr>
                    <a:t>продукт</a:t>
                  </a:r>
                  <a:br>
                    <a:rPr lang="ru-RU" sz="1400">
                      <a:latin typeface="Calibri" pitchFamily="34" charset="0"/>
                    </a:rPr>
                  </a:br>
                  <a:r>
                    <a:rPr lang="ru-RU" sz="1400">
                      <a:latin typeface="Calibri" pitchFamily="34" charset="0"/>
                    </a:rPr>
                    <a:t> реакции </a:t>
                  </a:r>
                  <a:endParaRPr lang="en-US" sz="1400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98732" name="Group 14"/>
              <p:cNvGrpSpPr>
                <a:grpSpLocks noChangeAspect="1"/>
              </p:cNvGrpSpPr>
              <p:nvPr/>
            </p:nvGrpSpPr>
            <p:grpSpPr bwMode="auto">
              <a:xfrm>
                <a:off x="2827464" y="3052600"/>
                <a:ext cx="727482" cy="630144"/>
                <a:chOff x="1680" y="2016"/>
                <a:chExt cx="672" cy="576"/>
              </a:xfrm>
            </p:grpSpPr>
            <p:sp>
              <p:nvSpPr>
                <p:cNvPr id="198755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1920" y="2016"/>
                  <a:ext cx="432" cy="43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E7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198756" name="Text Box 1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680" y="2304"/>
                  <a:ext cx="287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latin typeface="Calibri" pitchFamily="34" charset="0"/>
                    </a:rPr>
                    <a:t>M</a:t>
                  </a:r>
                </a:p>
              </p:txBody>
            </p:sp>
          </p:grpSp>
          <p:grpSp>
            <p:nvGrpSpPr>
              <p:cNvPr id="198733" name="Group 17"/>
              <p:cNvGrpSpPr>
                <a:grpSpLocks noChangeAspect="1"/>
              </p:cNvGrpSpPr>
              <p:nvPr/>
            </p:nvGrpSpPr>
            <p:grpSpPr bwMode="auto">
              <a:xfrm>
                <a:off x="2827464" y="3052600"/>
                <a:ext cx="727482" cy="630144"/>
                <a:chOff x="3216" y="2016"/>
                <a:chExt cx="672" cy="576"/>
              </a:xfrm>
            </p:grpSpPr>
            <p:sp>
              <p:nvSpPr>
                <p:cNvPr id="198753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3456" y="2016"/>
                  <a:ext cx="432" cy="43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5FFEC"/>
                    </a:gs>
                    <a:gs pos="100000">
                      <a:srgbClr val="99FF33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198754" name="Text Box 1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216" y="2304"/>
                  <a:ext cx="351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latin typeface="Calibri" pitchFamily="34" charset="0"/>
                    </a:rPr>
                    <a:t>M</a:t>
                  </a:r>
                  <a:r>
                    <a:rPr lang="en-US" baseline="30000">
                      <a:latin typeface="Calibri" pitchFamily="34" charset="0"/>
                    </a:rPr>
                    <a:t>*</a:t>
                  </a:r>
                </a:p>
              </p:txBody>
            </p:sp>
          </p:grpSp>
          <p:sp>
            <p:nvSpPr>
              <p:cNvPr id="198734" name="AutoShape 21"/>
              <p:cNvSpPr>
                <a:spLocks noChangeAspect="1" noChangeArrowheads="1"/>
              </p:cNvSpPr>
              <p:nvPr/>
            </p:nvSpPr>
            <p:spPr bwMode="auto">
              <a:xfrm rot="3865246">
                <a:off x="2528542" y="2612318"/>
                <a:ext cx="864824" cy="170174"/>
              </a:xfrm>
              <a:custGeom>
                <a:avLst/>
                <a:gdLst>
                  <a:gd name="T0" fmla="*/ 1039768871 w 21600"/>
                  <a:gd name="T1" fmla="*/ 0 h 21600"/>
                  <a:gd name="T2" fmla="*/ 0 w 21600"/>
                  <a:gd name="T3" fmla="*/ 5281319 h 21600"/>
                  <a:gd name="T4" fmla="*/ 1039768871 w 21600"/>
                  <a:gd name="T5" fmla="*/ 10562629 h 21600"/>
                  <a:gd name="T6" fmla="*/ 1386357854 w 21600"/>
                  <a:gd name="T7" fmla="*/ 5281319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8735" name="Text Box 22"/>
              <p:cNvSpPr txBox="1">
                <a:spLocks noChangeAspect="1" noChangeArrowheads="1"/>
              </p:cNvSpPr>
              <p:nvPr/>
            </p:nvSpPr>
            <p:spPr bwMode="auto">
              <a:xfrm>
                <a:off x="2339752" y="2462198"/>
                <a:ext cx="539598" cy="482309"/>
              </a:xfrm>
              <a:prstGeom prst="rect">
                <a:avLst/>
              </a:prstGeom>
              <a:noFill/>
              <a:ln w="9525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 i="1">
                    <a:solidFill>
                      <a:srgbClr val="FFC000"/>
                    </a:solidFill>
                    <a:latin typeface="Calibri" pitchFamily="34" charset="0"/>
                  </a:rPr>
                  <a:t>h</a:t>
                </a:r>
                <a:r>
                  <a:rPr lang="en-US" sz="2000" b="1" i="1">
                    <a:solidFill>
                      <a:srgbClr val="FFC000"/>
                    </a:solidFill>
                    <a:latin typeface="Symbol" pitchFamily="18" charset="2"/>
                  </a:rPr>
                  <a:t>n</a:t>
                </a:r>
                <a:endParaRPr lang="en-US" sz="2000" b="1" i="1">
                  <a:solidFill>
                    <a:srgbClr val="FFC000"/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198736" name="Group 23"/>
              <p:cNvGrpSpPr>
                <a:grpSpLocks/>
              </p:cNvGrpSpPr>
              <p:nvPr/>
            </p:nvGrpSpPr>
            <p:grpSpPr bwMode="auto">
              <a:xfrm>
                <a:off x="3606909" y="2790040"/>
                <a:ext cx="1195149" cy="945216"/>
                <a:chOff x="1920" y="1440"/>
                <a:chExt cx="1104" cy="864"/>
              </a:xfrm>
            </p:grpSpPr>
            <p:sp>
              <p:nvSpPr>
                <p:cNvPr id="55" name="AutoShap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920" y="1825"/>
                  <a:ext cx="528" cy="143"/>
                </a:xfrm>
                <a:prstGeom prst="rightArrow">
                  <a:avLst>
                    <a:gd name="adj1" fmla="val 50000"/>
                    <a:gd name="adj2" fmla="val 138892"/>
                  </a:avLst>
                </a:prstGeom>
                <a:noFill/>
                <a:ln w="2222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198749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1584"/>
                  <a:ext cx="288" cy="2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198750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2448" y="1872"/>
                  <a:ext cx="288" cy="2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9F7"/>
                    </a:gs>
                    <a:gs pos="100000">
                      <a:srgbClr val="FF33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198751" name="Text Box 2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256" y="2016"/>
                  <a:ext cx="308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latin typeface="Calibri" pitchFamily="34" charset="0"/>
                    </a:rPr>
                    <a:t>R</a:t>
                  </a:r>
                  <a:r>
                    <a:rPr lang="en-US" baseline="-25000">
                      <a:latin typeface="Calibri" pitchFamily="34" charset="0"/>
                    </a:rPr>
                    <a:t>1</a:t>
                  </a:r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98752" name="Text Box 2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448" y="1440"/>
                  <a:ext cx="308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latin typeface="Calibri" pitchFamily="34" charset="0"/>
                    </a:rPr>
                    <a:t>R</a:t>
                  </a:r>
                  <a:r>
                    <a:rPr lang="en-US" baseline="-25000">
                      <a:latin typeface="Calibri" pitchFamily="34" charset="0"/>
                    </a:rPr>
                    <a:t>2</a:t>
                  </a:r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98737" name="Group 29"/>
              <p:cNvGrpSpPr>
                <a:grpSpLocks/>
              </p:cNvGrpSpPr>
              <p:nvPr/>
            </p:nvGrpSpPr>
            <p:grpSpPr bwMode="auto">
              <a:xfrm>
                <a:off x="3087279" y="2054872"/>
                <a:ext cx="2754039" cy="2520576"/>
                <a:chOff x="1584" y="768"/>
                <a:chExt cx="2544" cy="2304"/>
              </a:xfrm>
            </p:grpSpPr>
            <p:sp>
              <p:nvSpPr>
                <p:cNvPr id="198742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3168" y="1104"/>
                  <a:ext cx="624" cy="48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sysDot"/>
                  <a:round/>
                  <a:headEnd type="none" w="sm" len="sm"/>
                  <a:tailEnd type="stealth" w="med" len="lg"/>
                </a:ln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198743" name="Line 31"/>
                <p:cNvSpPr>
                  <a:spLocks noChangeShapeType="1"/>
                </p:cNvSpPr>
                <p:nvPr/>
              </p:nvSpPr>
              <p:spPr bwMode="auto">
                <a:xfrm rot="10403576" flipV="1">
                  <a:off x="2064" y="2256"/>
                  <a:ext cx="624" cy="48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sysDot"/>
                  <a:round/>
                  <a:headEnd type="none" w="sm" len="sm"/>
                  <a:tailEnd type="stealth" w="med" len="lg"/>
                </a:ln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198744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3840" y="912"/>
                  <a:ext cx="288" cy="2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198745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1824" y="2736"/>
                  <a:ext cx="288" cy="2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9F7"/>
                    </a:gs>
                    <a:gs pos="100000">
                      <a:srgbClr val="FF33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198746" name="Text Box 3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584" y="2784"/>
                  <a:ext cx="308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latin typeface="Calibri" pitchFamily="34" charset="0"/>
                    </a:rPr>
                    <a:t>R</a:t>
                  </a:r>
                  <a:r>
                    <a:rPr lang="en-US" baseline="-25000">
                      <a:latin typeface="Calibri" pitchFamily="34" charset="0"/>
                    </a:rPr>
                    <a:t>1</a:t>
                  </a:r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98747" name="Text Box 3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476" y="768"/>
                  <a:ext cx="308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latin typeface="Calibri" pitchFamily="34" charset="0"/>
                    </a:rPr>
                    <a:t>R</a:t>
                  </a:r>
                  <a:r>
                    <a:rPr lang="en-US" baseline="-25000">
                      <a:latin typeface="Calibri" pitchFamily="34" charset="0"/>
                    </a:rPr>
                    <a:t>2</a:t>
                  </a:r>
                  <a:endParaRPr 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198738" name="Oval 56"/>
              <p:cNvSpPr>
                <a:spLocks noChangeArrowheads="1"/>
              </p:cNvSpPr>
              <p:nvPr/>
            </p:nvSpPr>
            <p:spPr bwMode="auto">
              <a:xfrm>
                <a:off x="3845934" y="2812101"/>
                <a:ext cx="1091223" cy="963440"/>
              </a:xfrm>
              <a:prstGeom prst="ellipse">
                <a:avLst/>
              </a:prstGeom>
              <a:solidFill>
                <a:srgbClr val="FF0000">
                  <a:alpha val="10196"/>
                </a:srgbClr>
              </a:solidFill>
              <a:ln w="38100">
                <a:solidFill>
                  <a:srgbClr val="FF33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8739" name="Text Box 57"/>
              <p:cNvSpPr txBox="1">
                <a:spLocks noChangeArrowheads="1"/>
              </p:cNvSpPr>
              <p:nvPr/>
            </p:nvSpPr>
            <p:spPr bwMode="auto">
              <a:xfrm>
                <a:off x="3326644" y="2134597"/>
                <a:ext cx="1741944" cy="704912"/>
              </a:xfrm>
              <a:prstGeom prst="rect">
                <a:avLst/>
              </a:prstGeom>
              <a:noFill/>
              <a:ln w="9525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b="1">
                    <a:solidFill>
                      <a:srgbClr val="0000FF"/>
                    </a:solidFill>
                    <a:latin typeface="Comic Sans MS" pitchFamily="66" charset="0"/>
                  </a:rPr>
                  <a:t>Радикальная </a:t>
                </a:r>
              </a:p>
              <a:p>
                <a:pPr algn="ctr"/>
                <a:r>
                  <a:rPr lang="ru-RU" sz="1600" b="1">
                    <a:solidFill>
                      <a:srgbClr val="0000FF"/>
                    </a:solidFill>
                    <a:latin typeface="Comic Sans MS" pitchFamily="66" charset="0"/>
                  </a:rPr>
                  <a:t>пара</a:t>
                </a:r>
                <a:endParaRPr lang="en-US" sz="1600" b="1">
                  <a:solidFill>
                    <a:srgbClr val="0000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98740" name="AutoShape 21"/>
              <p:cNvSpPr>
                <a:spLocks noChangeAspect="1" noChangeArrowheads="1"/>
              </p:cNvSpPr>
              <p:nvPr/>
            </p:nvSpPr>
            <p:spPr bwMode="auto">
              <a:xfrm rot="-5400000">
                <a:off x="4011045" y="3979565"/>
                <a:ext cx="813096" cy="432048"/>
              </a:xfrm>
              <a:custGeom>
                <a:avLst/>
                <a:gdLst>
                  <a:gd name="T0" fmla="*/ 864130110 w 21600"/>
                  <a:gd name="T1" fmla="*/ 0 h 21600"/>
                  <a:gd name="T2" fmla="*/ 0 w 21600"/>
                  <a:gd name="T3" fmla="*/ 86428811 h 21600"/>
                  <a:gd name="T4" fmla="*/ 864130110 w 21600"/>
                  <a:gd name="T5" fmla="*/ 172857462 h 21600"/>
                  <a:gd name="T6" fmla="*/ 1152173178 w 21600"/>
                  <a:gd name="T7" fmla="*/ 86428811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7" name="Text Box 57"/>
              <p:cNvSpPr txBox="1">
                <a:spLocks noChangeArrowheads="1"/>
              </p:cNvSpPr>
              <p:nvPr/>
            </p:nvSpPr>
            <p:spPr bwMode="auto">
              <a:xfrm>
                <a:off x="4552608" y="3788793"/>
                <a:ext cx="2752980" cy="1002495"/>
              </a:xfrm>
              <a:prstGeom prst="rect">
                <a:avLst/>
              </a:prstGeom>
              <a:noFill/>
              <a:ln w="9525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50" b="1" dirty="0">
                    <a:solidFill>
                      <a:srgbClr val="FF3300"/>
                    </a:solidFill>
                    <a:latin typeface="Comic Sans MS" pitchFamily="66" charset="0"/>
                    <a:cs typeface="+mn-cs"/>
                  </a:rPr>
                  <a:t>Влияние постоянных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50" b="1" dirty="0">
                    <a:solidFill>
                      <a:srgbClr val="FF3300"/>
                    </a:solidFill>
                    <a:latin typeface="Comic Sans MS" pitchFamily="66" charset="0"/>
                    <a:cs typeface="+mn-cs"/>
                  </a:rPr>
                  <a:t>и переменных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550" b="1" dirty="0">
                    <a:solidFill>
                      <a:srgbClr val="FF3300"/>
                    </a:solidFill>
                    <a:latin typeface="Comic Sans MS" pitchFamily="66" charset="0"/>
                    <a:cs typeface="+mn-cs"/>
                  </a:rPr>
                  <a:t>магнитных полей</a:t>
                </a:r>
                <a:endParaRPr lang="en-US" sz="1550" b="1" dirty="0">
                  <a:solidFill>
                    <a:srgbClr val="FF3300"/>
                  </a:solidFill>
                  <a:latin typeface="Comic Sans MS" pitchFamily="66" charset="0"/>
                  <a:cs typeface="+mn-cs"/>
                </a:endParaRPr>
              </a:p>
            </p:txBody>
          </p:sp>
        </p:grpSp>
      </p:grpSp>
      <p:sp>
        <p:nvSpPr>
          <p:cNvPr id="198666" name="Прямоугольник 100"/>
          <p:cNvSpPr>
            <a:spLocks noChangeArrowheads="1"/>
          </p:cNvSpPr>
          <p:nvPr/>
        </p:nvSpPr>
        <p:spPr bwMode="auto">
          <a:xfrm>
            <a:off x="85725" y="354013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i="1">
                <a:latin typeface="Calibri" pitchFamily="34" charset="0"/>
              </a:rPr>
              <a:t>Стимулированная Поляризация Ядер</a:t>
            </a:r>
            <a:endParaRPr lang="ru-RU">
              <a:latin typeface="Calibri" pitchFamily="34" charset="0"/>
            </a:endParaRPr>
          </a:p>
        </p:txBody>
      </p:sp>
      <p:sp>
        <p:nvSpPr>
          <p:cNvPr id="198667" name="Прямоугольник 101"/>
          <p:cNvSpPr>
            <a:spLocks noChangeArrowheads="1"/>
          </p:cNvSpPr>
          <p:nvPr/>
        </p:nvSpPr>
        <p:spPr bwMode="auto">
          <a:xfrm>
            <a:off x="5148263" y="6094413"/>
            <a:ext cx="4032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i="1">
                <a:latin typeface="Calibri" pitchFamily="34" charset="0"/>
              </a:rPr>
              <a:t>Химическая поляризация ядер </a:t>
            </a:r>
          </a:p>
          <a:p>
            <a:pPr algn="just"/>
            <a:r>
              <a:rPr lang="ru-RU" i="1">
                <a:latin typeface="Calibri" pitchFamily="34" charset="0"/>
              </a:rPr>
              <a:t>с переключением магнитного поля</a:t>
            </a:r>
            <a:endParaRPr lang="en-US" i="1">
              <a:latin typeface="Calibri" pitchFamily="34" charset="0"/>
            </a:endParaRPr>
          </a:p>
        </p:txBody>
      </p:sp>
      <p:sp>
        <p:nvSpPr>
          <p:cNvPr id="198668" name="Прямоугольник 102"/>
          <p:cNvSpPr>
            <a:spLocks noChangeArrowheads="1"/>
          </p:cNvSpPr>
          <p:nvPr/>
        </p:nvSpPr>
        <p:spPr bwMode="auto">
          <a:xfrm>
            <a:off x="5219700" y="333375"/>
            <a:ext cx="3960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i="1">
                <a:latin typeface="Calibri" pitchFamily="34" charset="0"/>
              </a:rPr>
              <a:t>Динамическая Поляризация Ядер</a:t>
            </a:r>
            <a:endParaRPr lang="ru-RU">
              <a:latin typeface="Calibri" pitchFamily="34" charset="0"/>
            </a:endParaRPr>
          </a:p>
        </p:txBody>
      </p:sp>
      <p:sp>
        <p:nvSpPr>
          <p:cNvPr id="198669" name="Прямоугольник 103"/>
          <p:cNvSpPr>
            <a:spLocks noChangeArrowheads="1"/>
          </p:cNvSpPr>
          <p:nvPr/>
        </p:nvSpPr>
        <p:spPr bwMode="auto">
          <a:xfrm>
            <a:off x="0" y="6361113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i="1">
                <a:latin typeface="Calibri" pitchFamily="34" charset="0"/>
              </a:rPr>
              <a:t>Электронно-ядерные переходы</a:t>
            </a:r>
            <a:endParaRPr lang="ru-RU">
              <a:latin typeface="Calibri" pitchFamily="34" charset="0"/>
            </a:endParaRPr>
          </a:p>
        </p:txBody>
      </p:sp>
      <p:grpSp>
        <p:nvGrpSpPr>
          <p:cNvPr id="198670" name="Группа 573"/>
          <p:cNvGrpSpPr>
            <a:grpSpLocks/>
          </p:cNvGrpSpPr>
          <p:nvPr/>
        </p:nvGrpSpPr>
        <p:grpSpPr bwMode="auto">
          <a:xfrm>
            <a:off x="250825" y="3986213"/>
            <a:ext cx="2382838" cy="2322512"/>
            <a:chOff x="1958978" y="1885954"/>
            <a:chExt cx="3632201" cy="4191009"/>
          </a:xfrm>
        </p:grpSpPr>
        <p:grpSp>
          <p:nvGrpSpPr>
            <p:cNvPr id="198671" name="Group 47"/>
            <p:cNvGrpSpPr>
              <a:grpSpLocks/>
            </p:cNvGrpSpPr>
            <p:nvPr/>
          </p:nvGrpSpPr>
          <p:grpSpPr bwMode="auto">
            <a:xfrm>
              <a:off x="1958978" y="1885954"/>
              <a:ext cx="3632201" cy="4191009"/>
              <a:chOff x="1234" y="1188"/>
              <a:chExt cx="2288" cy="2640"/>
            </a:xfrm>
          </p:grpSpPr>
          <p:sp>
            <p:nvSpPr>
              <p:cNvPr id="198689" name="Rectangle 6"/>
              <p:cNvSpPr>
                <a:spLocks noChangeArrowheads="1"/>
              </p:cNvSpPr>
              <p:nvPr/>
            </p:nvSpPr>
            <p:spPr bwMode="auto">
              <a:xfrm>
                <a:off x="1685" y="3379"/>
                <a:ext cx="124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300">
                    <a:solidFill>
                      <a:srgbClr val="000000"/>
                    </a:solidFill>
                    <a:latin typeface="Calibri" pitchFamily="34" charset="0"/>
                  </a:rPr>
                  <a:t>0</a:t>
                </a:r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8690" name="Rectangle 7"/>
              <p:cNvSpPr>
                <a:spLocks noChangeArrowheads="1"/>
              </p:cNvSpPr>
              <p:nvPr/>
            </p:nvSpPr>
            <p:spPr bwMode="auto">
              <a:xfrm>
                <a:off x="2114" y="3379"/>
                <a:ext cx="124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300">
                    <a:solidFill>
                      <a:srgbClr val="000000"/>
                    </a:solidFill>
                    <a:latin typeface="Calibri" pitchFamily="34" charset="0"/>
                  </a:rPr>
                  <a:t>1</a:t>
                </a:r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8691" name="Rectangle 8"/>
              <p:cNvSpPr>
                <a:spLocks noChangeArrowheads="1"/>
              </p:cNvSpPr>
              <p:nvPr/>
            </p:nvSpPr>
            <p:spPr bwMode="auto">
              <a:xfrm>
                <a:off x="2542" y="3379"/>
                <a:ext cx="124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300">
                    <a:solidFill>
                      <a:srgbClr val="000000"/>
                    </a:solidFill>
                    <a:latin typeface="Calibri" pitchFamily="34" charset="0"/>
                  </a:rPr>
                  <a:t>2</a:t>
                </a:r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8692" name="Rectangle 9"/>
              <p:cNvSpPr>
                <a:spLocks noChangeArrowheads="1"/>
              </p:cNvSpPr>
              <p:nvPr/>
            </p:nvSpPr>
            <p:spPr bwMode="auto">
              <a:xfrm>
                <a:off x="2970" y="3379"/>
                <a:ext cx="124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300">
                    <a:solidFill>
                      <a:srgbClr val="000000"/>
                    </a:solidFill>
                    <a:latin typeface="Calibri" pitchFamily="34" charset="0"/>
                  </a:rPr>
                  <a:t>3</a:t>
                </a:r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8693" name="Rectangle 10"/>
              <p:cNvSpPr>
                <a:spLocks noChangeArrowheads="1"/>
              </p:cNvSpPr>
              <p:nvPr/>
            </p:nvSpPr>
            <p:spPr bwMode="auto">
              <a:xfrm>
                <a:off x="3398" y="3379"/>
                <a:ext cx="124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300">
                    <a:solidFill>
                      <a:srgbClr val="000000"/>
                    </a:solidFill>
                    <a:latin typeface="Calibri" pitchFamily="34" charset="0"/>
                  </a:rPr>
                  <a:t>4</a:t>
                </a:r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8694" name="Rectangle 11"/>
              <p:cNvSpPr>
                <a:spLocks noChangeArrowheads="1"/>
              </p:cNvSpPr>
              <p:nvPr/>
            </p:nvSpPr>
            <p:spPr bwMode="auto">
              <a:xfrm>
                <a:off x="1518" y="2974"/>
                <a:ext cx="16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300">
                    <a:solidFill>
                      <a:srgbClr val="000000"/>
                    </a:solidFill>
                    <a:latin typeface="Calibri" pitchFamily="34" charset="0"/>
                  </a:rPr>
                  <a:t>-2</a:t>
                </a:r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8695" name="Rectangle 12"/>
              <p:cNvSpPr>
                <a:spLocks noChangeArrowheads="1"/>
              </p:cNvSpPr>
              <p:nvPr/>
            </p:nvSpPr>
            <p:spPr bwMode="auto">
              <a:xfrm>
                <a:off x="1518" y="2565"/>
                <a:ext cx="16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300">
                    <a:solidFill>
                      <a:srgbClr val="000000"/>
                    </a:solidFill>
                    <a:latin typeface="Calibri" pitchFamily="34" charset="0"/>
                  </a:rPr>
                  <a:t>-1</a:t>
                </a:r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8696" name="Rectangle 13"/>
              <p:cNvSpPr>
                <a:spLocks noChangeArrowheads="1"/>
              </p:cNvSpPr>
              <p:nvPr/>
            </p:nvSpPr>
            <p:spPr bwMode="auto">
              <a:xfrm>
                <a:off x="1554" y="2155"/>
                <a:ext cx="124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300">
                    <a:solidFill>
                      <a:srgbClr val="000000"/>
                    </a:solidFill>
                    <a:latin typeface="Calibri" pitchFamily="34" charset="0"/>
                  </a:rPr>
                  <a:t>0</a:t>
                </a:r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8697" name="Rectangle 14"/>
              <p:cNvSpPr>
                <a:spLocks noChangeArrowheads="1"/>
              </p:cNvSpPr>
              <p:nvPr/>
            </p:nvSpPr>
            <p:spPr bwMode="auto">
              <a:xfrm>
                <a:off x="1554" y="1746"/>
                <a:ext cx="124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300">
                    <a:solidFill>
                      <a:srgbClr val="000000"/>
                    </a:solidFill>
                    <a:latin typeface="Calibri" pitchFamily="34" charset="0"/>
                  </a:rPr>
                  <a:t>1</a:t>
                </a:r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8698" name="Rectangle 15"/>
              <p:cNvSpPr>
                <a:spLocks noChangeArrowheads="1"/>
              </p:cNvSpPr>
              <p:nvPr/>
            </p:nvSpPr>
            <p:spPr bwMode="auto">
              <a:xfrm>
                <a:off x="1554" y="1337"/>
                <a:ext cx="124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300">
                    <a:solidFill>
                      <a:srgbClr val="000000"/>
                    </a:solidFill>
                    <a:latin typeface="Calibri" pitchFamily="34" charset="0"/>
                  </a:rPr>
                  <a:t>2</a:t>
                </a:r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8699" name="Line 16"/>
              <p:cNvSpPr>
                <a:spLocks noChangeShapeType="1"/>
              </p:cNvSpPr>
              <p:nvPr/>
            </p:nvSpPr>
            <p:spPr bwMode="auto">
              <a:xfrm flipV="1">
                <a:off x="1715" y="3337"/>
                <a:ext cx="1" cy="31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00" name="Line 17"/>
              <p:cNvSpPr>
                <a:spLocks noChangeShapeType="1"/>
              </p:cNvSpPr>
              <p:nvPr/>
            </p:nvSpPr>
            <p:spPr bwMode="auto">
              <a:xfrm flipV="1">
                <a:off x="1930" y="3337"/>
                <a:ext cx="1" cy="16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01" name="Line 18"/>
              <p:cNvSpPr>
                <a:spLocks noChangeShapeType="1"/>
              </p:cNvSpPr>
              <p:nvPr/>
            </p:nvSpPr>
            <p:spPr bwMode="auto">
              <a:xfrm flipV="1">
                <a:off x="2144" y="3337"/>
                <a:ext cx="1" cy="31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02" name="Line 19"/>
              <p:cNvSpPr>
                <a:spLocks noChangeShapeType="1"/>
              </p:cNvSpPr>
              <p:nvPr/>
            </p:nvSpPr>
            <p:spPr bwMode="auto">
              <a:xfrm flipV="1">
                <a:off x="2358" y="3337"/>
                <a:ext cx="1" cy="16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03" name="Line 20"/>
              <p:cNvSpPr>
                <a:spLocks noChangeShapeType="1"/>
              </p:cNvSpPr>
              <p:nvPr/>
            </p:nvSpPr>
            <p:spPr bwMode="auto">
              <a:xfrm flipV="1">
                <a:off x="2572" y="3337"/>
                <a:ext cx="1" cy="31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04" name="Line 21"/>
              <p:cNvSpPr>
                <a:spLocks noChangeShapeType="1"/>
              </p:cNvSpPr>
              <p:nvPr/>
            </p:nvSpPr>
            <p:spPr bwMode="auto">
              <a:xfrm flipV="1">
                <a:off x="2786" y="3337"/>
                <a:ext cx="1" cy="16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05" name="Line 22"/>
              <p:cNvSpPr>
                <a:spLocks noChangeShapeType="1"/>
              </p:cNvSpPr>
              <p:nvPr/>
            </p:nvSpPr>
            <p:spPr bwMode="auto">
              <a:xfrm flipV="1">
                <a:off x="3000" y="3337"/>
                <a:ext cx="1" cy="31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06" name="Line 23"/>
              <p:cNvSpPr>
                <a:spLocks noChangeShapeType="1"/>
              </p:cNvSpPr>
              <p:nvPr/>
            </p:nvSpPr>
            <p:spPr bwMode="auto">
              <a:xfrm flipV="1">
                <a:off x="3214" y="3337"/>
                <a:ext cx="1" cy="16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07" name="Line 24"/>
              <p:cNvSpPr>
                <a:spLocks noChangeShapeType="1"/>
              </p:cNvSpPr>
              <p:nvPr/>
            </p:nvSpPr>
            <p:spPr bwMode="auto">
              <a:xfrm flipV="1">
                <a:off x="3428" y="3337"/>
                <a:ext cx="1" cy="31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08" name="Line 25"/>
              <p:cNvSpPr>
                <a:spLocks noChangeShapeType="1"/>
              </p:cNvSpPr>
              <p:nvPr/>
            </p:nvSpPr>
            <p:spPr bwMode="auto">
              <a:xfrm>
                <a:off x="1673" y="3337"/>
                <a:ext cx="1798" cy="1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09" name="Line 26"/>
              <p:cNvSpPr>
                <a:spLocks noChangeShapeType="1"/>
              </p:cNvSpPr>
              <p:nvPr/>
            </p:nvSpPr>
            <p:spPr bwMode="auto">
              <a:xfrm>
                <a:off x="1655" y="3235"/>
                <a:ext cx="18" cy="1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10" name="Line 27"/>
              <p:cNvSpPr>
                <a:spLocks noChangeShapeType="1"/>
              </p:cNvSpPr>
              <p:nvPr/>
            </p:nvSpPr>
            <p:spPr bwMode="auto">
              <a:xfrm>
                <a:off x="1638" y="3030"/>
                <a:ext cx="35" cy="1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11" name="Line 28"/>
              <p:cNvSpPr>
                <a:spLocks noChangeShapeType="1"/>
              </p:cNvSpPr>
              <p:nvPr/>
            </p:nvSpPr>
            <p:spPr bwMode="auto">
              <a:xfrm>
                <a:off x="1655" y="2825"/>
                <a:ext cx="18" cy="1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12" name="Line 29"/>
              <p:cNvSpPr>
                <a:spLocks noChangeShapeType="1"/>
              </p:cNvSpPr>
              <p:nvPr/>
            </p:nvSpPr>
            <p:spPr bwMode="auto">
              <a:xfrm>
                <a:off x="1638" y="2621"/>
                <a:ext cx="35" cy="1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13" name="Line 30"/>
              <p:cNvSpPr>
                <a:spLocks noChangeShapeType="1"/>
              </p:cNvSpPr>
              <p:nvPr/>
            </p:nvSpPr>
            <p:spPr bwMode="auto">
              <a:xfrm>
                <a:off x="1655" y="2416"/>
                <a:ext cx="18" cy="1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14" name="Line 31"/>
              <p:cNvSpPr>
                <a:spLocks noChangeShapeType="1"/>
              </p:cNvSpPr>
              <p:nvPr/>
            </p:nvSpPr>
            <p:spPr bwMode="auto">
              <a:xfrm>
                <a:off x="1638" y="2211"/>
                <a:ext cx="35" cy="1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15" name="Line 32"/>
              <p:cNvSpPr>
                <a:spLocks noChangeShapeType="1"/>
              </p:cNvSpPr>
              <p:nvPr/>
            </p:nvSpPr>
            <p:spPr bwMode="auto">
              <a:xfrm>
                <a:off x="1655" y="2007"/>
                <a:ext cx="18" cy="1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16" name="Line 33"/>
              <p:cNvSpPr>
                <a:spLocks noChangeShapeType="1"/>
              </p:cNvSpPr>
              <p:nvPr/>
            </p:nvSpPr>
            <p:spPr bwMode="auto">
              <a:xfrm>
                <a:off x="1638" y="1802"/>
                <a:ext cx="35" cy="1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17" name="Line 34"/>
              <p:cNvSpPr>
                <a:spLocks noChangeShapeType="1"/>
              </p:cNvSpPr>
              <p:nvPr/>
            </p:nvSpPr>
            <p:spPr bwMode="auto">
              <a:xfrm>
                <a:off x="1655" y="1597"/>
                <a:ext cx="18" cy="1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18" name="Line 35"/>
              <p:cNvSpPr>
                <a:spLocks noChangeShapeType="1"/>
              </p:cNvSpPr>
              <p:nvPr/>
            </p:nvSpPr>
            <p:spPr bwMode="auto">
              <a:xfrm>
                <a:off x="1638" y="1393"/>
                <a:ext cx="35" cy="1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19" name="Line 36"/>
              <p:cNvSpPr>
                <a:spLocks noChangeShapeType="1"/>
              </p:cNvSpPr>
              <p:nvPr/>
            </p:nvSpPr>
            <p:spPr bwMode="auto">
              <a:xfrm>
                <a:off x="1655" y="1188"/>
                <a:ext cx="18" cy="1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20" name="Line 37"/>
              <p:cNvSpPr>
                <a:spLocks noChangeShapeType="1"/>
              </p:cNvSpPr>
              <p:nvPr/>
            </p:nvSpPr>
            <p:spPr bwMode="auto">
              <a:xfrm flipV="1">
                <a:off x="1673" y="1188"/>
                <a:ext cx="1" cy="2149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21" name="Freeform 38"/>
              <p:cNvSpPr>
                <a:spLocks/>
              </p:cNvSpPr>
              <p:nvPr/>
            </p:nvSpPr>
            <p:spPr bwMode="auto">
              <a:xfrm>
                <a:off x="1715" y="1270"/>
                <a:ext cx="1756" cy="839"/>
              </a:xfrm>
              <a:custGeom>
                <a:avLst/>
                <a:gdLst>
                  <a:gd name="T0" fmla="*/ 9 w 3511"/>
                  <a:gd name="T1" fmla="*/ 277 h 2517"/>
                  <a:gd name="T2" fmla="*/ 27 w 3511"/>
                  <a:gd name="T3" fmla="*/ 271 h 2517"/>
                  <a:gd name="T4" fmla="*/ 45 w 3511"/>
                  <a:gd name="T5" fmla="*/ 266 h 2517"/>
                  <a:gd name="T6" fmla="*/ 63 w 3511"/>
                  <a:gd name="T7" fmla="*/ 260 h 2517"/>
                  <a:gd name="T8" fmla="*/ 81 w 3511"/>
                  <a:gd name="T9" fmla="*/ 254 h 2517"/>
                  <a:gd name="T10" fmla="*/ 99 w 3511"/>
                  <a:gd name="T11" fmla="*/ 249 h 2517"/>
                  <a:gd name="T12" fmla="*/ 116 w 3511"/>
                  <a:gd name="T13" fmla="*/ 243 h 2517"/>
                  <a:gd name="T14" fmla="*/ 134 w 3511"/>
                  <a:gd name="T15" fmla="*/ 237 h 2517"/>
                  <a:gd name="T16" fmla="*/ 152 w 3511"/>
                  <a:gd name="T17" fmla="*/ 231 h 2517"/>
                  <a:gd name="T18" fmla="*/ 170 w 3511"/>
                  <a:gd name="T19" fmla="*/ 226 h 2517"/>
                  <a:gd name="T20" fmla="*/ 188 w 3511"/>
                  <a:gd name="T21" fmla="*/ 220 h 2517"/>
                  <a:gd name="T22" fmla="*/ 206 w 3511"/>
                  <a:gd name="T23" fmla="*/ 214 h 2517"/>
                  <a:gd name="T24" fmla="*/ 223 w 3511"/>
                  <a:gd name="T25" fmla="*/ 209 h 2517"/>
                  <a:gd name="T26" fmla="*/ 242 w 3511"/>
                  <a:gd name="T27" fmla="*/ 203 h 2517"/>
                  <a:gd name="T28" fmla="*/ 259 w 3511"/>
                  <a:gd name="T29" fmla="*/ 197 h 2517"/>
                  <a:gd name="T30" fmla="*/ 277 w 3511"/>
                  <a:gd name="T31" fmla="*/ 192 h 2517"/>
                  <a:gd name="T32" fmla="*/ 295 w 3511"/>
                  <a:gd name="T33" fmla="*/ 186 h 2517"/>
                  <a:gd name="T34" fmla="*/ 313 w 3511"/>
                  <a:gd name="T35" fmla="*/ 180 h 2517"/>
                  <a:gd name="T36" fmla="*/ 330 w 3511"/>
                  <a:gd name="T37" fmla="*/ 175 h 2517"/>
                  <a:gd name="T38" fmla="*/ 349 w 3511"/>
                  <a:gd name="T39" fmla="*/ 169 h 2517"/>
                  <a:gd name="T40" fmla="*/ 366 w 3511"/>
                  <a:gd name="T41" fmla="*/ 163 h 2517"/>
                  <a:gd name="T42" fmla="*/ 384 w 3511"/>
                  <a:gd name="T43" fmla="*/ 157 h 2517"/>
                  <a:gd name="T44" fmla="*/ 402 w 3511"/>
                  <a:gd name="T45" fmla="*/ 152 h 2517"/>
                  <a:gd name="T46" fmla="*/ 420 w 3511"/>
                  <a:gd name="T47" fmla="*/ 146 h 2517"/>
                  <a:gd name="T48" fmla="*/ 438 w 3511"/>
                  <a:gd name="T49" fmla="*/ 140 h 2517"/>
                  <a:gd name="T50" fmla="*/ 456 w 3511"/>
                  <a:gd name="T51" fmla="*/ 135 h 2517"/>
                  <a:gd name="T52" fmla="*/ 473 w 3511"/>
                  <a:gd name="T53" fmla="*/ 129 h 2517"/>
                  <a:gd name="T54" fmla="*/ 491 w 3511"/>
                  <a:gd name="T55" fmla="*/ 123 h 2517"/>
                  <a:gd name="T56" fmla="*/ 509 w 3511"/>
                  <a:gd name="T57" fmla="*/ 118 h 2517"/>
                  <a:gd name="T58" fmla="*/ 527 w 3511"/>
                  <a:gd name="T59" fmla="*/ 112 h 2517"/>
                  <a:gd name="T60" fmla="*/ 545 w 3511"/>
                  <a:gd name="T61" fmla="*/ 106 h 2517"/>
                  <a:gd name="T62" fmla="*/ 563 w 3511"/>
                  <a:gd name="T63" fmla="*/ 101 h 2517"/>
                  <a:gd name="T64" fmla="*/ 580 w 3511"/>
                  <a:gd name="T65" fmla="*/ 95 h 2517"/>
                  <a:gd name="T66" fmla="*/ 598 w 3511"/>
                  <a:gd name="T67" fmla="*/ 89 h 2517"/>
                  <a:gd name="T68" fmla="*/ 616 w 3511"/>
                  <a:gd name="T69" fmla="*/ 84 h 2517"/>
                  <a:gd name="T70" fmla="*/ 634 w 3511"/>
                  <a:gd name="T71" fmla="*/ 78 h 2517"/>
                  <a:gd name="T72" fmla="*/ 652 w 3511"/>
                  <a:gd name="T73" fmla="*/ 72 h 2517"/>
                  <a:gd name="T74" fmla="*/ 670 w 3511"/>
                  <a:gd name="T75" fmla="*/ 66 h 2517"/>
                  <a:gd name="T76" fmla="*/ 687 w 3511"/>
                  <a:gd name="T77" fmla="*/ 61 h 2517"/>
                  <a:gd name="T78" fmla="*/ 705 w 3511"/>
                  <a:gd name="T79" fmla="*/ 55 h 2517"/>
                  <a:gd name="T80" fmla="*/ 723 w 3511"/>
                  <a:gd name="T81" fmla="*/ 49 h 2517"/>
                  <a:gd name="T82" fmla="*/ 741 w 3511"/>
                  <a:gd name="T83" fmla="*/ 44 h 2517"/>
                  <a:gd name="T84" fmla="*/ 759 w 3511"/>
                  <a:gd name="T85" fmla="*/ 38 h 2517"/>
                  <a:gd name="T86" fmla="*/ 777 w 3511"/>
                  <a:gd name="T87" fmla="*/ 32 h 2517"/>
                  <a:gd name="T88" fmla="*/ 794 w 3511"/>
                  <a:gd name="T89" fmla="*/ 27 h 2517"/>
                  <a:gd name="T90" fmla="*/ 812 w 3511"/>
                  <a:gd name="T91" fmla="*/ 21 h 2517"/>
                  <a:gd name="T92" fmla="*/ 830 w 3511"/>
                  <a:gd name="T93" fmla="*/ 15 h 2517"/>
                  <a:gd name="T94" fmla="*/ 848 w 3511"/>
                  <a:gd name="T95" fmla="*/ 10 h 2517"/>
                  <a:gd name="T96" fmla="*/ 866 w 3511"/>
                  <a:gd name="T97" fmla="*/ 4 h 2517"/>
                  <a:gd name="T98" fmla="*/ 878 w 3511"/>
                  <a:gd name="T99" fmla="*/ 0 h 251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511"/>
                  <a:gd name="T151" fmla="*/ 0 h 2517"/>
                  <a:gd name="T152" fmla="*/ 3511 w 3511"/>
                  <a:gd name="T153" fmla="*/ 2517 h 251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511" h="2517">
                    <a:moveTo>
                      <a:pt x="0" y="2517"/>
                    </a:moveTo>
                    <a:lnTo>
                      <a:pt x="36" y="2492"/>
                    </a:lnTo>
                    <a:lnTo>
                      <a:pt x="73" y="2466"/>
                    </a:lnTo>
                    <a:lnTo>
                      <a:pt x="108" y="2440"/>
                    </a:lnTo>
                    <a:lnTo>
                      <a:pt x="144" y="2416"/>
                    </a:lnTo>
                    <a:lnTo>
                      <a:pt x="179" y="2390"/>
                    </a:lnTo>
                    <a:lnTo>
                      <a:pt x="215" y="2364"/>
                    </a:lnTo>
                    <a:lnTo>
                      <a:pt x="251" y="2338"/>
                    </a:lnTo>
                    <a:lnTo>
                      <a:pt x="286" y="2313"/>
                    </a:lnTo>
                    <a:lnTo>
                      <a:pt x="322" y="2287"/>
                    </a:lnTo>
                    <a:lnTo>
                      <a:pt x="357" y="2261"/>
                    </a:lnTo>
                    <a:lnTo>
                      <a:pt x="393" y="2237"/>
                    </a:lnTo>
                    <a:lnTo>
                      <a:pt x="429" y="2211"/>
                    </a:lnTo>
                    <a:lnTo>
                      <a:pt x="464" y="2185"/>
                    </a:lnTo>
                    <a:lnTo>
                      <a:pt x="501" y="2159"/>
                    </a:lnTo>
                    <a:lnTo>
                      <a:pt x="536" y="2134"/>
                    </a:lnTo>
                    <a:lnTo>
                      <a:pt x="572" y="2108"/>
                    </a:lnTo>
                    <a:lnTo>
                      <a:pt x="608" y="2082"/>
                    </a:lnTo>
                    <a:lnTo>
                      <a:pt x="643" y="2058"/>
                    </a:lnTo>
                    <a:lnTo>
                      <a:pt x="679" y="2032"/>
                    </a:lnTo>
                    <a:lnTo>
                      <a:pt x="714" y="2006"/>
                    </a:lnTo>
                    <a:lnTo>
                      <a:pt x="750" y="1980"/>
                    </a:lnTo>
                    <a:lnTo>
                      <a:pt x="786" y="1954"/>
                    </a:lnTo>
                    <a:lnTo>
                      <a:pt x="821" y="1929"/>
                    </a:lnTo>
                    <a:lnTo>
                      <a:pt x="857" y="1903"/>
                    </a:lnTo>
                    <a:lnTo>
                      <a:pt x="892" y="1877"/>
                    </a:lnTo>
                    <a:lnTo>
                      <a:pt x="928" y="1853"/>
                    </a:lnTo>
                    <a:lnTo>
                      <a:pt x="965" y="1827"/>
                    </a:lnTo>
                    <a:lnTo>
                      <a:pt x="1000" y="1801"/>
                    </a:lnTo>
                    <a:lnTo>
                      <a:pt x="1036" y="1775"/>
                    </a:lnTo>
                    <a:lnTo>
                      <a:pt x="1071" y="1750"/>
                    </a:lnTo>
                    <a:lnTo>
                      <a:pt x="1107" y="1724"/>
                    </a:lnTo>
                    <a:lnTo>
                      <a:pt x="1142" y="1698"/>
                    </a:lnTo>
                    <a:lnTo>
                      <a:pt x="1178" y="1674"/>
                    </a:lnTo>
                    <a:lnTo>
                      <a:pt x="1214" y="1648"/>
                    </a:lnTo>
                    <a:lnTo>
                      <a:pt x="1249" y="1622"/>
                    </a:lnTo>
                    <a:lnTo>
                      <a:pt x="1285" y="1596"/>
                    </a:lnTo>
                    <a:lnTo>
                      <a:pt x="1320" y="1571"/>
                    </a:lnTo>
                    <a:lnTo>
                      <a:pt x="1356" y="1545"/>
                    </a:lnTo>
                    <a:lnTo>
                      <a:pt x="1393" y="1519"/>
                    </a:lnTo>
                    <a:lnTo>
                      <a:pt x="1428" y="1495"/>
                    </a:lnTo>
                    <a:lnTo>
                      <a:pt x="1464" y="1469"/>
                    </a:lnTo>
                    <a:lnTo>
                      <a:pt x="1499" y="1443"/>
                    </a:lnTo>
                    <a:lnTo>
                      <a:pt x="1535" y="1417"/>
                    </a:lnTo>
                    <a:lnTo>
                      <a:pt x="1571" y="1392"/>
                    </a:lnTo>
                    <a:lnTo>
                      <a:pt x="1606" y="1366"/>
                    </a:lnTo>
                    <a:lnTo>
                      <a:pt x="1642" y="1340"/>
                    </a:lnTo>
                    <a:lnTo>
                      <a:pt x="1677" y="1316"/>
                    </a:lnTo>
                    <a:lnTo>
                      <a:pt x="1713" y="1290"/>
                    </a:lnTo>
                    <a:lnTo>
                      <a:pt x="1749" y="1264"/>
                    </a:lnTo>
                    <a:lnTo>
                      <a:pt x="1784" y="1238"/>
                    </a:lnTo>
                    <a:lnTo>
                      <a:pt x="1821" y="1212"/>
                    </a:lnTo>
                    <a:lnTo>
                      <a:pt x="1856" y="1187"/>
                    </a:lnTo>
                    <a:lnTo>
                      <a:pt x="1892" y="1161"/>
                    </a:lnTo>
                    <a:lnTo>
                      <a:pt x="1928" y="1137"/>
                    </a:lnTo>
                    <a:lnTo>
                      <a:pt x="1963" y="1111"/>
                    </a:lnTo>
                    <a:lnTo>
                      <a:pt x="1999" y="1085"/>
                    </a:lnTo>
                    <a:lnTo>
                      <a:pt x="2034" y="1059"/>
                    </a:lnTo>
                    <a:lnTo>
                      <a:pt x="2070" y="1033"/>
                    </a:lnTo>
                    <a:lnTo>
                      <a:pt x="2106" y="1008"/>
                    </a:lnTo>
                    <a:lnTo>
                      <a:pt x="2141" y="982"/>
                    </a:lnTo>
                    <a:lnTo>
                      <a:pt x="2177" y="956"/>
                    </a:lnTo>
                    <a:lnTo>
                      <a:pt x="2212" y="932"/>
                    </a:lnTo>
                    <a:lnTo>
                      <a:pt x="2249" y="906"/>
                    </a:lnTo>
                    <a:lnTo>
                      <a:pt x="2285" y="880"/>
                    </a:lnTo>
                    <a:lnTo>
                      <a:pt x="2320" y="854"/>
                    </a:lnTo>
                    <a:lnTo>
                      <a:pt x="2356" y="829"/>
                    </a:lnTo>
                    <a:lnTo>
                      <a:pt x="2391" y="803"/>
                    </a:lnTo>
                    <a:lnTo>
                      <a:pt x="2427" y="777"/>
                    </a:lnTo>
                    <a:lnTo>
                      <a:pt x="2463" y="753"/>
                    </a:lnTo>
                    <a:lnTo>
                      <a:pt x="2498" y="727"/>
                    </a:lnTo>
                    <a:lnTo>
                      <a:pt x="2534" y="701"/>
                    </a:lnTo>
                    <a:lnTo>
                      <a:pt x="2569" y="675"/>
                    </a:lnTo>
                    <a:lnTo>
                      <a:pt x="2605" y="650"/>
                    </a:lnTo>
                    <a:lnTo>
                      <a:pt x="2640" y="624"/>
                    </a:lnTo>
                    <a:lnTo>
                      <a:pt x="2677" y="598"/>
                    </a:lnTo>
                    <a:lnTo>
                      <a:pt x="2713" y="574"/>
                    </a:lnTo>
                    <a:lnTo>
                      <a:pt x="2748" y="548"/>
                    </a:lnTo>
                    <a:lnTo>
                      <a:pt x="2784" y="522"/>
                    </a:lnTo>
                    <a:lnTo>
                      <a:pt x="2819" y="496"/>
                    </a:lnTo>
                    <a:lnTo>
                      <a:pt x="2855" y="470"/>
                    </a:lnTo>
                    <a:lnTo>
                      <a:pt x="2891" y="445"/>
                    </a:lnTo>
                    <a:lnTo>
                      <a:pt x="2926" y="419"/>
                    </a:lnTo>
                    <a:lnTo>
                      <a:pt x="2962" y="394"/>
                    </a:lnTo>
                    <a:lnTo>
                      <a:pt x="2997" y="369"/>
                    </a:lnTo>
                    <a:lnTo>
                      <a:pt x="3033" y="343"/>
                    </a:lnTo>
                    <a:lnTo>
                      <a:pt x="3069" y="317"/>
                    </a:lnTo>
                    <a:lnTo>
                      <a:pt x="3105" y="291"/>
                    </a:lnTo>
                    <a:lnTo>
                      <a:pt x="3141" y="266"/>
                    </a:lnTo>
                    <a:lnTo>
                      <a:pt x="3176" y="240"/>
                    </a:lnTo>
                    <a:lnTo>
                      <a:pt x="3212" y="215"/>
                    </a:lnTo>
                    <a:lnTo>
                      <a:pt x="3248" y="190"/>
                    </a:lnTo>
                    <a:lnTo>
                      <a:pt x="3283" y="164"/>
                    </a:lnTo>
                    <a:lnTo>
                      <a:pt x="3319" y="138"/>
                    </a:lnTo>
                    <a:lnTo>
                      <a:pt x="3354" y="112"/>
                    </a:lnTo>
                    <a:lnTo>
                      <a:pt x="3390" y="87"/>
                    </a:lnTo>
                    <a:lnTo>
                      <a:pt x="3426" y="61"/>
                    </a:lnTo>
                    <a:lnTo>
                      <a:pt x="3461" y="35"/>
                    </a:lnTo>
                    <a:lnTo>
                      <a:pt x="3497" y="11"/>
                    </a:lnTo>
                    <a:lnTo>
                      <a:pt x="3511" y="0"/>
                    </a:lnTo>
                  </a:path>
                </a:pathLst>
              </a:cu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22" name="Freeform 39"/>
              <p:cNvSpPr>
                <a:spLocks/>
              </p:cNvSpPr>
              <p:nvPr/>
            </p:nvSpPr>
            <p:spPr bwMode="auto">
              <a:xfrm>
                <a:off x="1715" y="1450"/>
                <a:ext cx="1756" cy="659"/>
              </a:xfrm>
              <a:custGeom>
                <a:avLst/>
                <a:gdLst>
                  <a:gd name="T0" fmla="*/ 9 w 3511"/>
                  <a:gd name="T1" fmla="*/ 220 h 1977"/>
                  <a:gd name="T2" fmla="*/ 27 w 3511"/>
                  <a:gd name="T3" fmla="*/ 219 h 1977"/>
                  <a:gd name="T4" fmla="*/ 45 w 3511"/>
                  <a:gd name="T5" fmla="*/ 218 h 1977"/>
                  <a:gd name="T6" fmla="*/ 63 w 3511"/>
                  <a:gd name="T7" fmla="*/ 217 h 1977"/>
                  <a:gd name="T8" fmla="*/ 81 w 3511"/>
                  <a:gd name="T9" fmla="*/ 215 h 1977"/>
                  <a:gd name="T10" fmla="*/ 99 w 3511"/>
                  <a:gd name="T11" fmla="*/ 213 h 1977"/>
                  <a:gd name="T12" fmla="*/ 116 w 3511"/>
                  <a:gd name="T13" fmla="*/ 210 h 1977"/>
                  <a:gd name="T14" fmla="*/ 134 w 3511"/>
                  <a:gd name="T15" fmla="*/ 208 h 1977"/>
                  <a:gd name="T16" fmla="*/ 152 w 3511"/>
                  <a:gd name="T17" fmla="*/ 204 h 1977"/>
                  <a:gd name="T18" fmla="*/ 170 w 3511"/>
                  <a:gd name="T19" fmla="*/ 201 h 1977"/>
                  <a:gd name="T20" fmla="*/ 188 w 3511"/>
                  <a:gd name="T21" fmla="*/ 197 h 1977"/>
                  <a:gd name="T22" fmla="*/ 206 w 3511"/>
                  <a:gd name="T23" fmla="*/ 193 h 1977"/>
                  <a:gd name="T24" fmla="*/ 223 w 3511"/>
                  <a:gd name="T25" fmla="*/ 189 h 1977"/>
                  <a:gd name="T26" fmla="*/ 242 w 3511"/>
                  <a:gd name="T27" fmla="*/ 185 h 1977"/>
                  <a:gd name="T28" fmla="*/ 259 w 3511"/>
                  <a:gd name="T29" fmla="*/ 181 h 1977"/>
                  <a:gd name="T30" fmla="*/ 277 w 3511"/>
                  <a:gd name="T31" fmla="*/ 176 h 1977"/>
                  <a:gd name="T32" fmla="*/ 295 w 3511"/>
                  <a:gd name="T33" fmla="*/ 172 h 1977"/>
                  <a:gd name="T34" fmla="*/ 313 w 3511"/>
                  <a:gd name="T35" fmla="*/ 167 h 1977"/>
                  <a:gd name="T36" fmla="*/ 330 w 3511"/>
                  <a:gd name="T37" fmla="*/ 163 h 1977"/>
                  <a:gd name="T38" fmla="*/ 349 w 3511"/>
                  <a:gd name="T39" fmla="*/ 158 h 1977"/>
                  <a:gd name="T40" fmla="*/ 366 w 3511"/>
                  <a:gd name="T41" fmla="*/ 153 h 1977"/>
                  <a:gd name="T42" fmla="*/ 384 w 3511"/>
                  <a:gd name="T43" fmla="*/ 148 h 1977"/>
                  <a:gd name="T44" fmla="*/ 402 w 3511"/>
                  <a:gd name="T45" fmla="*/ 143 h 1977"/>
                  <a:gd name="T46" fmla="*/ 420 w 3511"/>
                  <a:gd name="T47" fmla="*/ 138 h 1977"/>
                  <a:gd name="T48" fmla="*/ 438 w 3511"/>
                  <a:gd name="T49" fmla="*/ 133 h 1977"/>
                  <a:gd name="T50" fmla="*/ 456 w 3511"/>
                  <a:gd name="T51" fmla="*/ 128 h 1977"/>
                  <a:gd name="T52" fmla="*/ 473 w 3511"/>
                  <a:gd name="T53" fmla="*/ 122 h 1977"/>
                  <a:gd name="T54" fmla="*/ 491 w 3511"/>
                  <a:gd name="T55" fmla="*/ 117 h 1977"/>
                  <a:gd name="T56" fmla="*/ 509 w 3511"/>
                  <a:gd name="T57" fmla="*/ 112 h 1977"/>
                  <a:gd name="T58" fmla="*/ 527 w 3511"/>
                  <a:gd name="T59" fmla="*/ 107 h 1977"/>
                  <a:gd name="T60" fmla="*/ 545 w 3511"/>
                  <a:gd name="T61" fmla="*/ 102 h 1977"/>
                  <a:gd name="T62" fmla="*/ 563 w 3511"/>
                  <a:gd name="T63" fmla="*/ 96 h 1977"/>
                  <a:gd name="T64" fmla="*/ 580 w 3511"/>
                  <a:gd name="T65" fmla="*/ 91 h 1977"/>
                  <a:gd name="T66" fmla="*/ 598 w 3511"/>
                  <a:gd name="T67" fmla="*/ 86 h 1977"/>
                  <a:gd name="T68" fmla="*/ 616 w 3511"/>
                  <a:gd name="T69" fmla="*/ 80 h 1977"/>
                  <a:gd name="T70" fmla="*/ 634 w 3511"/>
                  <a:gd name="T71" fmla="*/ 75 h 1977"/>
                  <a:gd name="T72" fmla="*/ 652 w 3511"/>
                  <a:gd name="T73" fmla="*/ 69 h 1977"/>
                  <a:gd name="T74" fmla="*/ 670 w 3511"/>
                  <a:gd name="T75" fmla="*/ 64 h 1977"/>
                  <a:gd name="T76" fmla="*/ 687 w 3511"/>
                  <a:gd name="T77" fmla="*/ 59 h 1977"/>
                  <a:gd name="T78" fmla="*/ 705 w 3511"/>
                  <a:gd name="T79" fmla="*/ 53 h 1977"/>
                  <a:gd name="T80" fmla="*/ 723 w 3511"/>
                  <a:gd name="T81" fmla="*/ 48 h 1977"/>
                  <a:gd name="T82" fmla="*/ 741 w 3511"/>
                  <a:gd name="T83" fmla="*/ 42 h 1977"/>
                  <a:gd name="T84" fmla="*/ 759 w 3511"/>
                  <a:gd name="T85" fmla="*/ 37 h 1977"/>
                  <a:gd name="T86" fmla="*/ 777 w 3511"/>
                  <a:gd name="T87" fmla="*/ 31 h 1977"/>
                  <a:gd name="T88" fmla="*/ 794 w 3511"/>
                  <a:gd name="T89" fmla="*/ 26 h 1977"/>
                  <a:gd name="T90" fmla="*/ 812 w 3511"/>
                  <a:gd name="T91" fmla="*/ 20 h 1977"/>
                  <a:gd name="T92" fmla="*/ 830 w 3511"/>
                  <a:gd name="T93" fmla="*/ 15 h 1977"/>
                  <a:gd name="T94" fmla="*/ 848 w 3511"/>
                  <a:gd name="T95" fmla="*/ 9 h 1977"/>
                  <a:gd name="T96" fmla="*/ 866 w 3511"/>
                  <a:gd name="T97" fmla="*/ 4 h 1977"/>
                  <a:gd name="T98" fmla="*/ 878 w 3511"/>
                  <a:gd name="T99" fmla="*/ 0 h 197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511"/>
                  <a:gd name="T151" fmla="*/ 0 h 1977"/>
                  <a:gd name="T152" fmla="*/ 3511 w 3511"/>
                  <a:gd name="T153" fmla="*/ 1977 h 197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511" h="1977">
                    <a:moveTo>
                      <a:pt x="0" y="1977"/>
                    </a:moveTo>
                    <a:lnTo>
                      <a:pt x="36" y="1977"/>
                    </a:lnTo>
                    <a:lnTo>
                      <a:pt x="73" y="1975"/>
                    </a:lnTo>
                    <a:lnTo>
                      <a:pt x="108" y="1972"/>
                    </a:lnTo>
                    <a:lnTo>
                      <a:pt x="144" y="1969"/>
                    </a:lnTo>
                    <a:lnTo>
                      <a:pt x="179" y="1964"/>
                    </a:lnTo>
                    <a:lnTo>
                      <a:pt x="215" y="1958"/>
                    </a:lnTo>
                    <a:lnTo>
                      <a:pt x="251" y="1952"/>
                    </a:lnTo>
                    <a:lnTo>
                      <a:pt x="286" y="1945"/>
                    </a:lnTo>
                    <a:lnTo>
                      <a:pt x="322" y="1935"/>
                    </a:lnTo>
                    <a:lnTo>
                      <a:pt x="357" y="1926"/>
                    </a:lnTo>
                    <a:lnTo>
                      <a:pt x="393" y="1916"/>
                    </a:lnTo>
                    <a:lnTo>
                      <a:pt x="429" y="1906"/>
                    </a:lnTo>
                    <a:lnTo>
                      <a:pt x="464" y="1893"/>
                    </a:lnTo>
                    <a:lnTo>
                      <a:pt x="501" y="1881"/>
                    </a:lnTo>
                    <a:lnTo>
                      <a:pt x="536" y="1868"/>
                    </a:lnTo>
                    <a:lnTo>
                      <a:pt x="572" y="1854"/>
                    </a:lnTo>
                    <a:lnTo>
                      <a:pt x="608" y="1839"/>
                    </a:lnTo>
                    <a:lnTo>
                      <a:pt x="643" y="1824"/>
                    </a:lnTo>
                    <a:lnTo>
                      <a:pt x="679" y="1808"/>
                    </a:lnTo>
                    <a:lnTo>
                      <a:pt x="714" y="1792"/>
                    </a:lnTo>
                    <a:lnTo>
                      <a:pt x="750" y="1775"/>
                    </a:lnTo>
                    <a:lnTo>
                      <a:pt x="786" y="1759"/>
                    </a:lnTo>
                    <a:lnTo>
                      <a:pt x="821" y="1741"/>
                    </a:lnTo>
                    <a:lnTo>
                      <a:pt x="857" y="1722"/>
                    </a:lnTo>
                    <a:lnTo>
                      <a:pt x="892" y="1705"/>
                    </a:lnTo>
                    <a:lnTo>
                      <a:pt x="928" y="1686"/>
                    </a:lnTo>
                    <a:lnTo>
                      <a:pt x="965" y="1667"/>
                    </a:lnTo>
                    <a:lnTo>
                      <a:pt x="1000" y="1648"/>
                    </a:lnTo>
                    <a:lnTo>
                      <a:pt x="1036" y="1629"/>
                    </a:lnTo>
                    <a:lnTo>
                      <a:pt x="1071" y="1608"/>
                    </a:lnTo>
                    <a:lnTo>
                      <a:pt x="1107" y="1588"/>
                    </a:lnTo>
                    <a:lnTo>
                      <a:pt x="1142" y="1568"/>
                    </a:lnTo>
                    <a:lnTo>
                      <a:pt x="1178" y="1547"/>
                    </a:lnTo>
                    <a:lnTo>
                      <a:pt x="1214" y="1527"/>
                    </a:lnTo>
                    <a:lnTo>
                      <a:pt x="1249" y="1505"/>
                    </a:lnTo>
                    <a:lnTo>
                      <a:pt x="1285" y="1485"/>
                    </a:lnTo>
                    <a:lnTo>
                      <a:pt x="1320" y="1463"/>
                    </a:lnTo>
                    <a:lnTo>
                      <a:pt x="1356" y="1442"/>
                    </a:lnTo>
                    <a:lnTo>
                      <a:pt x="1393" y="1420"/>
                    </a:lnTo>
                    <a:lnTo>
                      <a:pt x="1428" y="1398"/>
                    </a:lnTo>
                    <a:lnTo>
                      <a:pt x="1464" y="1377"/>
                    </a:lnTo>
                    <a:lnTo>
                      <a:pt x="1499" y="1353"/>
                    </a:lnTo>
                    <a:lnTo>
                      <a:pt x="1535" y="1332"/>
                    </a:lnTo>
                    <a:lnTo>
                      <a:pt x="1571" y="1309"/>
                    </a:lnTo>
                    <a:lnTo>
                      <a:pt x="1606" y="1287"/>
                    </a:lnTo>
                    <a:lnTo>
                      <a:pt x="1642" y="1264"/>
                    </a:lnTo>
                    <a:lnTo>
                      <a:pt x="1677" y="1241"/>
                    </a:lnTo>
                    <a:lnTo>
                      <a:pt x="1713" y="1218"/>
                    </a:lnTo>
                    <a:lnTo>
                      <a:pt x="1749" y="1196"/>
                    </a:lnTo>
                    <a:lnTo>
                      <a:pt x="1784" y="1173"/>
                    </a:lnTo>
                    <a:lnTo>
                      <a:pt x="1821" y="1150"/>
                    </a:lnTo>
                    <a:lnTo>
                      <a:pt x="1856" y="1126"/>
                    </a:lnTo>
                    <a:lnTo>
                      <a:pt x="1892" y="1102"/>
                    </a:lnTo>
                    <a:lnTo>
                      <a:pt x="1928" y="1079"/>
                    </a:lnTo>
                    <a:lnTo>
                      <a:pt x="1963" y="1056"/>
                    </a:lnTo>
                    <a:lnTo>
                      <a:pt x="1999" y="1033"/>
                    </a:lnTo>
                    <a:lnTo>
                      <a:pt x="2034" y="1009"/>
                    </a:lnTo>
                    <a:lnTo>
                      <a:pt x="2070" y="986"/>
                    </a:lnTo>
                    <a:lnTo>
                      <a:pt x="2106" y="961"/>
                    </a:lnTo>
                    <a:lnTo>
                      <a:pt x="2141" y="938"/>
                    </a:lnTo>
                    <a:lnTo>
                      <a:pt x="2177" y="914"/>
                    </a:lnTo>
                    <a:lnTo>
                      <a:pt x="2212" y="891"/>
                    </a:lnTo>
                    <a:lnTo>
                      <a:pt x="2249" y="866"/>
                    </a:lnTo>
                    <a:lnTo>
                      <a:pt x="2285" y="842"/>
                    </a:lnTo>
                    <a:lnTo>
                      <a:pt x="2320" y="819"/>
                    </a:lnTo>
                    <a:lnTo>
                      <a:pt x="2356" y="795"/>
                    </a:lnTo>
                    <a:lnTo>
                      <a:pt x="2391" y="770"/>
                    </a:lnTo>
                    <a:lnTo>
                      <a:pt x="2427" y="747"/>
                    </a:lnTo>
                    <a:lnTo>
                      <a:pt x="2463" y="723"/>
                    </a:lnTo>
                    <a:lnTo>
                      <a:pt x="2498" y="698"/>
                    </a:lnTo>
                    <a:lnTo>
                      <a:pt x="2534" y="674"/>
                    </a:lnTo>
                    <a:lnTo>
                      <a:pt x="2569" y="649"/>
                    </a:lnTo>
                    <a:lnTo>
                      <a:pt x="2605" y="625"/>
                    </a:lnTo>
                    <a:lnTo>
                      <a:pt x="2640" y="601"/>
                    </a:lnTo>
                    <a:lnTo>
                      <a:pt x="2677" y="576"/>
                    </a:lnTo>
                    <a:lnTo>
                      <a:pt x="2713" y="552"/>
                    </a:lnTo>
                    <a:lnTo>
                      <a:pt x="2748" y="527"/>
                    </a:lnTo>
                    <a:lnTo>
                      <a:pt x="2784" y="503"/>
                    </a:lnTo>
                    <a:lnTo>
                      <a:pt x="2819" y="478"/>
                    </a:lnTo>
                    <a:lnTo>
                      <a:pt x="2855" y="454"/>
                    </a:lnTo>
                    <a:lnTo>
                      <a:pt x="2891" y="430"/>
                    </a:lnTo>
                    <a:lnTo>
                      <a:pt x="2926" y="405"/>
                    </a:lnTo>
                    <a:lnTo>
                      <a:pt x="2962" y="381"/>
                    </a:lnTo>
                    <a:lnTo>
                      <a:pt x="2997" y="356"/>
                    </a:lnTo>
                    <a:lnTo>
                      <a:pt x="3033" y="332"/>
                    </a:lnTo>
                    <a:lnTo>
                      <a:pt x="3069" y="308"/>
                    </a:lnTo>
                    <a:lnTo>
                      <a:pt x="3105" y="282"/>
                    </a:lnTo>
                    <a:lnTo>
                      <a:pt x="3141" y="257"/>
                    </a:lnTo>
                    <a:lnTo>
                      <a:pt x="3176" y="233"/>
                    </a:lnTo>
                    <a:lnTo>
                      <a:pt x="3212" y="209"/>
                    </a:lnTo>
                    <a:lnTo>
                      <a:pt x="3248" y="184"/>
                    </a:lnTo>
                    <a:lnTo>
                      <a:pt x="3283" y="158"/>
                    </a:lnTo>
                    <a:lnTo>
                      <a:pt x="3319" y="134"/>
                    </a:lnTo>
                    <a:lnTo>
                      <a:pt x="3354" y="110"/>
                    </a:lnTo>
                    <a:lnTo>
                      <a:pt x="3390" y="85"/>
                    </a:lnTo>
                    <a:lnTo>
                      <a:pt x="3426" y="59"/>
                    </a:lnTo>
                    <a:lnTo>
                      <a:pt x="3461" y="35"/>
                    </a:lnTo>
                    <a:lnTo>
                      <a:pt x="3497" y="10"/>
                    </a:lnTo>
                    <a:lnTo>
                      <a:pt x="3511" y="0"/>
                    </a:lnTo>
                  </a:path>
                </a:pathLst>
              </a:cu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23" name="Freeform 40"/>
              <p:cNvSpPr>
                <a:spLocks/>
              </p:cNvSpPr>
              <p:nvPr/>
            </p:nvSpPr>
            <p:spPr bwMode="auto">
              <a:xfrm>
                <a:off x="1715" y="2109"/>
                <a:ext cx="1756" cy="839"/>
              </a:xfrm>
              <a:custGeom>
                <a:avLst/>
                <a:gdLst>
                  <a:gd name="T0" fmla="*/ 9 w 3511"/>
                  <a:gd name="T1" fmla="*/ 3 h 2518"/>
                  <a:gd name="T2" fmla="*/ 27 w 3511"/>
                  <a:gd name="T3" fmla="*/ 9 h 2518"/>
                  <a:gd name="T4" fmla="*/ 45 w 3511"/>
                  <a:gd name="T5" fmla="*/ 14 h 2518"/>
                  <a:gd name="T6" fmla="*/ 63 w 3511"/>
                  <a:gd name="T7" fmla="*/ 20 h 2518"/>
                  <a:gd name="T8" fmla="*/ 81 w 3511"/>
                  <a:gd name="T9" fmla="*/ 26 h 2518"/>
                  <a:gd name="T10" fmla="*/ 99 w 3511"/>
                  <a:gd name="T11" fmla="*/ 31 h 2518"/>
                  <a:gd name="T12" fmla="*/ 116 w 3511"/>
                  <a:gd name="T13" fmla="*/ 37 h 2518"/>
                  <a:gd name="T14" fmla="*/ 134 w 3511"/>
                  <a:gd name="T15" fmla="*/ 43 h 2518"/>
                  <a:gd name="T16" fmla="*/ 152 w 3511"/>
                  <a:gd name="T17" fmla="*/ 48 h 2518"/>
                  <a:gd name="T18" fmla="*/ 170 w 3511"/>
                  <a:gd name="T19" fmla="*/ 54 h 2518"/>
                  <a:gd name="T20" fmla="*/ 188 w 3511"/>
                  <a:gd name="T21" fmla="*/ 60 h 2518"/>
                  <a:gd name="T22" fmla="*/ 206 w 3511"/>
                  <a:gd name="T23" fmla="*/ 65 h 2518"/>
                  <a:gd name="T24" fmla="*/ 223 w 3511"/>
                  <a:gd name="T25" fmla="*/ 71 h 2518"/>
                  <a:gd name="T26" fmla="*/ 242 w 3511"/>
                  <a:gd name="T27" fmla="*/ 77 h 2518"/>
                  <a:gd name="T28" fmla="*/ 259 w 3511"/>
                  <a:gd name="T29" fmla="*/ 82 h 2518"/>
                  <a:gd name="T30" fmla="*/ 277 w 3511"/>
                  <a:gd name="T31" fmla="*/ 88 h 2518"/>
                  <a:gd name="T32" fmla="*/ 295 w 3511"/>
                  <a:gd name="T33" fmla="*/ 94 h 2518"/>
                  <a:gd name="T34" fmla="*/ 313 w 3511"/>
                  <a:gd name="T35" fmla="*/ 100 h 2518"/>
                  <a:gd name="T36" fmla="*/ 330 w 3511"/>
                  <a:gd name="T37" fmla="*/ 105 h 2518"/>
                  <a:gd name="T38" fmla="*/ 349 w 3511"/>
                  <a:gd name="T39" fmla="*/ 111 h 2518"/>
                  <a:gd name="T40" fmla="*/ 366 w 3511"/>
                  <a:gd name="T41" fmla="*/ 117 h 2518"/>
                  <a:gd name="T42" fmla="*/ 384 w 3511"/>
                  <a:gd name="T43" fmla="*/ 122 h 2518"/>
                  <a:gd name="T44" fmla="*/ 402 w 3511"/>
                  <a:gd name="T45" fmla="*/ 128 h 2518"/>
                  <a:gd name="T46" fmla="*/ 420 w 3511"/>
                  <a:gd name="T47" fmla="*/ 134 h 2518"/>
                  <a:gd name="T48" fmla="*/ 438 w 3511"/>
                  <a:gd name="T49" fmla="*/ 139 h 2518"/>
                  <a:gd name="T50" fmla="*/ 456 w 3511"/>
                  <a:gd name="T51" fmla="*/ 145 h 2518"/>
                  <a:gd name="T52" fmla="*/ 473 w 3511"/>
                  <a:gd name="T53" fmla="*/ 151 h 2518"/>
                  <a:gd name="T54" fmla="*/ 491 w 3511"/>
                  <a:gd name="T55" fmla="*/ 156 h 2518"/>
                  <a:gd name="T56" fmla="*/ 509 w 3511"/>
                  <a:gd name="T57" fmla="*/ 162 h 2518"/>
                  <a:gd name="T58" fmla="*/ 527 w 3511"/>
                  <a:gd name="T59" fmla="*/ 168 h 2518"/>
                  <a:gd name="T60" fmla="*/ 545 w 3511"/>
                  <a:gd name="T61" fmla="*/ 173 h 2518"/>
                  <a:gd name="T62" fmla="*/ 563 w 3511"/>
                  <a:gd name="T63" fmla="*/ 179 h 2518"/>
                  <a:gd name="T64" fmla="*/ 580 w 3511"/>
                  <a:gd name="T65" fmla="*/ 185 h 2518"/>
                  <a:gd name="T66" fmla="*/ 598 w 3511"/>
                  <a:gd name="T67" fmla="*/ 190 h 2518"/>
                  <a:gd name="T68" fmla="*/ 616 w 3511"/>
                  <a:gd name="T69" fmla="*/ 196 h 2518"/>
                  <a:gd name="T70" fmla="*/ 634 w 3511"/>
                  <a:gd name="T71" fmla="*/ 202 h 2518"/>
                  <a:gd name="T72" fmla="*/ 652 w 3511"/>
                  <a:gd name="T73" fmla="*/ 207 h 2518"/>
                  <a:gd name="T74" fmla="*/ 670 w 3511"/>
                  <a:gd name="T75" fmla="*/ 213 h 2518"/>
                  <a:gd name="T76" fmla="*/ 687 w 3511"/>
                  <a:gd name="T77" fmla="*/ 219 h 2518"/>
                  <a:gd name="T78" fmla="*/ 705 w 3511"/>
                  <a:gd name="T79" fmla="*/ 225 h 2518"/>
                  <a:gd name="T80" fmla="*/ 723 w 3511"/>
                  <a:gd name="T81" fmla="*/ 230 h 2518"/>
                  <a:gd name="T82" fmla="*/ 741 w 3511"/>
                  <a:gd name="T83" fmla="*/ 236 h 2518"/>
                  <a:gd name="T84" fmla="*/ 759 w 3511"/>
                  <a:gd name="T85" fmla="*/ 242 h 2518"/>
                  <a:gd name="T86" fmla="*/ 777 w 3511"/>
                  <a:gd name="T87" fmla="*/ 247 h 2518"/>
                  <a:gd name="T88" fmla="*/ 794 w 3511"/>
                  <a:gd name="T89" fmla="*/ 253 h 2518"/>
                  <a:gd name="T90" fmla="*/ 812 w 3511"/>
                  <a:gd name="T91" fmla="*/ 259 h 2518"/>
                  <a:gd name="T92" fmla="*/ 830 w 3511"/>
                  <a:gd name="T93" fmla="*/ 264 h 2518"/>
                  <a:gd name="T94" fmla="*/ 848 w 3511"/>
                  <a:gd name="T95" fmla="*/ 270 h 2518"/>
                  <a:gd name="T96" fmla="*/ 866 w 3511"/>
                  <a:gd name="T97" fmla="*/ 276 h 2518"/>
                  <a:gd name="T98" fmla="*/ 878 w 3511"/>
                  <a:gd name="T99" fmla="*/ 280 h 251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511"/>
                  <a:gd name="T151" fmla="*/ 0 h 2518"/>
                  <a:gd name="T152" fmla="*/ 3511 w 3511"/>
                  <a:gd name="T153" fmla="*/ 2518 h 251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511" h="2518">
                    <a:moveTo>
                      <a:pt x="0" y="0"/>
                    </a:moveTo>
                    <a:lnTo>
                      <a:pt x="36" y="26"/>
                    </a:lnTo>
                    <a:lnTo>
                      <a:pt x="73" y="52"/>
                    </a:lnTo>
                    <a:lnTo>
                      <a:pt x="108" y="78"/>
                    </a:lnTo>
                    <a:lnTo>
                      <a:pt x="144" y="102"/>
                    </a:lnTo>
                    <a:lnTo>
                      <a:pt x="179" y="128"/>
                    </a:lnTo>
                    <a:lnTo>
                      <a:pt x="215" y="154"/>
                    </a:lnTo>
                    <a:lnTo>
                      <a:pt x="251" y="180"/>
                    </a:lnTo>
                    <a:lnTo>
                      <a:pt x="286" y="205"/>
                    </a:lnTo>
                    <a:lnTo>
                      <a:pt x="322" y="231"/>
                    </a:lnTo>
                    <a:lnTo>
                      <a:pt x="357" y="257"/>
                    </a:lnTo>
                    <a:lnTo>
                      <a:pt x="393" y="281"/>
                    </a:lnTo>
                    <a:lnTo>
                      <a:pt x="429" y="307"/>
                    </a:lnTo>
                    <a:lnTo>
                      <a:pt x="464" y="333"/>
                    </a:lnTo>
                    <a:lnTo>
                      <a:pt x="501" y="359"/>
                    </a:lnTo>
                    <a:lnTo>
                      <a:pt x="536" y="384"/>
                    </a:lnTo>
                    <a:lnTo>
                      <a:pt x="572" y="410"/>
                    </a:lnTo>
                    <a:lnTo>
                      <a:pt x="608" y="436"/>
                    </a:lnTo>
                    <a:lnTo>
                      <a:pt x="643" y="462"/>
                    </a:lnTo>
                    <a:lnTo>
                      <a:pt x="679" y="486"/>
                    </a:lnTo>
                    <a:lnTo>
                      <a:pt x="714" y="512"/>
                    </a:lnTo>
                    <a:lnTo>
                      <a:pt x="750" y="538"/>
                    </a:lnTo>
                    <a:lnTo>
                      <a:pt x="786" y="563"/>
                    </a:lnTo>
                    <a:lnTo>
                      <a:pt x="821" y="589"/>
                    </a:lnTo>
                    <a:lnTo>
                      <a:pt x="857" y="615"/>
                    </a:lnTo>
                    <a:lnTo>
                      <a:pt x="892" y="641"/>
                    </a:lnTo>
                    <a:lnTo>
                      <a:pt x="928" y="665"/>
                    </a:lnTo>
                    <a:lnTo>
                      <a:pt x="965" y="691"/>
                    </a:lnTo>
                    <a:lnTo>
                      <a:pt x="1000" y="717"/>
                    </a:lnTo>
                    <a:lnTo>
                      <a:pt x="1036" y="742"/>
                    </a:lnTo>
                    <a:lnTo>
                      <a:pt x="1071" y="768"/>
                    </a:lnTo>
                    <a:lnTo>
                      <a:pt x="1107" y="794"/>
                    </a:lnTo>
                    <a:lnTo>
                      <a:pt x="1142" y="820"/>
                    </a:lnTo>
                    <a:lnTo>
                      <a:pt x="1178" y="844"/>
                    </a:lnTo>
                    <a:lnTo>
                      <a:pt x="1214" y="870"/>
                    </a:lnTo>
                    <a:lnTo>
                      <a:pt x="1249" y="896"/>
                    </a:lnTo>
                    <a:lnTo>
                      <a:pt x="1285" y="922"/>
                    </a:lnTo>
                    <a:lnTo>
                      <a:pt x="1320" y="947"/>
                    </a:lnTo>
                    <a:lnTo>
                      <a:pt x="1356" y="973"/>
                    </a:lnTo>
                    <a:lnTo>
                      <a:pt x="1393" y="999"/>
                    </a:lnTo>
                    <a:lnTo>
                      <a:pt x="1428" y="1023"/>
                    </a:lnTo>
                    <a:lnTo>
                      <a:pt x="1464" y="1049"/>
                    </a:lnTo>
                    <a:lnTo>
                      <a:pt x="1499" y="1075"/>
                    </a:lnTo>
                    <a:lnTo>
                      <a:pt x="1535" y="1101"/>
                    </a:lnTo>
                    <a:lnTo>
                      <a:pt x="1571" y="1126"/>
                    </a:lnTo>
                    <a:lnTo>
                      <a:pt x="1606" y="1152"/>
                    </a:lnTo>
                    <a:lnTo>
                      <a:pt x="1642" y="1178"/>
                    </a:lnTo>
                    <a:lnTo>
                      <a:pt x="1677" y="1202"/>
                    </a:lnTo>
                    <a:lnTo>
                      <a:pt x="1713" y="1228"/>
                    </a:lnTo>
                    <a:lnTo>
                      <a:pt x="1749" y="1254"/>
                    </a:lnTo>
                    <a:lnTo>
                      <a:pt x="1784" y="1280"/>
                    </a:lnTo>
                    <a:lnTo>
                      <a:pt x="1821" y="1305"/>
                    </a:lnTo>
                    <a:lnTo>
                      <a:pt x="1856" y="1331"/>
                    </a:lnTo>
                    <a:lnTo>
                      <a:pt x="1892" y="1357"/>
                    </a:lnTo>
                    <a:lnTo>
                      <a:pt x="1928" y="1383"/>
                    </a:lnTo>
                    <a:lnTo>
                      <a:pt x="1963" y="1407"/>
                    </a:lnTo>
                    <a:lnTo>
                      <a:pt x="1999" y="1433"/>
                    </a:lnTo>
                    <a:lnTo>
                      <a:pt x="2034" y="1459"/>
                    </a:lnTo>
                    <a:lnTo>
                      <a:pt x="2070" y="1484"/>
                    </a:lnTo>
                    <a:lnTo>
                      <a:pt x="2106" y="1510"/>
                    </a:lnTo>
                    <a:lnTo>
                      <a:pt x="2141" y="1536"/>
                    </a:lnTo>
                    <a:lnTo>
                      <a:pt x="2177" y="1562"/>
                    </a:lnTo>
                    <a:lnTo>
                      <a:pt x="2212" y="1586"/>
                    </a:lnTo>
                    <a:lnTo>
                      <a:pt x="2249" y="1612"/>
                    </a:lnTo>
                    <a:lnTo>
                      <a:pt x="2285" y="1638"/>
                    </a:lnTo>
                    <a:lnTo>
                      <a:pt x="2320" y="1664"/>
                    </a:lnTo>
                    <a:lnTo>
                      <a:pt x="2356" y="1689"/>
                    </a:lnTo>
                    <a:lnTo>
                      <a:pt x="2391" y="1715"/>
                    </a:lnTo>
                    <a:lnTo>
                      <a:pt x="2427" y="1741"/>
                    </a:lnTo>
                    <a:lnTo>
                      <a:pt x="2463" y="1765"/>
                    </a:lnTo>
                    <a:lnTo>
                      <a:pt x="2498" y="1791"/>
                    </a:lnTo>
                    <a:lnTo>
                      <a:pt x="2534" y="1817"/>
                    </a:lnTo>
                    <a:lnTo>
                      <a:pt x="2569" y="1843"/>
                    </a:lnTo>
                    <a:lnTo>
                      <a:pt x="2605" y="1868"/>
                    </a:lnTo>
                    <a:lnTo>
                      <a:pt x="2640" y="1894"/>
                    </a:lnTo>
                    <a:lnTo>
                      <a:pt x="2677" y="1920"/>
                    </a:lnTo>
                    <a:lnTo>
                      <a:pt x="2713" y="1944"/>
                    </a:lnTo>
                    <a:lnTo>
                      <a:pt x="2748" y="1970"/>
                    </a:lnTo>
                    <a:lnTo>
                      <a:pt x="2784" y="1996"/>
                    </a:lnTo>
                    <a:lnTo>
                      <a:pt x="2819" y="2022"/>
                    </a:lnTo>
                    <a:lnTo>
                      <a:pt x="2855" y="2047"/>
                    </a:lnTo>
                    <a:lnTo>
                      <a:pt x="2891" y="2073"/>
                    </a:lnTo>
                    <a:lnTo>
                      <a:pt x="2926" y="2099"/>
                    </a:lnTo>
                    <a:lnTo>
                      <a:pt x="2962" y="2123"/>
                    </a:lnTo>
                    <a:lnTo>
                      <a:pt x="2997" y="2149"/>
                    </a:lnTo>
                    <a:lnTo>
                      <a:pt x="3033" y="2175"/>
                    </a:lnTo>
                    <a:lnTo>
                      <a:pt x="3069" y="2201"/>
                    </a:lnTo>
                    <a:lnTo>
                      <a:pt x="3105" y="2227"/>
                    </a:lnTo>
                    <a:lnTo>
                      <a:pt x="3141" y="2252"/>
                    </a:lnTo>
                    <a:lnTo>
                      <a:pt x="3176" y="2278"/>
                    </a:lnTo>
                    <a:lnTo>
                      <a:pt x="3212" y="2304"/>
                    </a:lnTo>
                    <a:lnTo>
                      <a:pt x="3248" y="2328"/>
                    </a:lnTo>
                    <a:lnTo>
                      <a:pt x="3283" y="2354"/>
                    </a:lnTo>
                    <a:lnTo>
                      <a:pt x="3319" y="2380"/>
                    </a:lnTo>
                    <a:lnTo>
                      <a:pt x="3354" y="2406"/>
                    </a:lnTo>
                    <a:lnTo>
                      <a:pt x="3390" y="2431"/>
                    </a:lnTo>
                    <a:lnTo>
                      <a:pt x="3426" y="2457"/>
                    </a:lnTo>
                    <a:lnTo>
                      <a:pt x="3461" y="2483"/>
                    </a:lnTo>
                    <a:lnTo>
                      <a:pt x="3497" y="2507"/>
                    </a:lnTo>
                    <a:lnTo>
                      <a:pt x="3511" y="2518"/>
                    </a:lnTo>
                  </a:path>
                </a:pathLst>
              </a:cu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24" name="Freeform 41"/>
              <p:cNvSpPr>
                <a:spLocks/>
              </p:cNvSpPr>
              <p:nvPr/>
            </p:nvSpPr>
            <p:spPr bwMode="auto">
              <a:xfrm>
                <a:off x="1715" y="2518"/>
                <a:ext cx="1756" cy="660"/>
              </a:xfrm>
              <a:custGeom>
                <a:avLst/>
                <a:gdLst>
                  <a:gd name="T0" fmla="*/ 9 w 3511"/>
                  <a:gd name="T1" fmla="*/ 0 h 1978"/>
                  <a:gd name="T2" fmla="*/ 27 w 3511"/>
                  <a:gd name="T3" fmla="*/ 1 h 1978"/>
                  <a:gd name="T4" fmla="*/ 45 w 3511"/>
                  <a:gd name="T5" fmla="*/ 2 h 1978"/>
                  <a:gd name="T6" fmla="*/ 63 w 3511"/>
                  <a:gd name="T7" fmla="*/ 3 h 1978"/>
                  <a:gd name="T8" fmla="*/ 81 w 3511"/>
                  <a:gd name="T9" fmla="*/ 5 h 1978"/>
                  <a:gd name="T10" fmla="*/ 99 w 3511"/>
                  <a:gd name="T11" fmla="*/ 7 h 1978"/>
                  <a:gd name="T12" fmla="*/ 116 w 3511"/>
                  <a:gd name="T13" fmla="*/ 9 h 1978"/>
                  <a:gd name="T14" fmla="*/ 134 w 3511"/>
                  <a:gd name="T15" fmla="*/ 12 h 1978"/>
                  <a:gd name="T16" fmla="*/ 152 w 3511"/>
                  <a:gd name="T17" fmla="*/ 15 h 1978"/>
                  <a:gd name="T18" fmla="*/ 170 w 3511"/>
                  <a:gd name="T19" fmla="*/ 19 h 1978"/>
                  <a:gd name="T20" fmla="*/ 188 w 3511"/>
                  <a:gd name="T21" fmla="*/ 22 h 1978"/>
                  <a:gd name="T22" fmla="*/ 206 w 3511"/>
                  <a:gd name="T23" fmla="*/ 26 h 1978"/>
                  <a:gd name="T24" fmla="*/ 223 w 3511"/>
                  <a:gd name="T25" fmla="*/ 30 h 1978"/>
                  <a:gd name="T26" fmla="*/ 242 w 3511"/>
                  <a:gd name="T27" fmla="*/ 35 h 1978"/>
                  <a:gd name="T28" fmla="*/ 259 w 3511"/>
                  <a:gd name="T29" fmla="*/ 39 h 1978"/>
                  <a:gd name="T30" fmla="*/ 277 w 3511"/>
                  <a:gd name="T31" fmla="*/ 43 h 1978"/>
                  <a:gd name="T32" fmla="*/ 295 w 3511"/>
                  <a:gd name="T33" fmla="*/ 48 h 1978"/>
                  <a:gd name="T34" fmla="*/ 313 w 3511"/>
                  <a:gd name="T35" fmla="*/ 52 h 1978"/>
                  <a:gd name="T36" fmla="*/ 330 w 3511"/>
                  <a:gd name="T37" fmla="*/ 57 h 1978"/>
                  <a:gd name="T38" fmla="*/ 349 w 3511"/>
                  <a:gd name="T39" fmla="*/ 62 h 1978"/>
                  <a:gd name="T40" fmla="*/ 366 w 3511"/>
                  <a:gd name="T41" fmla="*/ 67 h 1978"/>
                  <a:gd name="T42" fmla="*/ 384 w 3511"/>
                  <a:gd name="T43" fmla="*/ 72 h 1978"/>
                  <a:gd name="T44" fmla="*/ 402 w 3511"/>
                  <a:gd name="T45" fmla="*/ 77 h 1978"/>
                  <a:gd name="T46" fmla="*/ 420 w 3511"/>
                  <a:gd name="T47" fmla="*/ 82 h 1978"/>
                  <a:gd name="T48" fmla="*/ 438 w 3511"/>
                  <a:gd name="T49" fmla="*/ 87 h 1978"/>
                  <a:gd name="T50" fmla="*/ 456 w 3511"/>
                  <a:gd name="T51" fmla="*/ 92 h 1978"/>
                  <a:gd name="T52" fmla="*/ 473 w 3511"/>
                  <a:gd name="T53" fmla="*/ 97 h 1978"/>
                  <a:gd name="T54" fmla="*/ 491 w 3511"/>
                  <a:gd name="T55" fmla="*/ 102 h 1978"/>
                  <a:gd name="T56" fmla="*/ 509 w 3511"/>
                  <a:gd name="T57" fmla="*/ 108 h 1978"/>
                  <a:gd name="T58" fmla="*/ 527 w 3511"/>
                  <a:gd name="T59" fmla="*/ 113 h 1978"/>
                  <a:gd name="T60" fmla="*/ 545 w 3511"/>
                  <a:gd name="T61" fmla="*/ 118 h 1978"/>
                  <a:gd name="T62" fmla="*/ 563 w 3511"/>
                  <a:gd name="T63" fmla="*/ 124 h 1978"/>
                  <a:gd name="T64" fmla="*/ 580 w 3511"/>
                  <a:gd name="T65" fmla="*/ 129 h 1978"/>
                  <a:gd name="T66" fmla="*/ 598 w 3511"/>
                  <a:gd name="T67" fmla="*/ 134 h 1978"/>
                  <a:gd name="T68" fmla="*/ 616 w 3511"/>
                  <a:gd name="T69" fmla="*/ 140 h 1978"/>
                  <a:gd name="T70" fmla="*/ 634 w 3511"/>
                  <a:gd name="T71" fmla="*/ 145 h 1978"/>
                  <a:gd name="T72" fmla="*/ 652 w 3511"/>
                  <a:gd name="T73" fmla="*/ 150 h 1978"/>
                  <a:gd name="T74" fmla="*/ 670 w 3511"/>
                  <a:gd name="T75" fmla="*/ 156 h 1978"/>
                  <a:gd name="T76" fmla="*/ 687 w 3511"/>
                  <a:gd name="T77" fmla="*/ 161 h 1978"/>
                  <a:gd name="T78" fmla="*/ 705 w 3511"/>
                  <a:gd name="T79" fmla="*/ 167 h 1978"/>
                  <a:gd name="T80" fmla="*/ 723 w 3511"/>
                  <a:gd name="T81" fmla="*/ 173 h 1978"/>
                  <a:gd name="T82" fmla="*/ 741 w 3511"/>
                  <a:gd name="T83" fmla="*/ 178 h 1978"/>
                  <a:gd name="T84" fmla="*/ 759 w 3511"/>
                  <a:gd name="T85" fmla="*/ 184 h 1978"/>
                  <a:gd name="T86" fmla="*/ 777 w 3511"/>
                  <a:gd name="T87" fmla="*/ 189 h 1978"/>
                  <a:gd name="T88" fmla="*/ 794 w 3511"/>
                  <a:gd name="T89" fmla="*/ 194 h 1978"/>
                  <a:gd name="T90" fmla="*/ 812 w 3511"/>
                  <a:gd name="T91" fmla="*/ 200 h 1978"/>
                  <a:gd name="T92" fmla="*/ 830 w 3511"/>
                  <a:gd name="T93" fmla="*/ 205 h 1978"/>
                  <a:gd name="T94" fmla="*/ 848 w 3511"/>
                  <a:gd name="T95" fmla="*/ 211 h 1978"/>
                  <a:gd name="T96" fmla="*/ 866 w 3511"/>
                  <a:gd name="T97" fmla="*/ 216 h 1978"/>
                  <a:gd name="T98" fmla="*/ 878 w 3511"/>
                  <a:gd name="T99" fmla="*/ 220 h 197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511"/>
                  <a:gd name="T151" fmla="*/ 0 h 1978"/>
                  <a:gd name="T152" fmla="*/ 3511 w 3511"/>
                  <a:gd name="T153" fmla="*/ 1978 h 197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511" h="1978">
                    <a:moveTo>
                      <a:pt x="0" y="0"/>
                    </a:moveTo>
                    <a:lnTo>
                      <a:pt x="36" y="1"/>
                    </a:lnTo>
                    <a:lnTo>
                      <a:pt x="73" y="3"/>
                    </a:lnTo>
                    <a:lnTo>
                      <a:pt x="108" y="6"/>
                    </a:lnTo>
                    <a:lnTo>
                      <a:pt x="144" y="10"/>
                    </a:lnTo>
                    <a:lnTo>
                      <a:pt x="179" y="14"/>
                    </a:lnTo>
                    <a:lnTo>
                      <a:pt x="215" y="19"/>
                    </a:lnTo>
                    <a:lnTo>
                      <a:pt x="251" y="26"/>
                    </a:lnTo>
                    <a:lnTo>
                      <a:pt x="286" y="34"/>
                    </a:lnTo>
                    <a:lnTo>
                      <a:pt x="322" y="42"/>
                    </a:lnTo>
                    <a:lnTo>
                      <a:pt x="357" y="52"/>
                    </a:lnTo>
                    <a:lnTo>
                      <a:pt x="393" y="63"/>
                    </a:lnTo>
                    <a:lnTo>
                      <a:pt x="429" y="73"/>
                    </a:lnTo>
                    <a:lnTo>
                      <a:pt x="464" y="84"/>
                    </a:lnTo>
                    <a:lnTo>
                      <a:pt x="501" y="98"/>
                    </a:lnTo>
                    <a:lnTo>
                      <a:pt x="536" y="110"/>
                    </a:lnTo>
                    <a:lnTo>
                      <a:pt x="572" y="125"/>
                    </a:lnTo>
                    <a:lnTo>
                      <a:pt x="608" y="138"/>
                    </a:lnTo>
                    <a:lnTo>
                      <a:pt x="643" y="155"/>
                    </a:lnTo>
                    <a:lnTo>
                      <a:pt x="679" y="170"/>
                    </a:lnTo>
                    <a:lnTo>
                      <a:pt x="714" y="186"/>
                    </a:lnTo>
                    <a:lnTo>
                      <a:pt x="750" y="202"/>
                    </a:lnTo>
                    <a:lnTo>
                      <a:pt x="786" y="220"/>
                    </a:lnTo>
                    <a:lnTo>
                      <a:pt x="821" y="238"/>
                    </a:lnTo>
                    <a:lnTo>
                      <a:pt x="857" y="255"/>
                    </a:lnTo>
                    <a:lnTo>
                      <a:pt x="892" y="273"/>
                    </a:lnTo>
                    <a:lnTo>
                      <a:pt x="928" y="292"/>
                    </a:lnTo>
                    <a:lnTo>
                      <a:pt x="965" y="311"/>
                    </a:lnTo>
                    <a:lnTo>
                      <a:pt x="1000" y="330"/>
                    </a:lnTo>
                    <a:lnTo>
                      <a:pt x="1036" y="350"/>
                    </a:lnTo>
                    <a:lnTo>
                      <a:pt x="1071" y="369"/>
                    </a:lnTo>
                    <a:lnTo>
                      <a:pt x="1107" y="389"/>
                    </a:lnTo>
                    <a:lnTo>
                      <a:pt x="1142" y="410"/>
                    </a:lnTo>
                    <a:lnTo>
                      <a:pt x="1178" y="430"/>
                    </a:lnTo>
                    <a:lnTo>
                      <a:pt x="1214" y="452"/>
                    </a:lnTo>
                    <a:lnTo>
                      <a:pt x="1249" y="472"/>
                    </a:lnTo>
                    <a:lnTo>
                      <a:pt x="1285" y="494"/>
                    </a:lnTo>
                    <a:lnTo>
                      <a:pt x="1320" y="514"/>
                    </a:lnTo>
                    <a:lnTo>
                      <a:pt x="1356" y="536"/>
                    </a:lnTo>
                    <a:lnTo>
                      <a:pt x="1393" y="558"/>
                    </a:lnTo>
                    <a:lnTo>
                      <a:pt x="1428" y="579"/>
                    </a:lnTo>
                    <a:lnTo>
                      <a:pt x="1464" y="602"/>
                    </a:lnTo>
                    <a:lnTo>
                      <a:pt x="1499" y="624"/>
                    </a:lnTo>
                    <a:lnTo>
                      <a:pt x="1535" y="646"/>
                    </a:lnTo>
                    <a:lnTo>
                      <a:pt x="1571" y="669"/>
                    </a:lnTo>
                    <a:lnTo>
                      <a:pt x="1606" y="692"/>
                    </a:lnTo>
                    <a:lnTo>
                      <a:pt x="1642" y="714"/>
                    </a:lnTo>
                    <a:lnTo>
                      <a:pt x="1677" y="737"/>
                    </a:lnTo>
                    <a:lnTo>
                      <a:pt x="1713" y="760"/>
                    </a:lnTo>
                    <a:lnTo>
                      <a:pt x="1749" y="783"/>
                    </a:lnTo>
                    <a:lnTo>
                      <a:pt x="1784" y="806"/>
                    </a:lnTo>
                    <a:lnTo>
                      <a:pt x="1821" y="829"/>
                    </a:lnTo>
                    <a:lnTo>
                      <a:pt x="1856" y="852"/>
                    </a:lnTo>
                    <a:lnTo>
                      <a:pt x="1892" y="875"/>
                    </a:lnTo>
                    <a:lnTo>
                      <a:pt x="1928" y="898"/>
                    </a:lnTo>
                    <a:lnTo>
                      <a:pt x="1963" y="921"/>
                    </a:lnTo>
                    <a:lnTo>
                      <a:pt x="1999" y="946"/>
                    </a:lnTo>
                    <a:lnTo>
                      <a:pt x="2034" y="969"/>
                    </a:lnTo>
                    <a:lnTo>
                      <a:pt x="2070" y="993"/>
                    </a:lnTo>
                    <a:lnTo>
                      <a:pt x="2106" y="1016"/>
                    </a:lnTo>
                    <a:lnTo>
                      <a:pt x="2141" y="1041"/>
                    </a:lnTo>
                    <a:lnTo>
                      <a:pt x="2177" y="1064"/>
                    </a:lnTo>
                    <a:lnTo>
                      <a:pt x="2212" y="1088"/>
                    </a:lnTo>
                    <a:lnTo>
                      <a:pt x="2249" y="1111"/>
                    </a:lnTo>
                    <a:lnTo>
                      <a:pt x="2285" y="1136"/>
                    </a:lnTo>
                    <a:lnTo>
                      <a:pt x="2320" y="1160"/>
                    </a:lnTo>
                    <a:lnTo>
                      <a:pt x="2356" y="1183"/>
                    </a:lnTo>
                    <a:lnTo>
                      <a:pt x="2391" y="1207"/>
                    </a:lnTo>
                    <a:lnTo>
                      <a:pt x="2427" y="1232"/>
                    </a:lnTo>
                    <a:lnTo>
                      <a:pt x="2463" y="1256"/>
                    </a:lnTo>
                    <a:lnTo>
                      <a:pt x="2498" y="1279"/>
                    </a:lnTo>
                    <a:lnTo>
                      <a:pt x="2534" y="1304"/>
                    </a:lnTo>
                    <a:lnTo>
                      <a:pt x="2569" y="1328"/>
                    </a:lnTo>
                    <a:lnTo>
                      <a:pt x="2605" y="1353"/>
                    </a:lnTo>
                    <a:lnTo>
                      <a:pt x="2640" y="1377"/>
                    </a:lnTo>
                    <a:lnTo>
                      <a:pt x="2677" y="1401"/>
                    </a:lnTo>
                    <a:lnTo>
                      <a:pt x="2713" y="1426"/>
                    </a:lnTo>
                    <a:lnTo>
                      <a:pt x="2748" y="1450"/>
                    </a:lnTo>
                    <a:lnTo>
                      <a:pt x="2784" y="1475"/>
                    </a:lnTo>
                    <a:lnTo>
                      <a:pt x="2819" y="1499"/>
                    </a:lnTo>
                    <a:lnTo>
                      <a:pt x="2855" y="1523"/>
                    </a:lnTo>
                    <a:lnTo>
                      <a:pt x="2891" y="1548"/>
                    </a:lnTo>
                    <a:lnTo>
                      <a:pt x="2926" y="1572"/>
                    </a:lnTo>
                    <a:lnTo>
                      <a:pt x="2962" y="1597"/>
                    </a:lnTo>
                    <a:lnTo>
                      <a:pt x="2997" y="1621"/>
                    </a:lnTo>
                    <a:lnTo>
                      <a:pt x="3033" y="1647"/>
                    </a:lnTo>
                    <a:lnTo>
                      <a:pt x="3069" y="1671"/>
                    </a:lnTo>
                    <a:lnTo>
                      <a:pt x="3105" y="1696"/>
                    </a:lnTo>
                    <a:lnTo>
                      <a:pt x="3141" y="1720"/>
                    </a:lnTo>
                    <a:lnTo>
                      <a:pt x="3176" y="1745"/>
                    </a:lnTo>
                    <a:lnTo>
                      <a:pt x="3212" y="1769"/>
                    </a:lnTo>
                    <a:lnTo>
                      <a:pt x="3248" y="1795"/>
                    </a:lnTo>
                    <a:lnTo>
                      <a:pt x="3283" y="1819"/>
                    </a:lnTo>
                    <a:lnTo>
                      <a:pt x="3319" y="1844"/>
                    </a:lnTo>
                    <a:lnTo>
                      <a:pt x="3354" y="1868"/>
                    </a:lnTo>
                    <a:lnTo>
                      <a:pt x="3390" y="1894"/>
                    </a:lnTo>
                    <a:lnTo>
                      <a:pt x="3426" y="1918"/>
                    </a:lnTo>
                    <a:lnTo>
                      <a:pt x="3461" y="1943"/>
                    </a:lnTo>
                    <a:lnTo>
                      <a:pt x="3497" y="1968"/>
                    </a:lnTo>
                    <a:lnTo>
                      <a:pt x="3511" y="1978"/>
                    </a:lnTo>
                  </a:path>
                </a:pathLst>
              </a:cu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725" name="Rectangle 42"/>
              <p:cNvSpPr>
                <a:spLocks noChangeArrowheads="1"/>
              </p:cNvSpPr>
              <p:nvPr/>
            </p:nvSpPr>
            <p:spPr bwMode="auto">
              <a:xfrm rot="-5400000">
                <a:off x="953" y="2355"/>
                <a:ext cx="742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700">
                    <a:solidFill>
                      <a:srgbClr val="0000FF"/>
                    </a:solidFill>
                    <a:latin typeface="Times New Roman" pitchFamily="18" charset="0"/>
                  </a:rPr>
                  <a:t>Энергия /a</a:t>
                </a:r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8726" name="Rectangle 43"/>
              <p:cNvSpPr>
                <a:spLocks noChangeArrowheads="1"/>
              </p:cNvSpPr>
              <p:nvPr/>
            </p:nvSpPr>
            <p:spPr bwMode="auto">
              <a:xfrm>
                <a:off x="1540" y="3580"/>
                <a:ext cx="1607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500">
                    <a:solidFill>
                      <a:srgbClr val="0000FF"/>
                    </a:solidFill>
                    <a:latin typeface="Times New Roman" pitchFamily="18" charset="0"/>
                  </a:rPr>
                  <a:t>Магнитное поле / </a:t>
                </a:r>
                <a:endParaRPr lang="ru-RU" sz="1500">
                  <a:latin typeface="Calibri" pitchFamily="34" charset="0"/>
                </a:endParaRPr>
              </a:p>
            </p:txBody>
          </p:sp>
          <p:sp>
            <p:nvSpPr>
              <p:cNvPr id="198727" name="Rectangle 44"/>
              <p:cNvSpPr>
                <a:spLocks noChangeArrowheads="1"/>
              </p:cNvSpPr>
              <p:nvPr/>
            </p:nvSpPr>
            <p:spPr bwMode="auto">
              <a:xfrm>
                <a:off x="2967" y="3538"/>
                <a:ext cx="205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>
                    <a:solidFill>
                      <a:srgbClr val="0000FF"/>
                    </a:solidFill>
                    <a:latin typeface="Symbol" pitchFamily="18" charset="2"/>
                  </a:rPr>
                  <a:t>w</a:t>
                </a:r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8728" name="Rectangle 46"/>
              <p:cNvSpPr>
                <a:spLocks noChangeArrowheads="1"/>
              </p:cNvSpPr>
              <p:nvPr/>
            </p:nvSpPr>
            <p:spPr bwMode="auto">
              <a:xfrm>
                <a:off x="3147" y="3561"/>
                <a:ext cx="170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700">
                    <a:solidFill>
                      <a:srgbClr val="0000FF"/>
                    </a:solidFill>
                    <a:latin typeface="Times New Roman" pitchFamily="18" charset="0"/>
                  </a:rPr>
                  <a:t>/a</a:t>
                </a:r>
                <a:endParaRPr lang="ru-RU">
                  <a:latin typeface="Calibri" pitchFamily="34" charset="0"/>
                </a:endParaRPr>
              </a:p>
            </p:txBody>
          </p:sp>
        </p:grpSp>
        <p:grpSp>
          <p:nvGrpSpPr>
            <p:cNvPr id="198672" name="Group 133"/>
            <p:cNvGrpSpPr>
              <a:grpSpLocks/>
            </p:cNvGrpSpPr>
            <p:nvPr/>
          </p:nvGrpSpPr>
          <p:grpSpPr bwMode="auto">
            <a:xfrm>
              <a:off x="5037147" y="2039940"/>
              <a:ext cx="473076" cy="3033715"/>
              <a:chOff x="3173" y="1285"/>
              <a:chExt cx="298" cy="1911"/>
            </a:xfrm>
          </p:grpSpPr>
          <p:grpSp>
            <p:nvGrpSpPr>
              <p:cNvPr id="198681" name="Group 128"/>
              <p:cNvGrpSpPr>
                <a:grpSpLocks/>
              </p:cNvGrpSpPr>
              <p:nvPr/>
            </p:nvGrpSpPr>
            <p:grpSpPr bwMode="auto">
              <a:xfrm>
                <a:off x="3417" y="1285"/>
                <a:ext cx="54" cy="1911"/>
                <a:chOff x="3417" y="1285"/>
                <a:chExt cx="54" cy="1911"/>
              </a:xfrm>
            </p:grpSpPr>
            <p:sp>
              <p:nvSpPr>
                <p:cNvPr id="198686" name="Line 125"/>
                <p:cNvSpPr>
                  <a:spLocks noChangeShapeType="1"/>
                </p:cNvSpPr>
                <p:nvPr/>
              </p:nvSpPr>
              <p:spPr bwMode="auto">
                <a:xfrm>
                  <a:off x="3444" y="1336"/>
                  <a:ext cx="1" cy="1809"/>
                </a:xfrm>
                <a:prstGeom prst="line">
                  <a:avLst/>
                </a:prstGeom>
                <a:noFill/>
                <a:ln w="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98687" name="Freeform 126"/>
                <p:cNvSpPr>
                  <a:spLocks/>
                </p:cNvSpPr>
                <p:nvPr/>
              </p:nvSpPr>
              <p:spPr bwMode="auto">
                <a:xfrm>
                  <a:off x="3418" y="1285"/>
                  <a:ext cx="53" cy="76"/>
                </a:xfrm>
                <a:custGeom>
                  <a:avLst/>
                  <a:gdLst>
                    <a:gd name="T0" fmla="*/ 26 w 107"/>
                    <a:gd name="T1" fmla="*/ 38 h 152"/>
                    <a:gd name="T2" fmla="*/ 13 w 107"/>
                    <a:gd name="T3" fmla="*/ 0 h 152"/>
                    <a:gd name="T4" fmla="*/ 0 w 107"/>
                    <a:gd name="T5" fmla="*/ 38 h 152"/>
                    <a:gd name="T6" fmla="*/ 13 w 107"/>
                    <a:gd name="T7" fmla="*/ 26 h 152"/>
                    <a:gd name="T8" fmla="*/ 26 w 107"/>
                    <a:gd name="T9" fmla="*/ 38 h 1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7"/>
                    <a:gd name="T16" fmla="*/ 0 h 152"/>
                    <a:gd name="T17" fmla="*/ 107 w 107"/>
                    <a:gd name="T18" fmla="*/ 152 h 1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7" h="152">
                      <a:moveTo>
                        <a:pt x="107" y="152"/>
                      </a:moveTo>
                      <a:lnTo>
                        <a:pt x="53" y="0"/>
                      </a:lnTo>
                      <a:lnTo>
                        <a:pt x="0" y="152"/>
                      </a:lnTo>
                      <a:lnTo>
                        <a:pt x="53" y="105"/>
                      </a:lnTo>
                      <a:lnTo>
                        <a:pt x="107" y="15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98688" name="Freeform 127"/>
                <p:cNvSpPr>
                  <a:spLocks/>
                </p:cNvSpPr>
                <p:nvPr/>
              </p:nvSpPr>
              <p:spPr bwMode="auto">
                <a:xfrm>
                  <a:off x="3417" y="3120"/>
                  <a:ext cx="53" cy="76"/>
                </a:xfrm>
                <a:custGeom>
                  <a:avLst/>
                  <a:gdLst>
                    <a:gd name="T0" fmla="*/ 0 w 106"/>
                    <a:gd name="T1" fmla="*/ 0 h 152"/>
                    <a:gd name="T2" fmla="*/ 13 w 106"/>
                    <a:gd name="T3" fmla="*/ 38 h 152"/>
                    <a:gd name="T4" fmla="*/ 27 w 106"/>
                    <a:gd name="T5" fmla="*/ 0 h 152"/>
                    <a:gd name="T6" fmla="*/ 13 w 106"/>
                    <a:gd name="T7" fmla="*/ 11 h 152"/>
                    <a:gd name="T8" fmla="*/ 0 w 106"/>
                    <a:gd name="T9" fmla="*/ 0 h 1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6"/>
                    <a:gd name="T16" fmla="*/ 0 h 152"/>
                    <a:gd name="T17" fmla="*/ 106 w 106"/>
                    <a:gd name="T18" fmla="*/ 152 h 1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6" h="152">
                      <a:moveTo>
                        <a:pt x="0" y="0"/>
                      </a:moveTo>
                      <a:lnTo>
                        <a:pt x="54" y="152"/>
                      </a:lnTo>
                      <a:lnTo>
                        <a:pt x="106" y="0"/>
                      </a:lnTo>
                      <a:lnTo>
                        <a:pt x="54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98682" name="Group 132"/>
              <p:cNvGrpSpPr>
                <a:grpSpLocks/>
              </p:cNvGrpSpPr>
              <p:nvPr/>
            </p:nvGrpSpPr>
            <p:grpSpPr bwMode="auto">
              <a:xfrm>
                <a:off x="3173" y="1570"/>
                <a:ext cx="54" cy="1260"/>
                <a:chOff x="3173" y="1570"/>
                <a:chExt cx="54" cy="1260"/>
              </a:xfrm>
            </p:grpSpPr>
            <p:sp>
              <p:nvSpPr>
                <p:cNvPr id="198683" name="Line 129"/>
                <p:cNvSpPr>
                  <a:spLocks noChangeShapeType="1"/>
                </p:cNvSpPr>
                <p:nvPr/>
              </p:nvSpPr>
              <p:spPr bwMode="auto">
                <a:xfrm>
                  <a:off x="3200" y="1620"/>
                  <a:ext cx="1" cy="1159"/>
                </a:xfrm>
                <a:prstGeom prst="line">
                  <a:avLst/>
                </a:prstGeom>
                <a:noFill/>
                <a:ln w="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98684" name="Freeform 130"/>
                <p:cNvSpPr>
                  <a:spLocks/>
                </p:cNvSpPr>
                <p:nvPr/>
              </p:nvSpPr>
              <p:spPr bwMode="auto">
                <a:xfrm>
                  <a:off x="3174" y="1570"/>
                  <a:ext cx="53" cy="76"/>
                </a:xfrm>
                <a:custGeom>
                  <a:avLst/>
                  <a:gdLst>
                    <a:gd name="T0" fmla="*/ 26 w 107"/>
                    <a:gd name="T1" fmla="*/ 38 h 153"/>
                    <a:gd name="T2" fmla="*/ 13 w 107"/>
                    <a:gd name="T3" fmla="*/ 0 h 153"/>
                    <a:gd name="T4" fmla="*/ 0 w 107"/>
                    <a:gd name="T5" fmla="*/ 38 h 153"/>
                    <a:gd name="T6" fmla="*/ 13 w 107"/>
                    <a:gd name="T7" fmla="*/ 26 h 153"/>
                    <a:gd name="T8" fmla="*/ 26 w 107"/>
                    <a:gd name="T9" fmla="*/ 38 h 1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7"/>
                    <a:gd name="T16" fmla="*/ 0 h 153"/>
                    <a:gd name="T17" fmla="*/ 107 w 107"/>
                    <a:gd name="T18" fmla="*/ 153 h 1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7" h="153">
                      <a:moveTo>
                        <a:pt x="107" y="153"/>
                      </a:moveTo>
                      <a:lnTo>
                        <a:pt x="53" y="0"/>
                      </a:lnTo>
                      <a:lnTo>
                        <a:pt x="0" y="153"/>
                      </a:lnTo>
                      <a:lnTo>
                        <a:pt x="53" y="105"/>
                      </a:lnTo>
                      <a:lnTo>
                        <a:pt x="107" y="15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98685" name="Freeform 131"/>
                <p:cNvSpPr>
                  <a:spLocks/>
                </p:cNvSpPr>
                <p:nvPr/>
              </p:nvSpPr>
              <p:spPr bwMode="auto">
                <a:xfrm>
                  <a:off x="3173" y="2754"/>
                  <a:ext cx="53" cy="76"/>
                </a:xfrm>
                <a:custGeom>
                  <a:avLst/>
                  <a:gdLst>
                    <a:gd name="T0" fmla="*/ 0 w 106"/>
                    <a:gd name="T1" fmla="*/ 0 h 152"/>
                    <a:gd name="T2" fmla="*/ 13 w 106"/>
                    <a:gd name="T3" fmla="*/ 38 h 152"/>
                    <a:gd name="T4" fmla="*/ 27 w 106"/>
                    <a:gd name="T5" fmla="*/ 0 h 152"/>
                    <a:gd name="T6" fmla="*/ 13 w 106"/>
                    <a:gd name="T7" fmla="*/ 11 h 152"/>
                    <a:gd name="T8" fmla="*/ 0 w 106"/>
                    <a:gd name="T9" fmla="*/ 0 h 1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6"/>
                    <a:gd name="T16" fmla="*/ 0 h 152"/>
                    <a:gd name="T17" fmla="*/ 106 w 106"/>
                    <a:gd name="T18" fmla="*/ 152 h 1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6" h="152">
                      <a:moveTo>
                        <a:pt x="0" y="0"/>
                      </a:moveTo>
                      <a:lnTo>
                        <a:pt x="54" y="152"/>
                      </a:lnTo>
                      <a:lnTo>
                        <a:pt x="106" y="0"/>
                      </a:lnTo>
                      <a:lnTo>
                        <a:pt x="54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198673" name="Group 137"/>
            <p:cNvGrpSpPr>
              <a:grpSpLocks/>
            </p:cNvGrpSpPr>
            <p:nvPr/>
          </p:nvGrpSpPr>
          <p:grpSpPr bwMode="auto">
            <a:xfrm>
              <a:off x="2684463" y="3330575"/>
              <a:ext cx="144463" cy="711200"/>
              <a:chOff x="1691" y="2098"/>
              <a:chExt cx="91" cy="448"/>
            </a:xfrm>
          </p:grpSpPr>
          <p:sp>
            <p:nvSpPr>
              <p:cNvPr id="198678" name="Rectangle 134"/>
              <p:cNvSpPr>
                <a:spLocks noChangeArrowheads="1"/>
              </p:cNvSpPr>
              <p:nvPr/>
            </p:nvSpPr>
            <p:spPr bwMode="auto">
              <a:xfrm>
                <a:off x="1726" y="2196"/>
                <a:ext cx="20" cy="25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8679" name="Freeform 135"/>
              <p:cNvSpPr>
                <a:spLocks/>
              </p:cNvSpPr>
              <p:nvPr/>
            </p:nvSpPr>
            <p:spPr bwMode="auto">
              <a:xfrm>
                <a:off x="1691" y="2098"/>
                <a:ext cx="91" cy="145"/>
              </a:xfrm>
              <a:custGeom>
                <a:avLst/>
                <a:gdLst>
                  <a:gd name="T0" fmla="*/ 46 w 181"/>
                  <a:gd name="T1" fmla="*/ 73 h 290"/>
                  <a:gd name="T2" fmla="*/ 23 w 181"/>
                  <a:gd name="T3" fmla="*/ 0 h 290"/>
                  <a:gd name="T4" fmla="*/ 0 w 181"/>
                  <a:gd name="T5" fmla="*/ 73 h 290"/>
                  <a:gd name="T6" fmla="*/ 23 w 181"/>
                  <a:gd name="T7" fmla="*/ 49 h 290"/>
                  <a:gd name="T8" fmla="*/ 46 w 181"/>
                  <a:gd name="T9" fmla="*/ 73 h 2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1"/>
                  <a:gd name="T16" fmla="*/ 0 h 290"/>
                  <a:gd name="T17" fmla="*/ 181 w 181"/>
                  <a:gd name="T18" fmla="*/ 290 h 2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1" h="290">
                    <a:moveTo>
                      <a:pt x="181" y="290"/>
                    </a:moveTo>
                    <a:lnTo>
                      <a:pt x="90" y="0"/>
                    </a:lnTo>
                    <a:lnTo>
                      <a:pt x="0" y="290"/>
                    </a:lnTo>
                    <a:lnTo>
                      <a:pt x="90" y="199"/>
                    </a:lnTo>
                    <a:lnTo>
                      <a:pt x="181" y="29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680" name="Freeform 136"/>
              <p:cNvSpPr>
                <a:spLocks/>
              </p:cNvSpPr>
              <p:nvPr/>
            </p:nvSpPr>
            <p:spPr bwMode="auto">
              <a:xfrm>
                <a:off x="1691" y="2401"/>
                <a:ext cx="90" cy="145"/>
              </a:xfrm>
              <a:custGeom>
                <a:avLst/>
                <a:gdLst>
                  <a:gd name="T0" fmla="*/ 0 w 181"/>
                  <a:gd name="T1" fmla="*/ 0 h 290"/>
                  <a:gd name="T2" fmla="*/ 23 w 181"/>
                  <a:gd name="T3" fmla="*/ 73 h 290"/>
                  <a:gd name="T4" fmla="*/ 45 w 181"/>
                  <a:gd name="T5" fmla="*/ 0 h 290"/>
                  <a:gd name="T6" fmla="*/ 23 w 181"/>
                  <a:gd name="T7" fmla="*/ 23 h 290"/>
                  <a:gd name="T8" fmla="*/ 0 w 181"/>
                  <a:gd name="T9" fmla="*/ 0 h 2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1"/>
                  <a:gd name="T16" fmla="*/ 0 h 290"/>
                  <a:gd name="T17" fmla="*/ 181 w 181"/>
                  <a:gd name="T18" fmla="*/ 290 h 2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1" h="290">
                    <a:moveTo>
                      <a:pt x="0" y="0"/>
                    </a:moveTo>
                    <a:lnTo>
                      <a:pt x="92" y="290"/>
                    </a:lnTo>
                    <a:lnTo>
                      <a:pt x="181" y="0"/>
                    </a:lnTo>
                    <a:lnTo>
                      <a:pt x="92" y="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98674" name="Group 137"/>
            <p:cNvGrpSpPr>
              <a:grpSpLocks/>
            </p:cNvGrpSpPr>
            <p:nvPr/>
          </p:nvGrpSpPr>
          <p:grpSpPr bwMode="auto">
            <a:xfrm>
              <a:off x="3131393" y="3274588"/>
              <a:ext cx="144463" cy="827265"/>
              <a:chOff x="1691" y="2098"/>
              <a:chExt cx="91" cy="448"/>
            </a:xfrm>
          </p:grpSpPr>
          <p:sp>
            <p:nvSpPr>
              <p:cNvPr id="198675" name="Rectangle 134"/>
              <p:cNvSpPr>
                <a:spLocks noChangeArrowheads="1"/>
              </p:cNvSpPr>
              <p:nvPr/>
            </p:nvSpPr>
            <p:spPr bwMode="auto">
              <a:xfrm>
                <a:off x="1726" y="2196"/>
                <a:ext cx="20" cy="25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98676" name="Freeform 135"/>
              <p:cNvSpPr>
                <a:spLocks/>
              </p:cNvSpPr>
              <p:nvPr/>
            </p:nvSpPr>
            <p:spPr bwMode="auto">
              <a:xfrm>
                <a:off x="1691" y="2098"/>
                <a:ext cx="91" cy="145"/>
              </a:xfrm>
              <a:custGeom>
                <a:avLst/>
                <a:gdLst>
                  <a:gd name="T0" fmla="*/ 46 w 181"/>
                  <a:gd name="T1" fmla="*/ 73 h 290"/>
                  <a:gd name="T2" fmla="*/ 23 w 181"/>
                  <a:gd name="T3" fmla="*/ 0 h 290"/>
                  <a:gd name="T4" fmla="*/ 0 w 181"/>
                  <a:gd name="T5" fmla="*/ 73 h 290"/>
                  <a:gd name="T6" fmla="*/ 23 w 181"/>
                  <a:gd name="T7" fmla="*/ 49 h 290"/>
                  <a:gd name="T8" fmla="*/ 46 w 181"/>
                  <a:gd name="T9" fmla="*/ 73 h 2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1"/>
                  <a:gd name="T16" fmla="*/ 0 h 290"/>
                  <a:gd name="T17" fmla="*/ 181 w 181"/>
                  <a:gd name="T18" fmla="*/ 290 h 2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1" h="290">
                    <a:moveTo>
                      <a:pt x="181" y="290"/>
                    </a:moveTo>
                    <a:lnTo>
                      <a:pt x="90" y="0"/>
                    </a:lnTo>
                    <a:lnTo>
                      <a:pt x="0" y="290"/>
                    </a:lnTo>
                    <a:lnTo>
                      <a:pt x="90" y="199"/>
                    </a:lnTo>
                    <a:lnTo>
                      <a:pt x="181" y="29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677" name="Freeform 136"/>
              <p:cNvSpPr>
                <a:spLocks/>
              </p:cNvSpPr>
              <p:nvPr/>
            </p:nvSpPr>
            <p:spPr bwMode="auto">
              <a:xfrm>
                <a:off x="1691" y="2401"/>
                <a:ext cx="90" cy="145"/>
              </a:xfrm>
              <a:custGeom>
                <a:avLst/>
                <a:gdLst>
                  <a:gd name="T0" fmla="*/ 0 w 181"/>
                  <a:gd name="T1" fmla="*/ 0 h 290"/>
                  <a:gd name="T2" fmla="*/ 23 w 181"/>
                  <a:gd name="T3" fmla="*/ 73 h 290"/>
                  <a:gd name="T4" fmla="*/ 45 w 181"/>
                  <a:gd name="T5" fmla="*/ 0 h 290"/>
                  <a:gd name="T6" fmla="*/ 23 w 181"/>
                  <a:gd name="T7" fmla="*/ 23 h 290"/>
                  <a:gd name="T8" fmla="*/ 0 w 181"/>
                  <a:gd name="T9" fmla="*/ 0 h 2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1"/>
                  <a:gd name="T16" fmla="*/ 0 h 290"/>
                  <a:gd name="T17" fmla="*/ 181 w 181"/>
                  <a:gd name="T18" fmla="*/ 290 h 2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1" h="290">
                    <a:moveTo>
                      <a:pt x="0" y="0"/>
                    </a:moveTo>
                    <a:lnTo>
                      <a:pt x="92" y="290"/>
                    </a:lnTo>
                    <a:lnTo>
                      <a:pt x="181" y="0"/>
                    </a:lnTo>
                    <a:lnTo>
                      <a:pt x="92" y="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6"/>
          <p:cNvSpPr txBox="1">
            <a:spLocks noChangeArrowheads="1"/>
          </p:cNvSpPr>
          <p:nvPr/>
        </p:nvSpPr>
        <p:spPr bwMode="auto">
          <a:xfrm>
            <a:off x="0" y="22860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33CC"/>
                </a:solidFill>
              </a:rPr>
              <a:t>Persistent Radical Effect.</a:t>
            </a:r>
            <a:r>
              <a:rPr lang="ru-RU" sz="2400" b="1">
                <a:solidFill>
                  <a:srgbClr val="0033CC"/>
                </a:solidFill>
              </a:rPr>
              <a:t> </a:t>
            </a:r>
          </a:p>
        </p:txBody>
      </p:sp>
      <p:sp>
        <p:nvSpPr>
          <p:cNvPr id="200707" name="Text Box 7"/>
          <p:cNvSpPr txBox="1">
            <a:spLocks noChangeArrowheads="1"/>
          </p:cNvSpPr>
          <p:nvPr/>
        </p:nvSpPr>
        <p:spPr bwMode="auto">
          <a:xfrm>
            <a:off x="4648200" y="1060450"/>
            <a:ext cx="3062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[R] = (K[I]</a:t>
            </a:r>
            <a:r>
              <a:rPr lang="en-US" sz="2400" b="1" baseline="-25000"/>
              <a:t>0</a:t>
            </a:r>
            <a:r>
              <a:rPr lang="en-US" sz="2400" b="1"/>
              <a:t>/3k</a:t>
            </a:r>
            <a:r>
              <a:rPr lang="en-US" sz="2400" b="1" baseline="-25000"/>
              <a:t>t</a:t>
            </a:r>
            <a:r>
              <a:rPr lang="en-US" sz="2400" b="1"/>
              <a:t>)</a:t>
            </a:r>
            <a:r>
              <a:rPr lang="en-US" sz="2400" b="1" baseline="30000"/>
              <a:t>1/3 </a:t>
            </a:r>
            <a:r>
              <a:rPr lang="en-US" sz="2400" b="1"/>
              <a:t>t</a:t>
            </a:r>
            <a:r>
              <a:rPr lang="en-US" sz="2400" b="1" baseline="30000"/>
              <a:t>-1/3</a:t>
            </a:r>
            <a:endParaRPr lang="ru-RU" sz="2400" b="1" baseline="30000"/>
          </a:p>
        </p:txBody>
      </p:sp>
      <p:sp>
        <p:nvSpPr>
          <p:cNvPr id="200708" name="Text Box 8"/>
          <p:cNvSpPr txBox="1">
            <a:spLocks noChangeArrowheads="1"/>
          </p:cNvSpPr>
          <p:nvPr/>
        </p:nvSpPr>
        <p:spPr bwMode="auto">
          <a:xfrm>
            <a:off x="4648200" y="1752600"/>
            <a:ext cx="3613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[Y] = (3k</a:t>
            </a:r>
            <a:r>
              <a:rPr lang="en-US" sz="2400" b="1" baseline="-25000"/>
              <a:t>t</a:t>
            </a:r>
            <a:r>
              <a:rPr lang="en-US" sz="2400" b="1"/>
              <a:t>K</a:t>
            </a:r>
            <a:r>
              <a:rPr lang="en-US" sz="2400" b="1" baseline="30000"/>
              <a:t>2</a:t>
            </a:r>
            <a:r>
              <a:rPr lang="en-US" sz="2400" b="1"/>
              <a:t>[I]</a:t>
            </a:r>
            <a:r>
              <a:rPr lang="en-US" sz="2400" b="1" baseline="-25000"/>
              <a:t>0</a:t>
            </a:r>
            <a:r>
              <a:rPr lang="en-US" sz="2400" b="1" baseline="30000"/>
              <a:t>2</a:t>
            </a:r>
            <a:r>
              <a:rPr lang="en-US" sz="2400" b="1"/>
              <a:t>)</a:t>
            </a:r>
            <a:r>
              <a:rPr lang="en-US" sz="2400" b="1" baseline="30000"/>
              <a:t>1/3 </a:t>
            </a:r>
            <a:r>
              <a:rPr lang="en-US" sz="2400" b="1"/>
              <a:t>t</a:t>
            </a:r>
            <a:r>
              <a:rPr lang="en-US" sz="2400" b="1" baseline="30000"/>
              <a:t>1/3</a:t>
            </a:r>
            <a:endParaRPr lang="ru-RU" sz="2400" b="1" baseline="30000"/>
          </a:p>
        </p:txBody>
      </p:sp>
      <p:sp>
        <p:nvSpPr>
          <p:cNvPr id="200709" name="Text Box 9"/>
          <p:cNvSpPr txBox="1">
            <a:spLocks noChangeArrowheads="1"/>
          </p:cNvSpPr>
          <p:nvPr/>
        </p:nvSpPr>
        <p:spPr bwMode="auto">
          <a:xfrm>
            <a:off x="5410200" y="2584450"/>
            <a:ext cx="2506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K</a:t>
            </a:r>
            <a:r>
              <a:rPr lang="en-US" sz="2400" b="1" baseline="-25000"/>
              <a:t>c</a:t>
            </a:r>
            <a:r>
              <a:rPr lang="en-US" sz="2400" b="1"/>
              <a:t>[R]*[Y] = k</a:t>
            </a:r>
            <a:r>
              <a:rPr lang="en-US" sz="2400" b="1" baseline="-25000"/>
              <a:t>d</a:t>
            </a:r>
            <a:r>
              <a:rPr lang="en-US" sz="2400" b="1"/>
              <a:t>[I]</a:t>
            </a:r>
            <a:r>
              <a:rPr lang="en-US" sz="2400" b="1" baseline="-25000"/>
              <a:t>0</a:t>
            </a:r>
            <a:endParaRPr lang="ru-RU" sz="2400" b="1" baseline="30000"/>
          </a:p>
        </p:txBody>
      </p:sp>
      <p:grpSp>
        <p:nvGrpSpPr>
          <p:cNvPr id="200710" name="Group 10"/>
          <p:cNvGrpSpPr>
            <a:grpSpLocks/>
          </p:cNvGrpSpPr>
          <p:nvPr/>
        </p:nvGrpSpPr>
        <p:grpSpPr bwMode="auto">
          <a:xfrm>
            <a:off x="539750" y="614363"/>
            <a:ext cx="2420938" cy="1044575"/>
            <a:chOff x="2154" y="841"/>
            <a:chExt cx="1525" cy="658"/>
          </a:xfrm>
        </p:grpSpPr>
        <p:sp>
          <p:nvSpPr>
            <p:cNvPr id="200711" name="Text Box 11"/>
            <p:cNvSpPr txBox="1">
              <a:spLocks noChangeArrowheads="1"/>
            </p:cNvSpPr>
            <p:nvPr/>
          </p:nvSpPr>
          <p:spPr bwMode="auto">
            <a:xfrm>
              <a:off x="2154" y="1022"/>
              <a:ext cx="15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/>
                <a:t>R</a:t>
              </a:r>
              <a:r>
                <a:rPr lang="en-US" sz="2400" b="1" baseline="-25000"/>
                <a:t>n</a:t>
              </a:r>
              <a:r>
                <a:rPr lang="en-US" sz="2400" b="1"/>
                <a:t>-Y </a:t>
              </a:r>
              <a:r>
                <a:rPr lang="en-US" sz="2400" b="1" baseline="-25000">
                  <a:sym typeface="Wingdings" pitchFamily="2" charset="2"/>
                </a:rPr>
                <a:t></a:t>
              </a:r>
              <a:r>
                <a:rPr lang="en-US" sz="2400" b="1" baseline="30000">
                  <a:sym typeface="Wingdings" pitchFamily="2" charset="2"/>
                </a:rPr>
                <a:t></a:t>
              </a:r>
              <a:r>
                <a:rPr lang="en-US" sz="2400" b="1">
                  <a:sym typeface="Wingdings" pitchFamily="2" charset="2"/>
                </a:rPr>
                <a:t> R</a:t>
              </a:r>
              <a:r>
                <a:rPr lang="en-US" sz="2400" b="1" baseline="-25000">
                  <a:sym typeface="Wingdings" pitchFamily="2" charset="2"/>
                </a:rPr>
                <a:t>n</a:t>
              </a:r>
              <a:r>
                <a:rPr lang="en-US" sz="2400" b="1">
                  <a:sym typeface="Wingdings" pitchFamily="2" charset="2"/>
                </a:rPr>
                <a:t>•+ Y•</a:t>
              </a:r>
              <a:endParaRPr lang="ru-RU" sz="2400" b="1">
                <a:sym typeface="Wingdings" pitchFamily="2" charset="2"/>
              </a:endParaRPr>
            </a:p>
          </p:txBody>
        </p:sp>
        <p:sp>
          <p:nvSpPr>
            <p:cNvPr id="200712" name="Text Box 12"/>
            <p:cNvSpPr txBox="1">
              <a:spLocks noChangeArrowheads="1"/>
            </p:cNvSpPr>
            <p:nvPr/>
          </p:nvSpPr>
          <p:spPr bwMode="auto">
            <a:xfrm>
              <a:off x="2789" y="841"/>
              <a:ext cx="2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i="1">
                  <a:solidFill>
                    <a:srgbClr val="0000FF"/>
                  </a:solidFill>
                </a:rPr>
                <a:t>k</a:t>
              </a:r>
              <a:r>
                <a:rPr lang="en-US" sz="2000" b="1" i="1" baseline="-25000">
                  <a:solidFill>
                    <a:srgbClr val="0000FF"/>
                  </a:solidFill>
                </a:rPr>
                <a:t>d</a:t>
              </a:r>
              <a:endParaRPr lang="ru-RU" sz="2000" b="1" i="1" baseline="-25000">
                <a:solidFill>
                  <a:srgbClr val="0000FF"/>
                </a:solidFill>
              </a:endParaRPr>
            </a:p>
          </p:txBody>
        </p:sp>
        <p:sp>
          <p:nvSpPr>
            <p:cNvPr id="200713" name="Text Box 13"/>
            <p:cNvSpPr txBox="1">
              <a:spLocks noChangeArrowheads="1"/>
            </p:cNvSpPr>
            <p:nvPr/>
          </p:nvSpPr>
          <p:spPr bwMode="auto">
            <a:xfrm>
              <a:off x="2699" y="1249"/>
              <a:ext cx="26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i="1">
                  <a:solidFill>
                    <a:srgbClr val="0000FF"/>
                  </a:solidFill>
                </a:rPr>
                <a:t>k</a:t>
              </a:r>
              <a:r>
                <a:rPr lang="en-US" sz="2000" b="1" i="1" baseline="-25000">
                  <a:solidFill>
                    <a:srgbClr val="0000FF"/>
                  </a:solidFill>
                </a:rPr>
                <a:t>c</a:t>
              </a:r>
              <a:endParaRPr lang="ru-RU" sz="2000" b="1" i="1" baseline="-25000">
                <a:solidFill>
                  <a:srgbClr val="0000FF"/>
                </a:solidFill>
              </a:endParaRPr>
            </a:p>
          </p:txBody>
        </p:sp>
      </p:grpSp>
      <p:grpSp>
        <p:nvGrpSpPr>
          <p:cNvPr id="200714" name="Group 14"/>
          <p:cNvGrpSpPr>
            <a:grpSpLocks/>
          </p:cNvGrpSpPr>
          <p:nvPr/>
        </p:nvGrpSpPr>
        <p:grpSpPr bwMode="auto">
          <a:xfrm>
            <a:off x="468313" y="1477963"/>
            <a:ext cx="3175000" cy="744537"/>
            <a:chOff x="2154" y="1476"/>
            <a:chExt cx="2000" cy="469"/>
          </a:xfrm>
        </p:grpSpPr>
        <p:sp>
          <p:nvSpPr>
            <p:cNvPr id="200715" name="Text Box 15"/>
            <p:cNvSpPr txBox="1">
              <a:spLocks noChangeArrowheads="1"/>
            </p:cNvSpPr>
            <p:nvPr/>
          </p:nvSpPr>
          <p:spPr bwMode="auto">
            <a:xfrm>
              <a:off x="2154" y="1657"/>
              <a:ext cx="20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ym typeface="Wingdings" pitchFamily="2" charset="2"/>
                </a:rPr>
                <a:t>R</a:t>
              </a:r>
              <a:r>
                <a:rPr lang="en-US" sz="2400" b="1" baseline="-25000">
                  <a:sym typeface="Wingdings" pitchFamily="2" charset="2"/>
                </a:rPr>
                <a:t>n</a:t>
              </a:r>
              <a:r>
                <a:rPr lang="en-US" sz="2400" b="1">
                  <a:sym typeface="Wingdings" pitchFamily="2" charset="2"/>
                </a:rPr>
                <a:t>•+ R</a:t>
              </a:r>
              <a:r>
                <a:rPr lang="en-US" sz="2400" b="1" baseline="-25000">
                  <a:sym typeface="Wingdings" pitchFamily="2" charset="2"/>
                </a:rPr>
                <a:t>m</a:t>
              </a:r>
              <a:r>
                <a:rPr lang="en-US" sz="2400" b="1">
                  <a:sym typeface="Wingdings" pitchFamily="2" charset="2"/>
                </a:rPr>
                <a:t>•  products</a:t>
              </a:r>
              <a:endParaRPr lang="ru-RU" sz="2400" b="1">
                <a:sym typeface="Wingdings" pitchFamily="2" charset="2"/>
              </a:endParaRPr>
            </a:p>
          </p:txBody>
        </p:sp>
        <p:sp>
          <p:nvSpPr>
            <p:cNvPr id="200716" name="Text Box 16"/>
            <p:cNvSpPr txBox="1">
              <a:spLocks noChangeArrowheads="1"/>
            </p:cNvSpPr>
            <p:nvPr/>
          </p:nvSpPr>
          <p:spPr bwMode="auto">
            <a:xfrm>
              <a:off x="3107" y="1476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i="1">
                  <a:solidFill>
                    <a:srgbClr val="0000FF"/>
                  </a:solidFill>
                </a:rPr>
                <a:t>k</a:t>
              </a:r>
              <a:r>
                <a:rPr lang="en-US" sz="2000" b="1" i="1" baseline="-25000">
                  <a:solidFill>
                    <a:srgbClr val="0000FF"/>
                  </a:solidFill>
                </a:rPr>
                <a:t>t</a:t>
              </a:r>
              <a:endParaRPr lang="ru-RU" sz="2000" b="1" i="1" baseline="-25000">
                <a:solidFill>
                  <a:srgbClr val="0000FF"/>
                </a:solidFill>
              </a:endParaRPr>
            </a:p>
          </p:txBody>
        </p:sp>
      </p:grpSp>
      <p:grpSp>
        <p:nvGrpSpPr>
          <p:cNvPr id="200717" name="Group 17"/>
          <p:cNvGrpSpPr>
            <a:grpSpLocks/>
          </p:cNvGrpSpPr>
          <p:nvPr/>
        </p:nvGrpSpPr>
        <p:grpSpPr bwMode="auto">
          <a:xfrm>
            <a:off x="468313" y="2198688"/>
            <a:ext cx="2300287" cy="744537"/>
            <a:chOff x="2154" y="1975"/>
            <a:chExt cx="1449" cy="469"/>
          </a:xfrm>
        </p:grpSpPr>
        <p:sp>
          <p:nvSpPr>
            <p:cNvPr id="200718" name="Text Box 18"/>
            <p:cNvSpPr txBox="1">
              <a:spLocks noChangeArrowheads="1"/>
            </p:cNvSpPr>
            <p:nvPr/>
          </p:nvSpPr>
          <p:spPr bwMode="auto">
            <a:xfrm>
              <a:off x="2154" y="2156"/>
              <a:ext cx="144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/>
                <a:t>R</a:t>
              </a:r>
              <a:r>
                <a:rPr lang="en-US" sz="2400" b="1" baseline="-25000"/>
                <a:t>n</a:t>
              </a:r>
              <a:r>
                <a:rPr lang="en-US" sz="2400" b="1"/>
                <a:t>•+ M </a:t>
              </a:r>
              <a:r>
                <a:rPr lang="en-US" sz="2400">
                  <a:sym typeface="Wingdings" pitchFamily="2" charset="2"/>
                </a:rPr>
                <a:t></a:t>
              </a:r>
              <a:r>
                <a:rPr lang="en-US" sz="2400" b="1">
                  <a:sym typeface="Wingdings" pitchFamily="2" charset="2"/>
                </a:rPr>
                <a:t> R</a:t>
              </a:r>
              <a:r>
                <a:rPr lang="en-US" sz="2400" b="1" baseline="-25000">
                  <a:sym typeface="Wingdings" pitchFamily="2" charset="2"/>
                </a:rPr>
                <a:t>n+1</a:t>
              </a:r>
              <a:r>
                <a:rPr lang="en-US" sz="2400" b="1">
                  <a:sym typeface="Wingdings" pitchFamily="2" charset="2"/>
                </a:rPr>
                <a:t>•</a:t>
              </a:r>
              <a:endParaRPr lang="ru-RU" sz="2400" b="1">
                <a:sym typeface="Wingdings" pitchFamily="2" charset="2"/>
              </a:endParaRPr>
            </a:p>
          </p:txBody>
        </p:sp>
        <p:sp>
          <p:nvSpPr>
            <p:cNvPr id="200719" name="Text Box 19"/>
            <p:cNvSpPr txBox="1">
              <a:spLocks noChangeArrowheads="1"/>
            </p:cNvSpPr>
            <p:nvPr/>
          </p:nvSpPr>
          <p:spPr bwMode="auto">
            <a:xfrm>
              <a:off x="2925" y="1975"/>
              <a:ext cx="2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i="1">
                  <a:solidFill>
                    <a:srgbClr val="0000FF"/>
                  </a:solidFill>
                </a:rPr>
                <a:t>k</a:t>
              </a:r>
              <a:r>
                <a:rPr lang="en-US" sz="2000" b="1" i="1" baseline="-25000">
                  <a:solidFill>
                    <a:srgbClr val="0000FF"/>
                  </a:solidFill>
                </a:rPr>
                <a:t>p</a:t>
              </a:r>
              <a:endParaRPr lang="ru-RU" sz="2000" b="1" i="1" baseline="-25000">
                <a:solidFill>
                  <a:srgbClr val="0000FF"/>
                </a:solidFill>
              </a:endParaRPr>
            </a:p>
          </p:txBody>
        </p:sp>
      </p:grpSp>
      <p:sp>
        <p:nvSpPr>
          <p:cNvPr id="200720" name="Text Box 21"/>
          <p:cNvSpPr txBox="1">
            <a:spLocks noChangeArrowheads="1"/>
          </p:cNvSpPr>
          <p:nvPr/>
        </p:nvSpPr>
        <p:spPr bwMode="auto">
          <a:xfrm>
            <a:off x="5334000" y="3270250"/>
            <a:ext cx="293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3300"/>
                </a:solidFill>
              </a:rPr>
              <a:t>k</a:t>
            </a:r>
            <a:r>
              <a:rPr lang="en-US" sz="2400" b="1" baseline="-25000">
                <a:solidFill>
                  <a:srgbClr val="FF3300"/>
                </a:solidFill>
              </a:rPr>
              <a:t>d</a:t>
            </a:r>
            <a:r>
              <a:rPr lang="ru-RU" sz="2400" b="1">
                <a:solidFill>
                  <a:srgbClr val="FF3300"/>
                </a:solidFill>
              </a:rPr>
              <a:t>/</a:t>
            </a:r>
            <a:r>
              <a:rPr lang="en-US" sz="2400" b="1">
                <a:solidFill>
                  <a:srgbClr val="FF3300"/>
                </a:solidFill>
              </a:rPr>
              <a:t>k</a:t>
            </a:r>
            <a:r>
              <a:rPr lang="en-US" sz="2400" b="1" baseline="-25000">
                <a:solidFill>
                  <a:srgbClr val="FF3300"/>
                </a:solidFill>
              </a:rPr>
              <a:t>c</a:t>
            </a:r>
            <a:r>
              <a:rPr lang="ru-RU" sz="2400" b="1">
                <a:solidFill>
                  <a:srgbClr val="FF3300"/>
                </a:solidFill>
              </a:rPr>
              <a:t> = </a:t>
            </a:r>
            <a:r>
              <a:rPr lang="en-US" sz="2400" b="1">
                <a:solidFill>
                  <a:srgbClr val="FF3300"/>
                </a:solidFill>
              </a:rPr>
              <a:t>K &lt; [I]</a:t>
            </a:r>
            <a:r>
              <a:rPr lang="en-US" sz="2400" b="1" baseline="-25000">
                <a:solidFill>
                  <a:srgbClr val="FF3300"/>
                </a:solidFill>
              </a:rPr>
              <a:t>0</a:t>
            </a:r>
            <a:r>
              <a:rPr lang="en-US" sz="2400" b="1">
                <a:solidFill>
                  <a:srgbClr val="FF3300"/>
                </a:solidFill>
              </a:rPr>
              <a:t>k</a:t>
            </a:r>
            <a:r>
              <a:rPr lang="en-US" sz="2400" b="1" baseline="-25000">
                <a:solidFill>
                  <a:srgbClr val="FF3300"/>
                </a:solidFill>
              </a:rPr>
              <a:t>c</a:t>
            </a:r>
            <a:r>
              <a:rPr lang="en-US" sz="2400" b="1">
                <a:solidFill>
                  <a:srgbClr val="FF3300"/>
                </a:solidFill>
              </a:rPr>
              <a:t>/4k</a:t>
            </a:r>
            <a:r>
              <a:rPr lang="en-US" sz="2400" b="1" baseline="-25000">
                <a:solidFill>
                  <a:srgbClr val="FF3300"/>
                </a:solidFill>
              </a:rPr>
              <a:t>t</a:t>
            </a:r>
            <a:endParaRPr lang="ru-RU" sz="2400" b="1">
              <a:solidFill>
                <a:srgbClr val="FF3300"/>
              </a:solidFill>
            </a:endParaRPr>
          </a:p>
        </p:txBody>
      </p:sp>
      <p:pic>
        <p:nvPicPr>
          <p:cNvPr id="470038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0"/>
            <a:ext cx="41910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22" name="Text Box 23"/>
          <p:cNvSpPr txBox="1">
            <a:spLocks noChangeArrowheads="1"/>
          </p:cNvSpPr>
          <p:nvPr/>
        </p:nvSpPr>
        <p:spPr bwMode="auto">
          <a:xfrm>
            <a:off x="228600" y="617220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b="1" i="1">
                <a:solidFill>
                  <a:srgbClr val="0033CC"/>
                </a:solidFill>
              </a:rPr>
              <a:t>Fischer H. Macromolecules, 1997,30,5666, </a:t>
            </a:r>
          </a:p>
          <a:p>
            <a:r>
              <a:rPr lang="en-GB" sz="1200" b="1" i="1">
                <a:solidFill>
                  <a:srgbClr val="0033CC"/>
                </a:solidFill>
              </a:rPr>
              <a:t>Fischer H. J.Polym.Sci.A,Polym.Chem.1 999,37,1885 .</a:t>
            </a:r>
            <a:r>
              <a:rPr lang="en-US" sz="1200" i="1">
                <a:solidFill>
                  <a:srgbClr val="0033CC"/>
                </a:solidFill>
              </a:rPr>
              <a:t> </a:t>
            </a:r>
          </a:p>
        </p:txBody>
      </p:sp>
      <p:sp>
        <p:nvSpPr>
          <p:cNvPr id="200723" name="Rectangle 27"/>
          <p:cNvSpPr>
            <a:spLocks noChangeArrowheads="1"/>
          </p:cNvSpPr>
          <p:nvPr/>
        </p:nvSpPr>
        <p:spPr bwMode="auto">
          <a:xfrm>
            <a:off x="0" y="6172200"/>
            <a:ext cx="4343400" cy="685800"/>
          </a:xfrm>
          <a:prstGeom prst="rect">
            <a:avLst/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0724" name="Rectangle 1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02" name="Object 2"/>
          <p:cNvGraphicFramePr>
            <a:graphicFrameLocks noChangeAspect="1"/>
          </p:cNvGraphicFramePr>
          <p:nvPr/>
        </p:nvGraphicFramePr>
        <p:xfrm>
          <a:off x="2339975" y="1628775"/>
          <a:ext cx="4837113" cy="573088"/>
        </p:xfrm>
        <a:graphic>
          <a:graphicData uri="http://schemas.openxmlformats.org/presentationml/2006/ole">
            <p:oleObj spid="_x0000_s204802" name="Equation" r:id="rId3" imgW="1904760" imgH="241200" progId="Equation.3">
              <p:embed/>
            </p:oleObj>
          </a:graphicData>
        </a:graphic>
      </p:graphicFrame>
      <p:sp>
        <p:nvSpPr>
          <p:cNvPr id="204803" name="Rectangle 5"/>
          <p:cNvSpPr>
            <a:spLocks noChangeArrowheads="1"/>
          </p:cNvSpPr>
          <p:nvPr/>
        </p:nvSpPr>
        <p:spPr bwMode="auto">
          <a:xfrm>
            <a:off x="0" y="381000"/>
            <a:ext cx="87518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/>
              <a:t>Linear combination of Hammet and steric constant</a:t>
            </a:r>
          </a:p>
          <a:p>
            <a:pPr algn="ctr"/>
            <a:r>
              <a:rPr lang="en-US" sz="2400" b="1"/>
              <a:t>(s</a:t>
            </a:r>
            <a:r>
              <a:rPr lang="en-US" sz="2400" b="1" baseline="-25000"/>
              <a:t>L</a:t>
            </a:r>
            <a:r>
              <a:rPr lang="en-US" sz="2400" b="1"/>
              <a:t> and </a:t>
            </a:r>
            <a:r>
              <a:rPr lang="en-US" sz="2400" b="1" i="1"/>
              <a:t>E</a:t>
            </a:r>
            <a:r>
              <a:rPr lang="en-US" sz="2400" b="1" baseline="-25000"/>
              <a:t>s</a:t>
            </a:r>
            <a:r>
              <a:rPr lang="en-US" sz="2400" b="1"/>
              <a:t>) for nitroxide fragment </a:t>
            </a:r>
          </a:p>
        </p:txBody>
      </p:sp>
      <p:sp>
        <p:nvSpPr>
          <p:cNvPr id="204804" name="Text Box 6"/>
          <p:cNvSpPr txBox="1">
            <a:spLocks noChangeArrowheads="1"/>
          </p:cNvSpPr>
          <p:nvPr/>
        </p:nvSpPr>
        <p:spPr bwMode="auto">
          <a:xfrm>
            <a:off x="180975" y="2492375"/>
            <a:ext cx="8045450" cy="4572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rgbClr val="FF00FF"/>
                </a:solidFill>
                <a:latin typeface="Symbol" pitchFamily="18" charset="2"/>
              </a:rPr>
              <a:t>s</a:t>
            </a:r>
            <a:r>
              <a:rPr lang="fr-FR" sz="2400" b="1" baseline="-25000">
                <a:solidFill>
                  <a:srgbClr val="FF00FF"/>
                </a:solidFill>
                <a:latin typeface="Times New Roman" pitchFamily="18" charset="0"/>
              </a:rPr>
              <a:t>L</a:t>
            </a:r>
            <a:r>
              <a:rPr lang="fr-FR" sz="2400" b="1">
                <a:solidFill>
                  <a:srgbClr val="FF00FF"/>
                </a:solidFill>
                <a:latin typeface="Times New Roman" pitchFamily="18" charset="0"/>
              </a:rPr>
              <a:t> = Universal Hammett constant of polar and electric effect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204805" name="Text Box 7"/>
          <p:cNvSpPr txBox="1">
            <a:spLocks noChangeArrowheads="1"/>
          </p:cNvSpPr>
          <p:nvPr/>
        </p:nvSpPr>
        <p:spPr bwMode="auto">
          <a:xfrm>
            <a:off x="228600" y="4038600"/>
            <a:ext cx="3932238" cy="4572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 i="1">
                <a:solidFill>
                  <a:srgbClr val="FF00FF"/>
                </a:solidFill>
                <a:latin typeface="Times New Roman" pitchFamily="18" charset="0"/>
              </a:rPr>
              <a:t>E</a:t>
            </a:r>
            <a:r>
              <a:rPr lang="fr-FR" sz="2400" b="1" baseline="-25000">
                <a:solidFill>
                  <a:srgbClr val="FF00FF"/>
                </a:solidFill>
                <a:latin typeface="Times New Roman" pitchFamily="18" charset="0"/>
              </a:rPr>
              <a:t>s</a:t>
            </a:r>
            <a:r>
              <a:rPr lang="fr-FR" sz="2400" b="1">
                <a:solidFill>
                  <a:srgbClr val="FF00FF"/>
                </a:solidFill>
                <a:latin typeface="Times New Roman" pitchFamily="18" charset="0"/>
              </a:rPr>
              <a:t> = Steric constant of Fujita</a:t>
            </a:r>
            <a:endParaRPr lang="fr-FR" sz="2400">
              <a:latin typeface="Times New Roman" pitchFamily="18" charset="0"/>
            </a:endParaRPr>
          </a:p>
        </p:txBody>
      </p:sp>
      <p:graphicFrame>
        <p:nvGraphicFramePr>
          <p:cNvPr id="204806" name="Object 6"/>
          <p:cNvGraphicFramePr>
            <a:graphicFrameLocks noChangeAspect="1"/>
          </p:cNvGraphicFramePr>
          <p:nvPr/>
        </p:nvGraphicFramePr>
        <p:xfrm>
          <a:off x="838200" y="2971800"/>
          <a:ext cx="2165350" cy="1098550"/>
        </p:xfrm>
        <a:graphic>
          <a:graphicData uri="http://schemas.openxmlformats.org/presentationml/2006/ole">
            <p:oleObj spid="_x0000_s204806" name="Equation" r:id="rId4" imgW="850680" imgH="431640" progId="Equation.3">
              <p:embed/>
            </p:oleObj>
          </a:graphicData>
        </a:graphic>
      </p:graphicFrame>
      <p:graphicFrame>
        <p:nvGraphicFramePr>
          <p:cNvPr id="204807" name="Object 7"/>
          <p:cNvGraphicFramePr>
            <a:graphicFrameLocks noChangeAspect="1"/>
          </p:cNvGraphicFramePr>
          <p:nvPr/>
        </p:nvGraphicFramePr>
        <p:xfrm>
          <a:off x="685800" y="4572000"/>
          <a:ext cx="2160588" cy="612775"/>
        </p:xfrm>
        <a:graphic>
          <a:graphicData uri="http://schemas.openxmlformats.org/presentationml/2006/ole">
            <p:oleObj spid="_x0000_s204807" name="Equation" r:id="rId5" imgW="850680" imgH="241200" progId="Equation.3">
              <p:embed/>
            </p:oleObj>
          </a:graphicData>
        </a:graphic>
      </p:graphicFrame>
      <p:graphicFrame>
        <p:nvGraphicFramePr>
          <p:cNvPr id="204808" name="Object 8"/>
          <p:cNvGraphicFramePr>
            <a:graphicFrameLocks noChangeAspect="1"/>
          </p:cNvGraphicFramePr>
          <p:nvPr/>
        </p:nvGraphicFramePr>
        <p:xfrm>
          <a:off x="381000" y="5105400"/>
          <a:ext cx="8494713" cy="550863"/>
        </p:xfrm>
        <a:graphic>
          <a:graphicData uri="http://schemas.openxmlformats.org/presentationml/2006/ole">
            <p:oleObj spid="_x0000_s204808" name="Equation" r:id="rId6" imgW="3720960" imgH="241200" progId="Equation.3">
              <p:embed/>
            </p:oleObj>
          </a:graphicData>
        </a:graphic>
      </p:graphicFrame>
      <p:sp>
        <p:nvSpPr>
          <p:cNvPr id="204809" name="Text Box 11"/>
          <p:cNvSpPr txBox="1">
            <a:spLocks noChangeArrowheads="1"/>
          </p:cNvSpPr>
          <p:nvPr/>
        </p:nvSpPr>
        <p:spPr bwMode="auto">
          <a:xfrm>
            <a:off x="1143000" y="5638800"/>
            <a:ext cx="1746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R</a:t>
            </a:r>
            <a:r>
              <a:rPr lang="en-US" sz="2400" baseline="-25000">
                <a:latin typeface="Times New Roman" pitchFamily="18" charset="0"/>
              </a:rPr>
              <a:t>3</a:t>
            </a:r>
            <a:r>
              <a:rPr lang="en-US" sz="2400">
                <a:latin typeface="Times New Roman" pitchFamily="18" charset="0"/>
              </a:rPr>
              <a:t> &gt; R</a:t>
            </a:r>
            <a:r>
              <a:rPr lang="en-US" sz="2400" baseline="-25000">
                <a:latin typeface="Times New Roman" pitchFamily="18" charset="0"/>
              </a:rPr>
              <a:t>2</a:t>
            </a:r>
            <a:r>
              <a:rPr lang="en-US" sz="2400">
                <a:latin typeface="Times New Roman" pitchFamily="18" charset="0"/>
              </a:rPr>
              <a:t> &gt; R</a:t>
            </a:r>
            <a:r>
              <a:rPr lang="en-US" sz="2400" baseline="-25000">
                <a:latin typeface="Times New Roman" pitchFamily="18" charset="0"/>
              </a:rPr>
              <a:t>1</a:t>
            </a:r>
          </a:p>
        </p:txBody>
      </p:sp>
      <p:graphicFrame>
        <p:nvGraphicFramePr>
          <p:cNvPr id="204810" name="Object 10"/>
          <p:cNvGraphicFramePr>
            <a:graphicFrameLocks noChangeAspect="1"/>
          </p:cNvGraphicFramePr>
          <p:nvPr/>
        </p:nvGraphicFramePr>
        <p:xfrm>
          <a:off x="5414963" y="3357563"/>
          <a:ext cx="2951162" cy="1644650"/>
        </p:xfrm>
        <a:graphic>
          <a:graphicData uri="http://schemas.openxmlformats.org/presentationml/2006/ole">
            <p:oleObj spid="_x0000_s204810" name="CS ChemDraw Drawing" r:id="rId7" imgW="1495800" imgH="833040" progId="ChemDraw.Document.6.0">
              <p:embed/>
            </p:oleObj>
          </a:graphicData>
        </a:graphic>
      </p:graphicFrame>
      <p:sp>
        <p:nvSpPr>
          <p:cNvPr id="204811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55"/>
          <p:cNvSpPr>
            <a:spLocks noChangeArrowheads="1"/>
          </p:cNvSpPr>
          <p:nvPr/>
        </p:nvSpPr>
        <p:spPr bwMode="auto">
          <a:xfrm>
            <a:off x="0" y="0"/>
            <a:ext cx="9144000" cy="64291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9523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933825"/>
            <a:ext cx="6048375" cy="20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6" name="Text Box 7"/>
          <p:cNvSpPr txBox="1">
            <a:spLocks noChangeArrowheads="1"/>
          </p:cNvSpPr>
          <p:nvPr/>
        </p:nvSpPr>
        <p:spPr bwMode="auto">
          <a:xfrm>
            <a:off x="900113" y="3429000"/>
            <a:ext cx="968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FF"/>
                </a:solidFill>
                <a:latin typeface="Calibri" pitchFamily="34" charset="0"/>
              </a:rPr>
              <a:t>T=293 K</a:t>
            </a:r>
            <a:endParaRPr lang="ru-RU" sz="16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95237" name="Text Box 8"/>
          <p:cNvSpPr txBox="1">
            <a:spLocks noChangeArrowheads="1"/>
          </p:cNvSpPr>
          <p:nvPr/>
        </p:nvSpPr>
        <p:spPr bwMode="auto">
          <a:xfrm>
            <a:off x="2759075" y="3436938"/>
            <a:ext cx="968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FF"/>
                </a:solidFill>
                <a:latin typeface="Calibri" pitchFamily="34" charset="0"/>
              </a:rPr>
              <a:t>T=203 K</a:t>
            </a:r>
            <a:endParaRPr lang="ru-RU" sz="16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95238" name="Text Box 9"/>
          <p:cNvSpPr txBox="1">
            <a:spLocks noChangeArrowheads="1"/>
          </p:cNvSpPr>
          <p:nvPr/>
        </p:nvSpPr>
        <p:spPr bwMode="auto">
          <a:xfrm>
            <a:off x="4932363" y="3429000"/>
            <a:ext cx="968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FF"/>
                </a:solidFill>
                <a:latin typeface="Calibri" pitchFamily="34" charset="0"/>
              </a:rPr>
              <a:t>T=115</a:t>
            </a:r>
            <a:r>
              <a:rPr lang="en-US" sz="1600" b="1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600" b="1">
                <a:solidFill>
                  <a:srgbClr val="0000FF"/>
                </a:solidFill>
                <a:latin typeface="Calibri" pitchFamily="34" charset="0"/>
              </a:rPr>
              <a:t>K</a:t>
            </a:r>
            <a:endParaRPr lang="ru-RU" sz="16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95239" name="Text Box 10"/>
          <p:cNvSpPr txBox="1">
            <a:spLocks noChangeArrowheads="1"/>
          </p:cNvSpPr>
          <p:nvPr/>
        </p:nvSpPr>
        <p:spPr bwMode="auto">
          <a:xfrm>
            <a:off x="690563" y="2565400"/>
            <a:ext cx="38989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</a:pPr>
            <a:endParaRPr lang="en-US" sz="2800" b="1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buFont typeface="Symbol" pitchFamily="18" charset="2"/>
              <a:buChar char="·"/>
            </a:pPr>
            <a:r>
              <a:rPr lang="en-US" sz="16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1600">
                <a:latin typeface="Calibri" pitchFamily="34" charset="0"/>
              </a:rPr>
              <a:t>обратимые структурные перестройки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95240" name="Text Box 26"/>
          <p:cNvSpPr txBox="1">
            <a:spLocks noChangeArrowheads="1"/>
          </p:cNvSpPr>
          <p:nvPr/>
        </p:nvSpPr>
        <p:spPr bwMode="auto">
          <a:xfrm>
            <a:off x="142875" y="6072188"/>
            <a:ext cx="8604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FF3300"/>
                </a:solidFill>
                <a:latin typeface="Calibri" pitchFamily="34" charset="0"/>
                <a:sym typeface="Symbol" pitchFamily="18" charset="2"/>
              </a:rPr>
              <a:t> </a:t>
            </a:r>
            <a:r>
              <a:rPr lang="ru-RU" sz="1600">
                <a:latin typeface="Calibri" pitchFamily="34" charset="0"/>
                <a:sym typeface="Symbol" pitchFamily="18" charset="2"/>
              </a:rPr>
              <a:t>Н</a:t>
            </a:r>
            <a:r>
              <a:rPr lang="ru-RU" sz="1600">
                <a:latin typeface="Calibri" pitchFamily="34" charset="0"/>
              </a:rPr>
              <a:t>овые функциональные материалы с потенциалом применения в спинтронике, устройствах обработки и хранения информации, и др.</a:t>
            </a:r>
          </a:p>
        </p:txBody>
      </p:sp>
      <p:grpSp>
        <p:nvGrpSpPr>
          <p:cNvPr id="95241" name="Group 74"/>
          <p:cNvGrpSpPr>
            <a:grpSpLocks/>
          </p:cNvGrpSpPr>
          <p:nvPr/>
        </p:nvGrpSpPr>
        <p:grpSpPr bwMode="auto">
          <a:xfrm>
            <a:off x="6156325" y="836613"/>
            <a:ext cx="2786063" cy="2495550"/>
            <a:chOff x="3878" y="527"/>
            <a:chExt cx="1755" cy="1572"/>
          </a:xfrm>
        </p:grpSpPr>
        <p:pic>
          <p:nvPicPr>
            <p:cNvPr id="95261" name="Picture 3" descr="magnetizatio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78" y="572"/>
              <a:ext cx="1755" cy="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95234" name="Object 2"/>
            <p:cNvGraphicFramePr>
              <a:graphicFrameLocks noChangeAspect="1"/>
            </p:cNvGraphicFramePr>
            <p:nvPr/>
          </p:nvGraphicFramePr>
          <p:xfrm>
            <a:off x="4014" y="630"/>
            <a:ext cx="318" cy="185"/>
          </p:xfrm>
          <a:graphic>
            <a:graphicData uri="http://schemas.openxmlformats.org/presentationml/2006/ole">
              <p:oleObj spid="_x0000_s95234" name="Equation" r:id="rId5" imgW="469800" imgH="228600" progId="Equation.3">
                <p:embed/>
              </p:oleObj>
            </a:graphicData>
          </a:graphic>
        </p:graphicFrame>
        <p:sp>
          <p:nvSpPr>
            <p:cNvPr id="95262" name="Text Box 24"/>
            <p:cNvSpPr txBox="1">
              <a:spLocks noChangeArrowheads="1"/>
            </p:cNvSpPr>
            <p:nvPr/>
          </p:nvSpPr>
          <p:spPr bwMode="auto">
            <a:xfrm>
              <a:off x="4286" y="527"/>
              <a:ext cx="105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300">
                  <a:solidFill>
                    <a:srgbClr val="0000FF"/>
                  </a:solidFill>
                  <a:latin typeface="Calibri" pitchFamily="34" charset="0"/>
                </a:rPr>
                <a:t>Магнитный момент</a:t>
              </a:r>
            </a:p>
          </p:txBody>
        </p:sp>
      </p:grpSp>
      <p:grpSp>
        <p:nvGrpSpPr>
          <p:cNvPr id="95242" name="Group 71"/>
          <p:cNvGrpSpPr>
            <a:grpSpLocks/>
          </p:cNvGrpSpPr>
          <p:nvPr/>
        </p:nvGrpSpPr>
        <p:grpSpPr bwMode="auto">
          <a:xfrm>
            <a:off x="6926263" y="4130675"/>
            <a:ext cx="1584325" cy="1398588"/>
            <a:chOff x="4558" y="2614"/>
            <a:chExt cx="998" cy="881"/>
          </a:xfrm>
        </p:grpSpPr>
        <p:sp>
          <p:nvSpPr>
            <p:cNvPr id="95249" name="Line 12"/>
            <p:cNvSpPr>
              <a:spLocks noChangeAspect="1" noChangeShapeType="1"/>
            </p:cNvSpPr>
            <p:nvPr/>
          </p:nvSpPr>
          <p:spPr bwMode="auto">
            <a:xfrm flipV="1">
              <a:off x="4568" y="2618"/>
              <a:ext cx="0" cy="238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5250" name="Line 13"/>
            <p:cNvSpPr>
              <a:spLocks noChangeAspect="1" noChangeShapeType="1"/>
            </p:cNvSpPr>
            <p:nvPr/>
          </p:nvSpPr>
          <p:spPr bwMode="auto">
            <a:xfrm flipV="1">
              <a:off x="4876" y="2618"/>
              <a:ext cx="0" cy="2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5251" name="Line 14"/>
            <p:cNvSpPr>
              <a:spLocks noChangeAspect="1" noChangeShapeType="1"/>
            </p:cNvSpPr>
            <p:nvPr/>
          </p:nvSpPr>
          <p:spPr bwMode="auto">
            <a:xfrm rot="10800000" flipV="1">
              <a:off x="5049" y="2618"/>
              <a:ext cx="0" cy="238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5252" name="Line 15"/>
            <p:cNvSpPr>
              <a:spLocks noChangeAspect="1" noChangeShapeType="1"/>
            </p:cNvSpPr>
            <p:nvPr/>
          </p:nvSpPr>
          <p:spPr bwMode="auto">
            <a:xfrm flipV="1">
              <a:off x="5227" y="2618"/>
              <a:ext cx="0" cy="2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5253" name="AutoShape 17"/>
            <p:cNvSpPr>
              <a:spLocks noChangeAspect="1" noChangeArrowheads="1"/>
            </p:cNvSpPr>
            <p:nvPr/>
          </p:nvSpPr>
          <p:spPr bwMode="auto">
            <a:xfrm>
              <a:off x="4960" y="2996"/>
              <a:ext cx="180" cy="17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254" name="Line 18"/>
            <p:cNvSpPr>
              <a:spLocks noChangeAspect="1" noChangeShapeType="1"/>
            </p:cNvSpPr>
            <p:nvPr/>
          </p:nvSpPr>
          <p:spPr bwMode="auto">
            <a:xfrm flipV="1">
              <a:off x="4558" y="3257"/>
              <a:ext cx="0" cy="238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5255" name="Line 19"/>
            <p:cNvSpPr>
              <a:spLocks noChangeAspect="1" noChangeShapeType="1"/>
            </p:cNvSpPr>
            <p:nvPr/>
          </p:nvSpPr>
          <p:spPr bwMode="auto">
            <a:xfrm flipV="1">
              <a:off x="4930" y="3253"/>
              <a:ext cx="0" cy="2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5256" name="Line 20"/>
            <p:cNvSpPr>
              <a:spLocks noChangeAspect="1" noChangeShapeType="1"/>
            </p:cNvSpPr>
            <p:nvPr/>
          </p:nvSpPr>
          <p:spPr bwMode="auto">
            <a:xfrm flipV="1">
              <a:off x="5039" y="3257"/>
              <a:ext cx="0" cy="238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 type="triangle" w="lg" len="lg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5257" name="Line 21"/>
            <p:cNvSpPr>
              <a:spLocks noChangeAspect="1" noChangeShapeType="1"/>
            </p:cNvSpPr>
            <p:nvPr/>
          </p:nvSpPr>
          <p:spPr bwMode="auto">
            <a:xfrm flipV="1">
              <a:off x="5148" y="3253"/>
              <a:ext cx="0" cy="2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5258" name="Line 65"/>
            <p:cNvSpPr>
              <a:spLocks noChangeAspect="1" noChangeShapeType="1"/>
            </p:cNvSpPr>
            <p:nvPr/>
          </p:nvSpPr>
          <p:spPr bwMode="auto">
            <a:xfrm flipV="1">
              <a:off x="5556" y="2614"/>
              <a:ext cx="0" cy="238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5259" name="Line 66"/>
            <p:cNvSpPr>
              <a:spLocks noChangeAspect="1" noChangeShapeType="1"/>
            </p:cNvSpPr>
            <p:nvPr/>
          </p:nvSpPr>
          <p:spPr bwMode="auto">
            <a:xfrm flipV="1">
              <a:off x="5546" y="3253"/>
              <a:ext cx="0" cy="238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5260" name="Line 67"/>
            <p:cNvSpPr>
              <a:spLocks noChangeShapeType="1"/>
            </p:cNvSpPr>
            <p:nvPr/>
          </p:nvSpPr>
          <p:spPr bwMode="auto">
            <a:xfrm>
              <a:off x="4876" y="2750"/>
              <a:ext cx="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5243" name="Text Box 69"/>
          <p:cNvSpPr txBox="1">
            <a:spLocks noChangeArrowheads="1"/>
          </p:cNvSpPr>
          <p:nvPr/>
        </p:nvSpPr>
        <p:spPr bwMode="auto">
          <a:xfrm>
            <a:off x="6757988" y="3624263"/>
            <a:ext cx="1781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latin typeface="Arial "/>
              </a:rPr>
              <a:t>Слабо-связанное </a:t>
            </a:r>
          </a:p>
          <a:p>
            <a:pPr algn="ctr"/>
            <a:r>
              <a:rPr lang="ru-RU" sz="1400" b="1">
                <a:latin typeface="Arial "/>
              </a:rPr>
              <a:t>состояние </a:t>
            </a:r>
            <a:r>
              <a:rPr lang="en-US" sz="1400" b="1">
                <a:latin typeface="Arial "/>
              </a:rPr>
              <a:t>(WS)</a:t>
            </a:r>
            <a:endParaRPr lang="ru-RU" sz="1400" b="1">
              <a:latin typeface="Arial "/>
            </a:endParaRPr>
          </a:p>
        </p:txBody>
      </p:sp>
      <p:sp>
        <p:nvSpPr>
          <p:cNvPr id="2062" name="Text Box 72"/>
          <p:cNvSpPr txBox="1">
            <a:spLocks noChangeArrowheads="1"/>
          </p:cNvSpPr>
          <p:nvPr/>
        </p:nvSpPr>
        <p:spPr bwMode="auto">
          <a:xfrm>
            <a:off x="6748463" y="5589588"/>
            <a:ext cx="1901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j-lt"/>
              </a:rPr>
              <a:t>Сильно-связанное </a:t>
            </a:r>
            <a:endParaRPr lang="en-US" sz="1400" b="1" dirty="0"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j-lt"/>
              </a:rPr>
              <a:t>состояние (</a:t>
            </a:r>
            <a:r>
              <a:rPr lang="en-US" sz="1400" b="1" dirty="0">
                <a:latin typeface="+mj-lt"/>
              </a:rPr>
              <a:t>SS)</a:t>
            </a:r>
            <a:endParaRPr lang="ru-RU" sz="1400" b="1" dirty="0">
              <a:latin typeface="+mj-lt"/>
            </a:endParaRPr>
          </a:p>
        </p:txBody>
      </p:sp>
      <p:pic>
        <p:nvPicPr>
          <p:cNvPr id="95245" name="Picture 73" descr="bigscheme2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1125538"/>
            <a:ext cx="5830887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7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8175" y="692150"/>
            <a:ext cx="17399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7" name="TextBox 30"/>
          <p:cNvSpPr txBox="1">
            <a:spLocks noChangeArrowheads="1"/>
          </p:cNvSpPr>
          <p:nvPr/>
        </p:nvSpPr>
        <p:spPr bwMode="auto">
          <a:xfrm>
            <a:off x="0" y="-71462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Структурные перестройки и спиновые переходы 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</a:rPr>
              <a:t>в молекулярных магнетиках </a:t>
            </a:r>
            <a:r>
              <a:rPr lang="en-US" sz="2000" b="1" dirty="0">
                <a:solidFill>
                  <a:srgbClr val="FFFF00"/>
                </a:solidFill>
              </a:rPr>
              <a:t>Cu(</a:t>
            </a:r>
            <a:r>
              <a:rPr lang="en-US" sz="2000" b="1" dirty="0" err="1">
                <a:solidFill>
                  <a:srgbClr val="FFFF00"/>
                </a:solidFill>
              </a:rPr>
              <a:t>hfac</a:t>
            </a:r>
            <a:r>
              <a:rPr lang="en-US" sz="2000" b="1" dirty="0">
                <a:solidFill>
                  <a:srgbClr val="FFFF00"/>
                </a:solidFill>
              </a:rPr>
              <a:t>)</a:t>
            </a:r>
            <a:r>
              <a:rPr lang="en-US" sz="2000" b="1" baseline="-25000" dirty="0">
                <a:solidFill>
                  <a:srgbClr val="FFFF00"/>
                </a:solidFill>
              </a:rPr>
              <a:t>2</a:t>
            </a:r>
            <a:r>
              <a:rPr lang="en-US" sz="2000" b="1" dirty="0">
                <a:solidFill>
                  <a:srgbClr val="FFFF00"/>
                </a:solidFill>
              </a:rPr>
              <a:t>L</a:t>
            </a:r>
            <a:r>
              <a:rPr lang="en-US" sz="2000" b="1" baseline="30000" dirty="0">
                <a:solidFill>
                  <a:srgbClr val="FFFF00"/>
                </a:solidFill>
              </a:rPr>
              <a:t>R</a:t>
            </a:r>
          </a:p>
        </p:txBody>
      </p:sp>
      <p:sp>
        <p:nvSpPr>
          <p:cNvPr id="9524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55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6262" name="Rectangle 3"/>
          <p:cNvSpPr>
            <a:spLocks noChangeArrowheads="1"/>
          </p:cNvSpPr>
          <p:nvPr/>
        </p:nvSpPr>
        <p:spPr bwMode="auto">
          <a:xfrm>
            <a:off x="0" y="5634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96263" name="Group 72"/>
          <p:cNvGrpSpPr>
            <a:grpSpLocks noChangeAspect="1"/>
          </p:cNvGrpSpPr>
          <p:nvPr/>
        </p:nvGrpSpPr>
        <p:grpSpPr bwMode="auto">
          <a:xfrm>
            <a:off x="107950" y="2781300"/>
            <a:ext cx="4024313" cy="3190875"/>
            <a:chOff x="104" y="346"/>
            <a:chExt cx="2817" cy="2234"/>
          </a:xfrm>
        </p:grpSpPr>
        <p:sp>
          <p:nvSpPr>
            <p:cNvPr id="96319" name="Rectangle 60"/>
            <p:cNvSpPr>
              <a:spLocks noChangeArrowheads="1"/>
            </p:cNvSpPr>
            <p:nvPr/>
          </p:nvSpPr>
          <p:spPr bwMode="auto">
            <a:xfrm>
              <a:off x="295" y="527"/>
              <a:ext cx="1315" cy="1769"/>
            </a:xfrm>
            <a:prstGeom prst="rect">
              <a:avLst/>
            </a:prstGeom>
            <a:solidFill>
              <a:srgbClr val="FFFF9B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6320" name="Rectangle 59"/>
            <p:cNvSpPr>
              <a:spLocks noChangeArrowheads="1"/>
            </p:cNvSpPr>
            <p:nvPr/>
          </p:nvSpPr>
          <p:spPr bwMode="auto">
            <a:xfrm>
              <a:off x="1610" y="527"/>
              <a:ext cx="1270" cy="176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96321" name="Group 58"/>
            <p:cNvGrpSpPr>
              <a:grpSpLocks/>
            </p:cNvGrpSpPr>
            <p:nvPr/>
          </p:nvGrpSpPr>
          <p:grpSpPr bwMode="auto">
            <a:xfrm>
              <a:off x="104" y="346"/>
              <a:ext cx="2817" cy="2234"/>
              <a:chOff x="149" y="391"/>
              <a:chExt cx="2817" cy="2234"/>
            </a:xfrm>
          </p:grpSpPr>
          <p:grpSp>
            <p:nvGrpSpPr>
              <p:cNvPr id="96322" name="Group 39"/>
              <p:cNvGrpSpPr>
                <a:grpSpLocks/>
              </p:cNvGrpSpPr>
              <p:nvPr/>
            </p:nvGrpSpPr>
            <p:grpSpPr bwMode="auto">
              <a:xfrm>
                <a:off x="340" y="663"/>
                <a:ext cx="2626" cy="1962"/>
                <a:chOff x="340" y="482"/>
                <a:chExt cx="2626" cy="1962"/>
              </a:xfrm>
            </p:grpSpPr>
            <p:sp>
              <p:nvSpPr>
                <p:cNvPr id="96338" name="Rectangle 8"/>
                <p:cNvSpPr>
                  <a:spLocks noChangeAspect="1" noChangeArrowheads="1"/>
                </p:cNvSpPr>
                <p:nvPr/>
              </p:nvSpPr>
              <p:spPr bwMode="auto">
                <a:xfrm>
                  <a:off x="542" y="2222"/>
                  <a:ext cx="120" cy="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900">
                      <a:solidFill>
                        <a:srgbClr val="000000"/>
                      </a:solidFill>
                      <a:latin typeface="Calibri" pitchFamily="34" charset="0"/>
                    </a:rPr>
                    <a:t>250</a:t>
                  </a:r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96339" name="Rectangle 9"/>
                <p:cNvSpPr>
                  <a:spLocks noChangeAspect="1" noChangeArrowheads="1"/>
                </p:cNvSpPr>
                <p:nvPr/>
              </p:nvSpPr>
              <p:spPr bwMode="auto">
                <a:xfrm>
                  <a:off x="1098" y="2222"/>
                  <a:ext cx="120" cy="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900">
                      <a:solidFill>
                        <a:srgbClr val="000000"/>
                      </a:solidFill>
                      <a:latin typeface="Calibri" pitchFamily="34" charset="0"/>
                    </a:rPr>
                    <a:t>300</a:t>
                  </a:r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96340" name="Rectangle 10"/>
                <p:cNvSpPr>
                  <a:spLocks noChangeAspect="1" noChangeArrowheads="1"/>
                </p:cNvSpPr>
                <p:nvPr/>
              </p:nvSpPr>
              <p:spPr bwMode="auto">
                <a:xfrm>
                  <a:off x="1654" y="2222"/>
                  <a:ext cx="120" cy="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900">
                      <a:solidFill>
                        <a:srgbClr val="000000"/>
                      </a:solidFill>
                      <a:latin typeface="Calibri" pitchFamily="34" charset="0"/>
                    </a:rPr>
                    <a:t>350</a:t>
                  </a:r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96341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2208" y="2222"/>
                  <a:ext cx="120" cy="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900">
                      <a:solidFill>
                        <a:srgbClr val="000000"/>
                      </a:solidFill>
                      <a:latin typeface="Calibri" pitchFamily="34" charset="0"/>
                    </a:rPr>
                    <a:t>400</a:t>
                  </a:r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96342" name="Rectangle 12"/>
                <p:cNvSpPr>
                  <a:spLocks noChangeAspect="1" noChangeArrowheads="1"/>
                </p:cNvSpPr>
                <p:nvPr/>
              </p:nvSpPr>
              <p:spPr bwMode="auto">
                <a:xfrm>
                  <a:off x="2765" y="2222"/>
                  <a:ext cx="120" cy="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900">
                      <a:solidFill>
                        <a:srgbClr val="000000"/>
                      </a:solidFill>
                      <a:latin typeface="Calibri" pitchFamily="34" charset="0"/>
                    </a:rPr>
                    <a:t>450</a:t>
                  </a:r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96343" name="Line 1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41" y="2170"/>
                  <a:ext cx="2" cy="1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44" name="Line 1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19" y="2170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45" name="Line 1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97" y="2170"/>
                  <a:ext cx="2" cy="1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46" name="Line 1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175" y="2170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47" name="Line 1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454" y="2170"/>
                  <a:ext cx="1" cy="1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48" name="Line 1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731" y="2170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49" name="Line 1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008" y="2170"/>
                  <a:ext cx="2" cy="1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50" name="Line 2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86" y="2170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51" name="Line 2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564" y="2170"/>
                  <a:ext cx="2" cy="1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52" name="Line 2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842" y="2170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53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341" y="2170"/>
                  <a:ext cx="2501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54" name="Freeform 24"/>
                <p:cNvSpPr>
                  <a:spLocks noChangeAspect="1"/>
                </p:cNvSpPr>
                <p:nvPr/>
              </p:nvSpPr>
              <p:spPr bwMode="auto">
                <a:xfrm>
                  <a:off x="340" y="1131"/>
                  <a:ext cx="2277" cy="724"/>
                </a:xfrm>
                <a:custGeom>
                  <a:avLst/>
                  <a:gdLst>
                    <a:gd name="T0" fmla="*/ 15 w 4879"/>
                    <a:gd name="T1" fmla="*/ 77 h 1551"/>
                    <a:gd name="T2" fmla="*/ 32 w 4879"/>
                    <a:gd name="T3" fmla="*/ 77 h 1551"/>
                    <a:gd name="T4" fmla="*/ 49 w 4879"/>
                    <a:gd name="T5" fmla="*/ 77 h 1551"/>
                    <a:gd name="T6" fmla="*/ 65 w 4879"/>
                    <a:gd name="T7" fmla="*/ 77 h 1551"/>
                    <a:gd name="T8" fmla="*/ 82 w 4879"/>
                    <a:gd name="T9" fmla="*/ 77 h 1551"/>
                    <a:gd name="T10" fmla="*/ 99 w 4879"/>
                    <a:gd name="T11" fmla="*/ 77 h 1551"/>
                    <a:gd name="T12" fmla="*/ 116 w 4879"/>
                    <a:gd name="T13" fmla="*/ 76 h 1551"/>
                    <a:gd name="T14" fmla="*/ 132 w 4879"/>
                    <a:gd name="T15" fmla="*/ 76 h 1551"/>
                    <a:gd name="T16" fmla="*/ 149 w 4879"/>
                    <a:gd name="T17" fmla="*/ 75 h 1551"/>
                    <a:gd name="T18" fmla="*/ 166 w 4879"/>
                    <a:gd name="T19" fmla="*/ 74 h 1551"/>
                    <a:gd name="T20" fmla="*/ 182 w 4879"/>
                    <a:gd name="T21" fmla="*/ 73 h 1551"/>
                    <a:gd name="T22" fmla="*/ 199 w 4879"/>
                    <a:gd name="T23" fmla="*/ 72 h 1551"/>
                    <a:gd name="T24" fmla="*/ 216 w 4879"/>
                    <a:gd name="T25" fmla="*/ 71 h 1551"/>
                    <a:gd name="T26" fmla="*/ 232 w 4879"/>
                    <a:gd name="T27" fmla="*/ 69 h 1551"/>
                    <a:gd name="T28" fmla="*/ 249 w 4879"/>
                    <a:gd name="T29" fmla="*/ 62 h 1551"/>
                    <a:gd name="T30" fmla="*/ 266 w 4879"/>
                    <a:gd name="T31" fmla="*/ 51 h 1551"/>
                    <a:gd name="T32" fmla="*/ 283 w 4879"/>
                    <a:gd name="T33" fmla="*/ 62 h 1551"/>
                    <a:gd name="T34" fmla="*/ 300 w 4879"/>
                    <a:gd name="T35" fmla="*/ 60 h 1551"/>
                    <a:gd name="T36" fmla="*/ 316 w 4879"/>
                    <a:gd name="T37" fmla="*/ 49 h 1551"/>
                    <a:gd name="T38" fmla="*/ 333 w 4879"/>
                    <a:gd name="T39" fmla="*/ 43 h 1551"/>
                    <a:gd name="T40" fmla="*/ 350 w 4879"/>
                    <a:gd name="T41" fmla="*/ 54 h 1551"/>
                    <a:gd name="T42" fmla="*/ 366 w 4879"/>
                    <a:gd name="T43" fmla="*/ 50 h 1551"/>
                    <a:gd name="T44" fmla="*/ 383 w 4879"/>
                    <a:gd name="T45" fmla="*/ 35 h 1551"/>
                    <a:gd name="T46" fmla="*/ 400 w 4879"/>
                    <a:gd name="T47" fmla="*/ 36 h 1551"/>
                    <a:gd name="T48" fmla="*/ 416 w 4879"/>
                    <a:gd name="T49" fmla="*/ 44 h 1551"/>
                    <a:gd name="T50" fmla="*/ 434 w 4879"/>
                    <a:gd name="T51" fmla="*/ 35 h 1551"/>
                    <a:gd name="T52" fmla="*/ 450 w 4879"/>
                    <a:gd name="T53" fmla="*/ 14 h 1551"/>
                    <a:gd name="T54" fmla="*/ 467 w 4879"/>
                    <a:gd name="T55" fmla="*/ 26 h 1551"/>
                    <a:gd name="T56" fmla="*/ 483 w 4879"/>
                    <a:gd name="T57" fmla="*/ 22 h 1551"/>
                    <a:gd name="T58" fmla="*/ 500 w 4879"/>
                    <a:gd name="T59" fmla="*/ 15 h 1551"/>
                    <a:gd name="T60" fmla="*/ 517 w 4879"/>
                    <a:gd name="T61" fmla="*/ 5 h 1551"/>
                    <a:gd name="T62" fmla="*/ 533 w 4879"/>
                    <a:gd name="T63" fmla="*/ 7 h 1551"/>
                    <a:gd name="T64" fmla="*/ 550 w 4879"/>
                    <a:gd name="T65" fmla="*/ 91 h 1551"/>
                    <a:gd name="T66" fmla="*/ 567 w 4879"/>
                    <a:gd name="T67" fmla="*/ 274 h 1551"/>
                    <a:gd name="T68" fmla="*/ 584 w 4879"/>
                    <a:gd name="T69" fmla="*/ 306 h 1551"/>
                    <a:gd name="T70" fmla="*/ 601 w 4879"/>
                    <a:gd name="T71" fmla="*/ 175 h 1551"/>
                    <a:gd name="T72" fmla="*/ 617 w 4879"/>
                    <a:gd name="T73" fmla="*/ 129 h 1551"/>
                    <a:gd name="T74" fmla="*/ 634 w 4879"/>
                    <a:gd name="T75" fmla="*/ 119 h 1551"/>
                    <a:gd name="T76" fmla="*/ 651 w 4879"/>
                    <a:gd name="T77" fmla="*/ 115 h 1551"/>
                    <a:gd name="T78" fmla="*/ 667 w 4879"/>
                    <a:gd name="T79" fmla="*/ 112 h 1551"/>
                    <a:gd name="T80" fmla="*/ 684 w 4879"/>
                    <a:gd name="T81" fmla="*/ 110 h 1551"/>
                    <a:gd name="T82" fmla="*/ 701 w 4879"/>
                    <a:gd name="T83" fmla="*/ 106 h 1551"/>
                    <a:gd name="T84" fmla="*/ 718 w 4879"/>
                    <a:gd name="T85" fmla="*/ 103 h 1551"/>
                    <a:gd name="T86" fmla="*/ 734 w 4879"/>
                    <a:gd name="T87" fmla="*/ 101 h 1551"/>
                    <a:gd name="T88" fmla="*/ 751 w 4879"/>
                    <a:gd name="T89" fmla="*/ 98 h 1551"/>
                    <a:gd name="T90" fmla="*/ 768 w 4879"/>
                    <a:gd name="T91" fmla="*/ 96 h 1551"/>
                    <a:gd name="T92" fmla="*/ 785 w 4879"/>
                    <a:gd name="T93" fmla="*/ 93 h 1551"/>
                    <a:gd name="T94" fmla="*/ 801 w 4879"/>
                    <a:gd name="T95" fmla="*/ 91 h 1551"/>
                    <a:gd name="T96" fmla="*/ 818 w 4879"/>
                    <a:gd name="T97" fmla="*/ 90 h 1551"/>
                    <a:gd name="T98" fmla="*/ 834 w 4879"/>
                    <a:gd name="T99" fmla="*/ 89 h 1551"/>
                    <a:gd name="T100" fmla="*/ 851 w 4879"/>
                    <a:gd name="T101" fmla="*/ 88 h 1551"/>
                    <a:gd name="T102" fmla="*/ 868 w 4879"/>
                    <a:gd name="T103" fmla="*/ 87 h 1551"/>
                    <a:gd name="T104" fmla="*/ 885 w 4879"/>
                    <a:gd name="T105" fmla="*/ 86 h 1551"/>
                    <a:gd name="T106" fmla="*/ 902 w 4879"/>
                    <a:gd name="T107" fmla="*/ 85 h 1551"/>
                    <a:gd name="T108" fmla="*/ 918 w 4879"/>
                    <a:gd name="T109" fmla="*/ 85 h 1551"/>
                    <a:gd name="T110" fmla="*/ 935 w 4879"/>
                    <a:gd name="T111" fmla="*/ 84 h 1551"/>
                    <a:gd name="T112" fmla="*/ 952 w 4879"/>
                    <a:gd name="T113" fmla="*/ 84 h 1551"/>
                    <a:gd name="T114" fmla="*/ 968 w 4879"/>
                    <a:gd name="T115" fmla="*/ 83 h 1551"/>
                    <a:gd name="T116" fmla="*/ 985 w 4879"/>
                    <a:gd name="T117" fmla="*/ 83 h 1551"/>
                    <a:gd name="T118" fmla="*/ 1002 w 4879"/>
                    <a:gd name="T119" fmla="*/ 83 h 1551"/>
                    <a:gd name="T120" fmla="*/ 1018 w 4879"/>
                    <a:gd name="T121" fmla="*/ 82 h 1551"/>
                    <a:gd name="T122" fmla="*/ 1035 w 4879"/>
                    <a:gd name="T123" fmla="*/ 82 h 1551"/>
                    <a:gd name="T124" fmla="*/ 1052 w 4879"/>
                    <a:gd name="T125" fmla="*/ 82 h 155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4879"/>
                    <a:gd name="T190" fmla="*/ 0 h 1551"/>
                    <a:gd name="T191" fmla="*/ 4879 w 4879"/>
                    <a:gd name="T192" fmla="*/ 1551 h 1551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4879" h="1551">
                      <a:moveTo>
                        <a:pt x="0" y="356"/>
                      </a:moveTo>
                      <a:lnTo>
                        <a:pt x="8" y="356"/>
                      </a:lnTo>
                      <a:lnTo>
                        <a:pt x="15" y="357"/>
                      </a:lnTo>
                      <a:lnTo>
                        <a:pt x="22" y="356"/>
                      </a:lnTo>
                      <a:lnTo>
                        <a:pt x="29" y="356"/>
                      </a:lnTo>
                      <a:lnTo>
                        <a:pt x="36" y="356"/>
                      </a:lnTo>
                      <a:lnTo>
                        <a:pt x="43" y="356"/>
                      </a:lnTo>
                      <a:lnTo>
                        <a:pt x="50" y="355"/>
                      </a:lnTo>
                      <a:lnTo>
                        <a:pt x="57" y="355"/>
                      </a:lnTo>
                      <a:lnTo>
                        <a:pt x="64" y="356"/>
                      </a:lnTo>
                      <a:lnTo>
                        <a:pt x="70" y="356"/>
                      </a:lnTo>
                      <a:lnTo>
                        <a:pt x="77" y="356"/>
                      </a:lnTo>
                      <a:lnTo>
                        <a:pt x="84" y="355"/>
                      </a:lnTo>
                      <a:lnTo>
                        <a:pt x="91" y="355"/>
                      </a:lnTo>
                      <a:lnTo>
                        <a:pt x="98" y="355"/>
                      </a:lnTo>
                      <a:lnTo>
                        <a:pt x="105" y="355"/>
                      </a:lnTo>
                      <a:lnTo>
                        <a:pt x="112" y="356"/>
                      </a:lnTo>
                      <a:lnTo>
                        <a:pt x="119" y="356"/>
                      </a:lnTo>
                      <a:lnTo>
                        <a:pt x="126" y="355"/>
                      </a:lnTo>
                      <a:lnTo>
                        <a:pt x="134" y="355"/>
                      </a:lnTo>
                      <a:lnTo>
                        <a:pt x="141" y="355"/>
                      </a:lnTo>
                      <a:lnTo>
                        <a:pt x="148" y="355"/>
                      </a:lnTo>
                      <a:lnTo>
                        <a:pt x="155" y="355"/>
                      </a:lnTo>
                      <a:lnTo>
                        <a:pt x="161" y="355"/>
                      </a:lnTo>
                      <a:lnTo>
                        <a:pt x="168" y="356"/>
                      </a:lnTo>
                      <a:lnTo>
                        <a:pt x="175" y="355"/>
                      </a:lnTo>
                      <a:lnTo>
                        <a:pt x="182" y="355"/>
                      </a:lnTo>
                      <a:lnTo>
                        <a:pt x="189" y="355"/>
                      </a:lnTo>
                      <a:lnTo>
                        <a:pt x="196" y="353"/>
                      </a:lnTo>
                      <a:lnTo>
                        <a:pt x="203" y="353"/>
                      </a:lnTo>
                      <a:lnTo>
                        <a:pt x="210" y="355"/>
                      </a:lnTo>
                      <a:lnTo>
                        <a:pt x="217" y="355"/>
                      </a:lnTo>
                      <a:lnTo>
                        <a:pt x="224" y="353"/>
                      </a:lnTo>
                      <a:lnTo>
                        <a:pt x="231" y="353"/>
                      </a:lnTo>
                      <a:lnTo>
                        <a:pt x="238" y="355"/>
                      </a:lnTo>
                      <a:lnTo>
                        <a:pt x="244" y="353"/>
                      </a:lnTo>
                      <a:lnTo>
                        <a:pt x="252" y="352"/>
                      </a:lnTo>
                      <a:lnTo>
                        <a:pt x="259" y="352"/>
                      </a:lnTo>
                      <a:lnTo>
                        <a:pt x="266" y="353"/>
                      </a:lnTo>
                      <a:lnTo>
                        <a:pt x="273" y="353"/>
                      </a:lnTo>
                      <a:lnTo>
                        <a:pt x="280" y="353"/>
                      </a:lnTo>
                      <a:lnTo>
                        <a:pt x="287" y="353"/>
                      </a:lnTo>
                      <a:lnTo>
                        <a:pt x="294" y="353"/>
                      </a:lnTo>
                      <a:lnTo>
                        <a:pt x="301" y="353"/>
                      </a:lnTo>
                      <a:lnTo>
                        <a:pt x="308" y="352"/>
                      </a:lnTo>
                      <a:lnTo>
                        <a:pt x="315" y="352"/>
                      </a:lnTo>
                      <a:lnTo>
                        <a:pt x="322" y="352"/>
                      </a:lnTo>
                      <a:lnTo>
                        <a:pt x="329" y="353"/>
                      </a:lnTo>
                      <a:lnTo>
                        <a:pt x="335" y="352"/>
                      </a:lnTo>
                      <a:lnTo>
                        <a:pt x="342" y="352"/>
                      </a:lnTo>
                      <a:lnTo>
                        <a:pt x="349" y="352"/>
                      </a:lnTo>
                      <a:lnTo>
                        <a:pt x="356" y="352"/>
                      </a:lnTo>
                      <a:lnTo>
                        <a:pt x="363" y="351"/>
                      </a:lnTo>
                      <a:lnTo>
                        <a:pt x="371" y="351"/>
                      </a:lnTo>
                      <a:lnTo>
                        <a:pt x="378" y="352"/>
                      </a:lnTo>
                      <a:lnTo>
                        <a:pt x="385" y="351"/>
                      </a:lnTo>
                      <a:lnTo>
                        <a:pt x="392" y="352"/>
                      </a:lnTo>
                      <a:lnTo>
                        <a:pt x="399" y="351"/>
                      </a:lnTo>
                      <a:lnTo>
                        <a:pt x="406" y="352"/>
                      </a:lnTo>
                      <a:lnTo>
                        <a:pt x="413" y="352"/>
                      </a:lnTo>
                      <a:lnTo>
                        <a:pt x="420" y="351"/>
                      </a:lnTo>
                      <a:lnTo>
                        <a:pt x="426" y="351"/>
                      </a:lnTo>
                      <a:lnTo>
                        <a:pt x="433" y="350"/>
                      </a:lnTo>
                      <a:lnTo>
                        <a:pt x="440" y="349"/>
                      </a:lnTo>
                      <a:lnTo>
                        <a:pt x="447" y="351"/>
                      </a:lnTo>
                      <a:lnTo>
                        <a:pt x="454" y="351"/>
                      </a:lnTo>
                      <a:lnTo>
                        <a:pt x="461" y="350"/>
                      </a:lnTo>
                      <a:lnTo>
                        <a:pt x="468" y="351"/>
                      </a:lnTo>
                      <a:lnTo>
                        <a:pt x="475" y="351"/>
                      </a:lnTo>
                      <a:lnTo>
                        <a:pt x="482" y="349"/>
                      </a:lnTo>
                      <a:lnTo>
                        <a:pt x="490" y="350"/>
                      </a:lnTo>
                      <a:lnTo>
                        <a:pt x="497" y="350"/>
                      </a:lnTo>
                      <a:lnTo>
                        <a:pt x="504" y="349"/>
                      </a:lnTo>
                      <a:lnTo>
                        <a:pt x="511" y="349"/>
                      </a:lnTo>
                      <a:lnTo>
                        <a:pt x="517" y="349"/>
                      </a:lnTo>
                      <a:lnTo>
                        <a:pt x="524" y="349"/>
                      </a:lnTo>
                      <a:lnTo>
                        <a:pt x="531" y="349"/>
                      </a:lnTo>
                      <a:lnTo>
                        <a:pt x="538" y="349"/>
                      </a:lnTo>
                      <a:lnTo>
                        <a:pt x="545" y="349"/>
                      </a:lnTo>
                      <a:lnTo>
                        <a:pt x="552" y="350"/>
                      </a:lnTo>
                      <a:lnTo>
                        <a:pt x="559" y="348"/>
                      </a:lnTo>
                      <a:lnTo>
                        <a:pt x="566" y="348"/>
                      </a:lnTo>
                      <a:lnTo>
                        <a:pt x="573" y="348"/>
                      </a:lnTo>
                      <a:lnTo>
                        <a:pt x="580" y="346"/>
                      </a:lnTo>
                      <a:lnTo>
                        <a:pt x="587" y="348"/>
                      </a:lnTo>
                      <a:lnTo>
                        <a:pt x="593" y="348"/>
                      </a:lnTo>
                      <a:lnTo>
                        <a:pt x="600" y="348"/>
                      </a:lnTo>
                      <a:lnTo>
                        <a:pt x="607" y="348"/>
                      </a:lnTo>
                      <a:lnTo>
                        <a:pt x="615" y="346"/>
                      </a:lnTo>
                      <a:lnTo>
                        <a:pt x="622" y="346"/>
                      </a:lnTo>
                      <a:lnTo>
                        <a:pt x="629" y="346"/>
                      </a:lnTo>
                      <a:lnTo>
                        <a:pt x="636" y="346"/>
                      </a:lnTo>
                      <a:lnTo>
                        <a:pt x="643" y="348"/>
                      </a:lnTo>
                      <a:lnTo>
                        <a:pt x="650" y="345"/>
                      </a:lnTo>
                      <a:lnTo>
                        <a:pt x="657" y="344"/>
                      </a:lnTo>
                      <a:lnTo>
                        <a:pt x="664" y="344"/>
                      </a:lnTo>
                      <a:lnTo>
                        <a:pt x="671" y="344"/>
                      </a:lnTo>
                      <a:lnTo>
                        <a:pt x="678" y="344"/>
                      </a:lnTo>
                      <a:lnTo>
                        <a:pt x="684" y="344"/>
                      </a:lnTo>
                      <a:lnTo>
                        <a:pt x="691" y="344"/>
                      </a:lnTo>
                      <a:lnTo>
                        <a:pt x="698" y="343"/>
                      </a:lnTo>
                      <a:lnTo>
                        <a:pt x="705" y="343"/>
                      </a:lnTo>
                      <a:lnTo>
                        <a:pt x="712" y="343"/>
                      </a:lnTo>
                      <a:lnTo>
                        <a:pt x="719" y="343"/>
                      </a:lnTo>
                      <a:lnTo>
                        <a:pt x="726" y="344"/>
                      </a:lnTo>
                      <a:lnTo>
                        <a:pt x="734" y="342"/>
                      </a:lnTo>
                      <a:lnTo>
                        <a:pt x="741" y="342"/>
                      </a:lnTo>
                      <a:lnTo>
                        <a:pt x="748" y="342"/>
                      </a:lnTo>
                      <a:lnTo>
                        <a:pt x="755" y="343"/>
                      </a:lnTo>
                      <a:lnTo>
                        <a:pt x="762" y="341"/>
                      </a:lnTo>
                      <a:lnTo>
                        <a:pt x="769" y="341"/>
                      </a:lnTo>
                      <a:lnTo>
                        <a:pt x="775" y="340"/>
                      </a:lnTo>
                      <a:lnTo>
                        <a:pt x="782" y="341"/>
                      </a:lnTo>
                      <a:lnTo>
                        <a:pt x="789" y="338"/>
                      </a:lnTo>
                      <a:lnTo>
                        <a:pt x="796" y="340"/>
                      </a:lnTo>
                      <a:lnTo>
                        <a:pt x="803" y="340"/>
                      </a:lnTo>
                      <a:lnTo>
                        <a:pt x="810" y="341"/>
                      </a:lnTo>
                      <a:lnTo>
                        <a:pt x="817" y="340"/>
                      </a:lnTo>
                      <a:lnTo>
                        <a:pt x="824" y="340"/>
                      </a:lnTo>
                      <a:lnTo>
                        <a:pt x="831" y="338"/>
                      </a:lnTo>
                      <a:lnTo>
                        <a:pt x="838" y="337"/>
                      </a:lnTo>
                      <a:lnTo>
                        <a:pt x="845" y="337"/>
                      </a:lnTo>
                      <a:lnTo>
                        <a:pt x="853" y="337"/>
                      </a:lnTo>
                      <a:lnTo>
                        <a:pt x="860" y="337"/>
                      </a:lnTo>
                      <a:lnTo>
                        <a:pt x="866" y="337"/>
                      </a:lnTo>
                      <a:lnTo>
                        <a:pt x="873" y="336"/>
                      </a:lnTo>
                      <a:lnTo>
                        <a:pt x="880" y="336"/>
                      </a:lnTo>
                      <a:lnTo>
                        <a:pt x="887" y="334"/>
                      </a:lnTo>
                      <a:lnTo>
                        <a:pt x="894" y="336"/>
                      </a:lnTo>
                      <a:lnTo>
                        <a:pt x="901" y="336"/>
                      </a:lnTo>
                      <a:lnTo>
                        <a:pt x="908" y="334"/>
                      </a:lnTo>
                      <a:lnTo>
                        <a:pt x="915" y="333"/>
                      </a:lnTo>
                      <a:lnTo>
                        <a:pt x="922" y="333"/>
                      </a:lnTo>
                      <a:lnTo>
                        <a:pt x="929" y="332"/>
                      </a:lnTo>
                      <a:lnTo>
                        <a:pt x="936" y="334"/>
                      </a:lnTo>
                      <a:lnTo>
                        <a:pt x="943" y="333"/>
                      </a:lnTo>
                      <a:lnTo>
                        <a:pt x="949" y="332"/>
                      </a:lnTo>
                      <a:lnTo>
                        <a:pt x="956" y="330"/>
                      </a:lnTo>
                      <a:lnTo>
                        <a:pt x="963" y="329"/>
                      </a:lnTo>
                      <a:lnTo>
                        <a:pt x="971" y="328"/>
                      </a:lnTo>
                      <a:lnTo>
                        <a:pt x="978" y="328"/>
                      </a:lnTo>
                      <a:lnTo>
                        <a:pt x="985" y="327"/>
                      </a:lnTo>
                      <a:lnTo>
                        <a:pt x="992" y="327"/>
                      </a:lnTo>
                      <a:lnTo>
                        <a:pt x="999" y="326"/>
                      </a:lnTo>
                      <a:lnTo>
                        <a:pt x="1006" y="325"/>
                      </a:lnTo>
                      <a:lnTo>
                        <a:pt x="1013" y="325"/>
                      </a:lnTo>
                      <a:lnTo>
                        <a:pt x="1020" y="323"/>
                      </a:lnTo>
                      <a:lnTo>
                        <a:pt x="1027" y="323"/>
                      </a:lnTo>
                      <a:lnTo>
                        <a:pt x="1034" y="322"/>
                      </a:lnTo>
                      <a:lnTo>
                        <a:pt x="1040" y="321"/>
                      </a:lnTo>
                      <a:lnTo>
                        <a:pt x="1047" y="319"/>
                      </a:lnTo>
                      <a:lnTo>
                        <a:pt x="1054" y="318"/>
                      </a:lnTo>
                      <a:lnTo>
                        <a:pt x="1061" y="317"/>
                      </a:lnTo>
                      <a:lnTo>
                        <a:pt x="1068" y="315"/>
                      </a:lnTo>
                      <a:lnTo>
                        <a:pt x="1075" y="312"/>
                      </a:lnTo>
                      <a:lnTo>
                        <a:pt x="1082" y="311"/>
                      </a:lnTo>
                      <a:lnTo>
                        <a:pt x="1089" y="310"/>
                      </a:lnTo>
                      <a:lnTo>
                        <a:pt x="1097" y="307"/>
                      </a:lnTo>
                      <a:lnTo>
                        <a:pt x="1104" y="304"/>
                      </a:lnTo>
                      <a:lnTo>
                        <a:pt x="1111" y="302"/>
                      </a:lnTo>
                      <a:lnTo>
                        <a:pt x="1118" y="299"/>
                      </a:lnTo>
                      <a:lnTo>
                        <a:pt x="1125" y="297"/>
                      </a:lnTo>
                      <a:lnTo>
                        <a:pt x="1131" y="292"/>
                      </a:lnTo>
                      <a:lnTo>
                        <a:pt x="1138" y="287"/>
                      </a:lnTo>
                      <a:lnTo>
                        <a:pt x="1145" y="282"/>
                      </a:lnTo>
                      <a:lnTo>
                        <a:pt x="1152" y="277"/>
                      </a:lnTo>
                      <a:lnTo>
                        <a:pt x="1159" y="272"/>
                      </a:lnTo>
                      <a:lnTo>
                        <a:pt x="1166" y="266"/>
                      </a:lnTo>
                      <a:lnTo>
                        <a:pt x="1173" y="260"/>
                      </a:lnTo>
                      <a:lnTo>
                        <a:pt x="1180" y="253"/>
                      </a:lnTo>
                      <a:lnTo>
                        <a:pt x="1187" y="247"/>
                      </a:lnTo>
                      <a:lnTo>
                        <a:pt x="1194" y="242"/>
                      </a:lnTo>
                      <a:lnTo>
                        <a:pt x="1201" y="237"/>
                      </a:lnTo>
                      <a:lnTo>
                        <a:pt x="1207" y="235"/>
                      </a:lnTo>
                      <a:lnTo>
                        <a:pt x="1216" y="235"/>
                      </a:lnTo>
                      <a:lnTo>
                        <a:pt x="1222" y="234"/>
                      </a:lnTo>
                      <a:lnTo>
                        <a:pt x="1229" y="235"/>
                      </a:lnTo>
                      <a:lnTo>
                        <a:pt x="1236" y="239"/>
                      </a:lnTo>
                      <a:lnTo>
                        <a:pt x="1243" y="244"/>
                      </a:lnTo>
                      <a:lnTo>
                        <a:pt x="1250" y="250"/>
                      </a:lnTo>
                      <a:lnTo>
                        <a:pt x="1257" y="257"/>
                      </a:lnTo>
                      <a:lnTo>
                        <a:pt x="1264" y="262"/>
                      </a:lnTo>
                      <a:lnTo>
                        <a:pt x="1271" y="268"/>
                      </a:lnTo>
                      <a:lnTo>
                        <a:pt x="1278" y="274"/>
                      </a:lnTo>
                      <a:lnTo>
                        <a:pt x="1285" y="276"/>
                      </a:lnTo>
                      <a:lnTo>
                        <a:pt x="1292" y="280"/>
                      </a:lnTo>
                      <a:lnTo>
                        <a:pt x="1298" y="283"/>
                      </a:lnTo>
                      <a:lnTo>
                        <a:pt x="1305" y="284"/>
                      </a:lnTo>
                      <a:lnTo>
                        <a:pt x="1312" y="285"/>
                      </a:lnTo>
                      <a:lnTo>
                        <a:pt x="1319" y="285"/>
                      </a:lnTo>
                      <a:lnTo>
                        <a:pt x="1326" y="287"/>
                      </a:lnTo>
                      <a:lnTo>
                        <a:pt x="1334" y="284"/>
                      </a:lnTo>
                      <a:lnTo>
                        <a:pt x="1341" y="287"/>
                      </a:lnTo>
                      <a:lnTo>
                        <a:pt x="1348" y="287"/>
                      </a:lnTo>
                      <a:lnTo>
                        <a:pt x="1355" y="284"/>
                      </a:lnTo>
                      <a:lnTo>
                        <a:pt x="1362" y="282"/>
                      </a:lnTo>
                      <a:lnTo>
                        <a:pt x="1369" y="281"/>
                      </a:lnTo>
                      <a:lnTo>
                        <a:pt x="1376" y="277"/>
                      </a:lnTo>
                      <a:lnTo>
                        <a:pt x="1383" y="275"/>
                      </a:lnTo>
                      <a:lnTo>
                        <a:pt x="1389" y="272"/>
                      </a:lnTo>
                      <a:lnTo>
                        <a:pt x="1396" y="268"/>
                      </a:lnTo>
                      <a:lnTo>
                        <a:pt x="1403" y="266"/>
                      </a:lnTo>
                      <a:lnTo>
                        <a:pt x="1410" y="261"/>
                      </a:lnTo>
                      <a:lnTo>
                        <a:pt x="1417" y="257"/>
                      </a:lnTo>
                      <a:lnTo>
                        <a:pt x="1424" y="252"/>
                      </a:lnTo>
                      <a:lnTo>
                        <a:pt x="1431" y="246"/>
                      </a:lnTo>
                      <a:lnTo>
                        <a:pt x="1438" y="239"/>
                      </a:lnTo>
                      <a:lnTo>
                        <a:pt x="1445" y="232"/>
                      </a:lnTo>
                      <a:lnTo>
                        <a:pt x="1453" y="228"/>
                      </a:lnTo>
                      <a:lnTo>
                        <a:pt x="1460" y="220"/>
                      </a:lnTo>
                      <a:lnTo>
                        <a:pt x="1467" y="213"/>
                      </a:lnTo>
                      <a:lnTo>
                        <a:pt x="1474" y="205"/>
                      </a:lnTo>
                      <a:lnTo>
                        <a:pt x="1480" y="197"/>
                      </a:lnTo>
                      <a:lnTo>
                        <a:pt x="1487" y="193"/>
                      </a:lnTo>
                      <a:lnTo>
                        <a:pt x="1494" y="188"/>
                      </a:lnTo>
                      <a:lnTo>
                        <a:pt x="1501" y="185"/>
                      </a:lnTo>
                      <a:lnTo>
                        <a:pt x="1508" y="185"/>
                      </a:lnTo>
                      <a:lnTo>
                        <a:pt x="1515" y="189"/>
                      </a:lnTo>
                      <a:lnTo>
                        <a:pt x="1522" y="193"/>
                      </a:lnTo>
                      <a:lnTo>
                        <a:pt x="1529" y="200"/>
                      </a:lnTo>
                      <a:lnTo>
                        <a:pt x="1536" y="207"/>
                      </a:lnTo>
                      <a:lnTo>
                        <a:pt x="1543" y="216"/>
                      </a:lnTo>
                      <a:lnTo>
                        <a:pt x="1550" y="223"/>
                      </a:lnTo>
                      <a:lnTo>
                        <a:pt x="1557" y="229"/>
                      </a:lnTo>
                      <a:lnTo>
                        <a:pt x="1563" y="235"/>
                      </a:lnTo>
                      <a:lnTo>
                        <a:pt x="1570" y="238"/>
                      </a:lnTo>
                      <a:lnTo>
                        <a:pt x="1578" y="243"/>
                      </a:lnTo>
                      <a:lnTo>
                        <a:pt x="1585" y="244"/>
                      </a:lnTo>
                      <a:lnTo>
                        <a:pt x="1592" y="245"/>
                      </a:lnTo>
                      <a:lnTo>
                        <a:pt x="1599" y="247"/>
                      </a:lnTo>
                      <a:lnTo>
                        <a:pt x="1606" y="247"/>
                      </a:lnTo>
                      <a:lnTo>
                        <a:pt x="1613" y="247"/>
                      </a:lnTo>
                      <a:lnTo>
                        <a:pt x="1620" y="247"/>
                      </a:lnTo>
                      <a:lnTo>
                        <a:pt x="1627" y="249"/>
                      </a:lnTo>
                      <a:lnTo>
                        <a:pt x="1634" y="250"/>
                      </a:lnTo>
                      <a:lnTo>
                        <a:pt x="1641" y="246"/>
                      </a:lnTo>
                      <a:lnTo>
                        <a:pt x="1648" y="246"/>
                      </a:lnTo>
                      <a:lnTo>
                        <a:pt x="1654" y="244"/>
                      </a:lnTo>
                      <a:lnTo>
                        <a:pt x="1661" y="242"/>
                      </a:lnTo>
                      <a:lnTo>
                        <a:pt x="1668" y="239"/>
                      </a:lnTo>
                      <a:lnTo>
                        <a:pt x="1675" y="236"/>
                      </a:lnTo>
                      <a:lnTo>
                        <a:pt x="1682" y="232"/>
                      </a:lnTo>
                      <a:lnTo>
                        <a:pt x="1689" y="229"/>
                      </a:lnTo>
                      <a:lnTo>
                        <a:pt x="1697" y="226"/>
                      </a:lnTo>
                      <a:lnTo>
                        <a:pt x="1704" y="220"/>
                      </a:lnTo>
                      <a:lnTo>
                        <a:pt x="1711" y="214"/>
                      </a:lnTo>
                      <a:lnTo>
                        <a:pt x="1718" y="208"/>
                      </a:lnTo>
                      <a:lnTo>
                        <a:pt x="1725" y="203"/>
                      </a:lnTo>
                      <a:lnTo>
                        <a:pt x="1732" y="194"/>
                      </a:lnTo>
                      <a:lnTo>
                        <a:pt x="1739" y="188"/>
                      </a:lnTo>
                      <a:lnTo>
                        <a:pt x="1745" y="180"/>
                      </a:lnTo>
                      <a:lnTo>
                        <a:pt x="1752" y="171"/>
                      </a:lnTo>
                      <a:lnTo>
                        <a:pt x="1759" y="163"/>
                      </a:lnTo>
                      <a:lnTo>
                        <a:pt x="1766" y="154"/>
                      </a:lnTo>
                      <a:lnTo>
                        <a:pt x="1773" y="147"/>
                      </a:lnTo>
                      <a:lnTo>
                        <a:pt x="1780" y="143"/>
                      </a:lnTo>
                      <a:lnTo>
                        <a:pt x="1787" y="137"/>
                      </a:lnTo>
                      <a:lnTo>
                        <a:pt x="1794" y="136"/>
                      </a:lnTo>
                      <a:lnTo>
                        <a:pt x="1801" y="138"/>
                      </a:lnTo>
                      <a:lnTo>
                        <a:pt x="1808" y="140"/>
                      </a:lnTo>
                      <a:lnTo>
                        <a:pt x="1816" y="146"/>
                      </a:lnTo>
                      <a:lnTo>
                        <a:pt x="1823" y="153"/>
                      </a:lnTo>
                      <a:lnTo>
                        <a:pt x="1830" y="160"/>
                      </a:lnTo>
                      <a:lnTo>
                        <a:pt x="1836" y="167"/>
                      </a:lnTo>
                      <a:lnTo>
                        <a:pt x="1843" y="174"/>
                      </a:lnTo>
                      <a:lnTo>
                        <a:pt x="1850" y="181"/>
                      </a:lnTo>
                      <a:lnTo>
                        <a:pt x="1857" y="186"/>
                      </a:lnTo>
                      <a:lnTo>
                        <a:pt x="1864" y="190"/>
                      </a:lnTo>
                      <a:lnTo>
                        <a:pt x="1871" y="194"/>
                      </a:lnTo>
                      <a:lnTo>
                        <a:pt x="1878" y="198"/>
                      </a:lnTo>
                      <a:lnTo>
                        <a:pt x="1885" y="200"/>
                      </a:lnTo>
                      <a:lnTo>
                        <a:pt x="1892" y="203"/>
                      </a:lnTo>
                      <a:lnTo>
                        <a:pt x="1899" y="203"/>
                      </a:lnTo>
                      <a:lnTo>
                        <a:pt x="1906" y="204"/>
                      </a:lnTo>
                      <a:lnTo>
                        <a:pt x="1912" y="203"/>
                      </a:lnTo>
                      <a:lnTo>
                        <a:pt x="1919" y="201"/>
                      </a:lnTo>
                      <a:lnTo>
                        <a:pt x="1926" y="200"/>
                      </a:lnTo>
                      <a:lnTo>
                        <a:pt x="1934" y="197"/>
                      </a:lnTo>
                      <a:lnTo>
                        <a:pt x="1941" y="194"/>
                      </a:lnTo>
                      <a:lnTo>
                        <a:pt x="1948" y="190"/>
                      </a:lnTo>
                      <a:lnTo>
                        <a:pt x="1955" y="186"/>
                      </a:lnTo>
                      <a:lnTo>
                        <a:pt x="1962" y="181"/>
                      </a:lnTo>
                      <a:lnTo>
                        <a:pt x="1969" y="176"/>
                      </a:lnTo>
                      <a:lnTo>
                        <a:pt x="1976" y="171"/>
                      </a:lnTo>
                      <a:lnTo>
                        <a:pt x="1983" y="165"/>
                      </a:lnTo>
                      <a:lnTo>
                        <a:pt x="1990" y="158"/>
                      </a:lnTo>
                      <a:lnTo>
                        <a:pt x="1997" y="151"/>
                      </a:lnTo>
                      <a:lnTo>
                        <a:pt x="2003" y="143"/>
                      </a:lnTo>
                      <a:lnTo>
                        <a:pt x="2010" y="135"/>
                      </a:lnTo>
                      <a:lnTo>
                        <a:pt x="2017" y="125"/>
                      </a:lnTo>
                      <a:lnTo>
                        <a:pt x="2024" y="116"/>
                      </a:lnTo>
                      <a:lnTo>
                        <a:pt x="2031" y="107"/>
                      </a:lnTo>
                      <a:lnTo>
                        <a:pt x="2038" y="97"/>
                      </a:lnTo>
                      <a:lnTo>
                        <a:pt x="2045" y="89"/>
                      </a:lnTo>
                      <a:lnTo>
                        <a:pt x="2053" y="79"/>
                      </a:lnTo>
                      <a:lnTo>
                        <a:pt x="2060" y="71"/>
                      </a:lnTo>
                      <a:lnTo>
                        <a:pt x="2067" y="66"/>
                      </a:lnTo>
                      <a:lnTo>
                        <a:pt x="2074" y="63"/>
                      </a:lnTo>
                      <a:lnTo>
                        <a:pt x="2081" y="63"/>
                      </a:lnTo>
                      <a:lnTo>
                        <a:pt x="2088" y="63"/>
                      </a:lnTo>
                      <a:lnTo>
                        <a:pt x="2095" y="68"/>
                      </a:lnTo>
                      <a:lnTo>
                        <a:pt x="2101" y="74"/>
                      </a:lnTo>
                      <a:lnTo>
                        <a:pt x="2108" y="82"/>
                      </a:lnTo>
                      <a:lnTo>
                        <a:pt x="2115" y="91"/>
                      </a:lnTo>
                      <a:lnTo>
                        <a:pt x="2122" y="99"/>
                      </a:lnTo>
                      <a:lnTo>
                        <a:pt x="2129" y="108"/>
                      </a:lnTo>
                      <a:lnTo>
                        <a:pt x="2136" y="115"/>
                      </a:lnTo>
                      <a:lnTo>
                        <a:pt x="2143" y="120"/>
                      </a:lnTo>
                      <a:lnTo>
                        <a:pt x="2150" y="123"/>
                      </a:lnTo>
                      <a:lnTo>
                        <a:pt x="2157" y="128"/>
                      </a:lnTo>
                      <a:lnTo>
                        <a:pt x="2164" y="129"/>
                      </a:lnTo>
                      <a:lnTo>
                        <a:pt x="2171" y="127"/>
                      </a:lnTo>
                      <a:lnTo>
                        <a:pt x="2179" y="127"/>
                      </a:lnTo>
                      <a:lnTo>
                        <a:pt x="2186" y="125"/>
                      </a:lnTo>
                      <a:lnTo>
                        <a:pt x="2192" y="121"/>
                      </a:lnTo>
                      <a:lnTo>
                        <a:pt x="2199" y="116"/>
                      </a:lnTo>
                      <a:lnTo>
                        <a:pt x="2206" y="110"/>
                      </a:lnTo>
                      <a:lnTo>
                        <a:pt x="2213" y="106"/>
                      </a:lnTo>
                      <a:lnTo>
                        <a:pt x="2220" y="101"/>
                      </a:lnTo>
                      <a:lnTo>
                        <a:pt x="2227" y="95"/>
                      </a:lnTo>
                      <a:lnTo>
                        <a:pt x="2234" y="90"/>
                      </a:lnTo>
                      <a:lnTo>
                        <a:pt x="2241" y="85"/>
                      </a:lnTo>
                      <a:lnTo>
                        <a:pt x="2248" y="84"/>
                      </a:lnTo>
                      <a:lnTo>
                        <a:pt x="2255" y="82"/>
                      </a:lnTo>
                      <a:lnTo>
                        <a:pt x="2262" y="78"/>
                      </a:lnTo>
                      <a:lnTo>
                        <a:pt x="2268" y="76"/>
                      </a:lnTo>
                      <a:lnTo>
                        <a:pt x="2275" y="75"/>
                      </a:lnTo>
                      <a:lnTo>
                        <a:pt x="2282" y="74"/>
                      </a:lnTo>
                      <a:lnTo>
                        <a:pt x="2289" y="72"/>
                      </a:lnTo>
                      <a:lnTo>
                        <a:pt x="2297" y="70"/>
                      </a:lnTo>
                      <a:lnTo>
                        <a:pt x="2304" y="69"/>
                      </a:lnTo>
                      <a:lnTo>
                        <a:pt x="2311" y="66"/>
                      </a:lnTo>
                      <a:lnTo>
                        <a:pt x="2318" y="62"/>
                      </a:lnTo>
                      <a:lnTo>
                        <a:pt x="2325" y="57"/>
                      </a:lnTo>
                      <a:lnTo>
                        <a:pt x="2332" y="54"/>
                      </a:lnTo>
                      <a:lnTo>
                        <a:pt x="2339" y="51"/>
                      </a:lnTo>
                      <a:lnTo>
                        <a:pt x="2346" y="46"/>
                      </a:lnTo>
                      <a:lnTo>
                        <a:pt x="2353" y="41"/>
                      </a:lnTo>
                      <a:lnTo>
                        <a:pt x="2359" y="36"/>
                      </a:lnTo>
                      <a:lnTo>
                        <a:pt x="2366" y="30"/>
                      </a:lnTo>
                      <a:lnTo>
                        <a:pt x="2373" y="24"/>
                      </a:lnTo>
                      <a:lnTo>
                        <a:pt x="2380" y="19"/>
                      </a:lnTo>
                      <a:lnTo>
                        <a:pt x="2387" y="15"/>
                      </a:lnTo>
                      <a:lnTo>
                        <a:pt x="2394" y="9"/>
                      </a:lnTo>
                      <a:lnTo>
                        <a:pt x="2401" y="6"/>
                      </a:lnTo>
                      <a:lnTo>
                        <a:pt x="2408" y="2"/>
                      </a:lnTo>
                      <a:lnTo>
                        <a:pt x="2416" y="0"/>
                      </a:lnTo>
                      <a:lnTo>
                        <a:pt x="2423" y="2"/>
                      </a:lnTo>
                      <a:lnTo>
                        <a:pt x="2430" y="4"/>
                      </a:lnTo>
                      <a:lnTo>
                        <a:pt x="2437" y="11"/>
                      </a:lnTo>
                      <a:lnTo>
                        <a:pt x="2444" y="21"/>
                      </a:lnTo>
                      <a:lnTo>
                        <a:pt x="2450" y="29"/>
                      </a:lnTo>
                      <a:lnTo>
                        <a:pt x="2457" y="44"/>
                      </a:lnTo>
                      <a:lnTo>
                        <a:pt x="2464" y="61"/>
                      </a:lnTo>
                      <a:lnTo>
                        <a:pt x="2471" y="82"/>
                      </a:lnTo>
                      <a:lnTo>
                        <a:pt x="2478" y="105"/>
                      </a:lnTo>
                      <a:lnTo>
                        <a:pt x="2485" y="133"/>
                      </a:lnTo>
                      <a:lnTo>
                        <a:pt x="2492" y="167"/>
                      </a:lnTo>
                      <a:lnTo>
                        <a:pt x="2499" y="206"/>
                      </a:lnTo>
                      <a:lnTo>
                        <a:pt x="2506" y="252"/>
                      </a:lnTo>
                      <a:lnTo>
                        <a:pt x="2513" y="302"/>
                      </a:lnTo>
                      <a:lnTo>
                        <a:pt x="2520" y="358"/>
                      </a:lnTo>
                      <a:lnTo>
                        <a:pt x="2526" y="417"/>
                      </a:lnTo>
                      <a:lnTo>
                        <a:pt x="2535" y="480"/>
                      </a:lnTo>
                      <a:lnTo>
                        <a:pt x="2541" y="547"/>
                      </a:lnTo>
                      <a:lnTo>
                        <a:pt x="2548" y="619"/>
                      </a:lnTo>
                      <a:lnTo>
                        <a:pt x="2555" y="692"/>
                      </a:lnTo>
                      <a:lnTo>
                        <a:pt x="2562" y="768"/>
                      </a:lnTo>
                      <a:lnTo>
                        <a:pt x="2569" y="846"/>
                      </a:lnTo>
                      <a:lnTo>
                        <a:pt x="2576" y="927"/>
                      </a:lnTo>
                      <a:lnTo>
                        <a:pt x="2583" y="1009"/>
                      </a:lnTo>
                      <a:lnTo>
                        <a:pt x="2590" y="1092"/>
                      </a:lnTo>
                      <a:lnTo>
                        <a:pt x="2597" y="1174"/>
                      </a:lnTo>
                      <a:lnTo>
                        <a:pt x="2604" y="1255"/>
                      </a:lnTo>
                      <a:lnTo>
                        <a:pt x="2611" y="1329"/>
                      </a:lnTo>
                      <a:lnTo>
                        <a:pt x="2618" y="1397"/>
                      </a:lnTo>
                      <a:lnTo>
                        <a:pt x="2624" y="1457"/>
                      </a:lnTo>
                      <a:lnTo>
                        <a:pt x="2631" y="1501"/>
                      </a:lnTo>
                      <a:lnTo>
                        <a:pt x="2638" y="1534"/>
                      </a:lnTo>
                      <a:lnTo>
                        <a:pt x="2645" y="1551"/>
                      </a:lnTo>
                      <a:lnTo>
                        <a:pt x="2652" y="1551"/>
                      </a:lnTo>
                      <a:lnTo>
                        <a:pt x="2660" y="1535"/>
                      </a:lnTo>
                      <a:lnTo>
                        <a:pt x="2667" y="1504"/>
                      </a:lnTo>
                      <a:lnTo>
                        <a:pt x="2674" y="1460"/>
                      </a:lnTo>
                      <a:lnTo>
                        <a:pt x="2681" y="1406"/>
                      </a:lnTo>
                      <a:lnTo>
                        <a:pt x="2688" y="1346"/>
                      </a:lnTo>
                      <a:lnTo>
                        <a:pt x="2695" y="1281"/>
                      </a:lnTo>
                      <a:lnTo>
                        <a:pt x="2702" y="1216"/>
                      </a:lnTo>
                      <a:lnTo>
                        <a:pt x="2709" y="1150"/>
                      </a:lnTo>
                      <a:lnTo>
                        <a:pt x="2715" y="1088"/>
                      </a:lnTo>
                      <a:lnTo>
                        <a:pt x="2722" y="1029"/>
                      </a:lnTo>
                      <a:lnTo>
                        <a:pt x="2729" y="976"/>
                      </a:lnTo>
                      <a:lnTo>
                        <a:pt x="2736" y="926"/>
                      </a:lnTo>
                      <a:lnTo>
                        <a:pt x="2743" y="881"/>
                      </a:lnTo>
                      <a:lnTo>
                        <a:pt x="2750" y="839"/>
                      </a:lnTo>
                      <a:lnTo>
                        <a:pt x="2757" y="804"/>
                      </a:lnTo>
                      <a:lnTo>
                        <a:pt x="2764" y="770"/>
                      </a:lnTo>
                      <a:lnTo>
                        <a:pt x="2771" y="740"/>
                      </a:lnTo>
                      <a:lnTo>
                        <a:pt x="2779" y="716"/>
                      </a:lnTo>
                      <a:lnTo>
                        <a:pt x="2786" y="693"/>
                      </a:lnTo>
                      <a:lnTo>
                        <a:pt x="2793" y="674"/>
                      </a:lnTo>
                      <a:lnTo>
                        <a:pt x="2800" y="655"/>
                      </a:lnTo>
                      <a:lnTo>
                        <a:pt x="2806" y="639"/>
                      </a:lnTo>
                      <a:lnTo>
                        <a:pt x="2813" y="625"/>
                      </a:lnTo>
                      <a:lnTo>
                        <a:pt x="2820" y="614"/>
                      </a:lnTo>
                      <a:lnTo>
                        <a:pt x="2827" y="604"/>
                      </a:lnTo>
                      <a:lnTo>
                        <a:pt x="2834" y="594"/>
                      </a:lnTo>
                      <a:lnTo>
                        <a:pt x="2841" y="586"/>
                      </a:lnTo>
                      <a:lnTo>
                        <a:pt x="2848" y="580"/>
                      </a:lnTo>
                      <a:lnTo>
                        <a:pt x="2855" y="573"/>
                      </a:lnTo>
                      <a:lnTo>
                        <a:pt x="2862" y="569"/>
                      </a:lnTo>
                      <a:lnTo>
                        <a:pt x="2869" y="565"/>
                      </a:lnTo>
                      <a:lnTo>
                        <a:pt x="2876" y="561"/>
                      </a:lnTo>
                      <a:lnTo>
                        <a:pt x="2882" y="557"/>
                      </a:lnTo>
                      <a:lnTo>
                        <a:pt x="2889" y="553"/>
                      </a:lnTo>
                      <a:lnTo>
                        <a:pt x="2897" y="549"/>
                      </a:lnTo>
                      <a:lnTo>
                        <a:pt x="2904" y="547"/>
                      </a:lnTo>
                      <a:lnTo>
                        <a:pt x="2911" y="546"/>
                      </a:lnTo>
                      <a:lnTo>
                        <a:pt x="2918" y="542"/>
                      </a:lnTo>
                      <a:lnTo>
                        <a:pt x="2925" y="540"/>
                      </a:lnTo>
                      <a:lnTo>
                        <a:pt x="2932" y="540"/>
                      </a:lnTo>
                      <a:lnTo>
                        <a:pt x="2939" y="536"/>
                      </a:lnTo>
                      <a:lnTo>
                        <a:pt x="2946" y="535"/>
                      </a:lnTo>
                      <a:lnTo>
                        <a:pt x="2953" y="535"/>
                      </a:lnTo>
                      <a:lnTo>
                        <a:pt x="2960" y="533"/>
                      </a:lnTo>
                      <a:lnTo>
                        <a:pt x="2967" y="533"/>
                      </a:lnTo>
                      <a:lnTo>
                        <a:pt x="2973" y="532"/>
                      </a:lnTo>
                      <a:lnTo>
                        <a:pt x="2980" y="530"/>
                      </a:lnTo>
                      <a:lnTo>
                        <a:pt x="2987" y="527"/>
                      </a:lnTo>
                      <a:lnTo>
                        <a:pt x="2994" y="528"/>
                      </a:lnTo>
                      <a:lnTo>
                        <a:pt x="3001" y="527"/>
                      </a:lnTo>
                      <a:lnTo>
                        <a:pt x="3008" y="525"/>
                      </a:lnTo>
                      <a:lnTo>
                        <a:pt x="3016" y="524"/>
                      </a:lnTo>
                      <a:lnTo>
                        <a:pt x="3023" y="523"/>
                      </a:lnTo>
                      <a:lnTo>
                        <a:pt x="3030" y="523"/>
                      </a:lnTo>
                      <a:lnTo>
                        <a:pt x="3037" y="522"/>
                      </a:lnTo>
                      <a:lnTo>
                        <a:pt x="3044" y="522"/>
                      </a:lnTo>
                      <a:lnTo>
                        <a:pt x="3051" y="518"/>
                      </a:lnTo>
                      <a:lnTo>
                        <a:pt x="3058" y="517"/>
                      </a:lnTo>
                      <a:lnTo>
                        <a:pt x="3064" y="517"/>
                      </a:lnTo>
                      <a:lnTo>
                        <a:pt x="3071" y="515"/>
                      </a:lnTo>
                      <a:lnTo>
                        <a:pt x="3078" y="513"/>
                      </a:lnTo>
                      <a:lnTo>
                        <a:pt x="3085" y="512"/>
                      </a:lnTo>
                      <a:lnTo>
                        <a:pt x="3092" y="512"/>
                      </a:lnTo>
                      <a:lnTo>
                        <a:pt x="3099" y="510"/>
                      </a:lnTo>
                      <a:lnTo>
                        <a:pt x="3106" y="509"/>
                      </a:lnTo>
                      <a:lnTo>
                        <a:pt x="3113" y="508"/>
                      </a:lnTo>
                      <a:lnTo>
                        <a:pt x="3120" y="508"/>
                      </a:lnTo>
                      <a:lnTo>
                        <a:pt x="3127" y="508"/>
                      </a:lnTo>
                      <a:lnTo>
                        <a:pt x="3134" y="507"/>
                      </a:lnTo>
                      <a:lnTo>
                        <a:pt x="3142" y="503"/>
                      </a:lnTo>
                      <a:lnTo>
                        <a:pt x="3149" y="503"/>
                      </a:lnTo>
                      <a:lnTo>
                        <a:pt x="3155" y="501"/>
                      </a:lnTo>
                      <a:lnTo>
                        <a:pt x="3162" y="500"/>
                      </a:lnTo>
                      <a:lnTo>
                        <a:pt x="3169" y="497"/>
                      </a:lnTo>
                      <a:lnTo>
                        <a:pt x="3176" y="498"/>
                      </a:lnTo>
                      <a:lnTo>
                        <a:pt x="3183" y="497"/>
                      </a:lnTo>
                      <a:lnTo>
                        <a:pt x="3190" y="495"/>
                      </a:lnTo>
                      <a:lnTo>
                        <a:pt x="3197" y="494"/>
                      </a:lnTo>
                      <a:lnTo>
                        <a:pt x="3204" y="492"/>
                      </a:lnTo>
                      <a:lnTo>
                        <a:pt x="3211" y="492"/>
                      </a:lnTo>
                      <a:lnTo>
                        <a:pt x="3218" y="489"/>
                      </a:lnTo>
                      <a:lnTo>
                        <a:pt x="3225" y="489"/>
                      </a:lnTo>
                      <a:lnTo>
                        <a:pt x="3232" y="488"/>
                      </a:lnTo>
                      <a:lnTo>
                        <a:pt x="3238" y="487"/>
                      </a:lnTo>
                      <a:lnTo>
                        <a:pt x="3245" y="485"/>
                      </a:lnTo>
                      <a:lnTo>
                        <a:pt x="3252" y="484"/>
                      </a:lnTo>
                      <a:lnTo>
                        <a:pt x="3260" y="482"/>
                      </a:lnTo>
                      <a:lnTo>
                        <a:pt x="3267" y="482"/>
                      </a:lnTo>
                      <a:lnTo>
                        <a:pt x="3274" y="480"/>
                      </a:lnTo>
                      <a:lnTo>
                        <a:pt x="3281" y="479"/>
                      </a:lnTo>
                      <a:lnTo>
                        <a:pt x="3288" y="478"/>
                      </a:lnTo>
                      <a:lnTo>
                        <a:pt x="3295" y="474"/>
                      </a:lnTo>
                      <a:lnTo>
                        <a:pt x="3302" y="474"/>
                      </a:lnTo>
                      <a:lnTo>
                        <a:pt x="3309" y="473"/>
                      </a:lnTo>
                      <a:lnTo>
                        <a:pt x="3316" y="472"/>
                      </a:lnTo>
                      <a:lnTo>
                        <a:pt x="3323" y="472"/>
                      </a:lnTo>
                      <a:lnTo>
                        <a:pt x="3329" y="471"/>
                      </a:lnTo>
                      <a:lnTo>
                        <a:pt x="3336" y="469"/>
                      </a:lnTo>
                      <a:lnTo>
                        <a:pt x="3343" y="467"/>
                      </a:lnTo>
                      <a:lnTo>
                        <a:pt x="3350" y="466"/>
                      </a:lnTo>
                      <a:lnTo>
                        <a:pt x="3357" y="466"/>
                      </a:lnTo>
                      <a:lnTo>
                        <a:pt x="3364" y="464"/>
                      </a:lnTo>
                      <a:lnTo>
                        <a:pt x="3371" y="463"/>
                      </a:lnTo>
                      <a:lnTo>
                        <a:pt x="3379" y="462"/>
                      </a:lnTo>
                      <a:lnTo>
                        <a:pt x="3386" y="460"/>
                      </a:lnTo>
                      <a:lnTo>
                        <a:pt x="3393" y="458"/>
                      </a:lnTo>
                      <a:lnTo>
                        <a:pt x="3400" y="458"/>
                      </a:lnTo>
                      <a:lnTo>
                        <a:pt x="3407" y="457"/>
                      </a:lnTo>
                      <a:lnTo>
                        <a:pt x="3414" y="456"/>
                      </a:lnTo>
                      <a:lnTo>
                        <a:pt x="3420" y="455"/>
                      </a:lnTo>
                      <a:lnTo>
                        <a:pt x="3427" y="454"/>
                      </a:lnTo>
                      <a:lnTo>
                        <a:pt x="3434" y="454"/>
                      </a:lnTo>
                      <a:lnTo>
                        <a:pt x="3441" y="452"/>
                      </a:lnTo>
                      <a:lnTo>
                        <a:pt x="3448" y="450"/>
                      </a:lnTo>
                      <a:lnTo>
                        <a:pt x="3455" y="449"/>
                      </a:lnTo>
                      <a:lnTo>
                        <a:pt x="3462" y="449"/>
                      </a:lnTo>
                      <a:lnTo>
                        <a:pt x="3469" y="447"/>
                      </a:lnTo>
                      <a:lnTo>
                        <a:pt x="3476" y="446"/>
                      </a:lnTo>
                      <a:lnTo>
                        <a:pt x="3483" y="444"/>
                      </a:lnTo>
                      <a:lnTo>
                        <a:pt x="3490" y="443"/>
                      </a:lnTo>
                      <a:lnTo>
                        <a:pt x="3498" y="441"/>
                      </a:lnTo>
                      <a:lnTo>
                        <a:pt x="3505" y="441"/>
                      </a:lnTo>
                      <a:lnTo>
                        <a:pt x="3511" y="441"/>
                      </a:lnTo>
                      <a:lnTo>
                        <a:pt x="3518" y="441"/>
                      </a:lnTo>
                      <a:lnTo>
                        <a:pt x="3525" y="440"/>
                      </a:lnTo>
                      <a:lnTo>
                        <a:pt x="3532" y="439"/>
                      </a:lnTo>
                      <a:lnTo>
                        <a:pt x="3539" y="437"/>
                      </a:lnTo>
                      <a:lnTo>
                        <a:pt x="3546" y="436"/>
                      </a:lnTo>
                      <a:lnTo>
                        <a:pt x="3553" y="435"/>
                      </a:lnTo>
                      <a:lnTo>
                        <a:pt x="3560" y="434"/>
                      </a:lnTo>
                      <a:lnTo>
                        <a:pt x="3567" y="432"/>
                      </a:lnTo>
                      <a:lnTo>
                        <a:pt x="3574" y="433"/>
                      </a:lnTo>
                      <a:lnTo>
                        <a:pt x="3581" y="432"/>
                      </a:lnTo>
                      <a:lnTo>
                        <a:pt x="3587" y="431"/>
                      </a:lnTo>
                      <a:lnTo>
                        <a:pt x="3594" y="428"/>
                      </a:lnTo>
                      <a:lnTo>
                        <a:pt x="3601" y="428"/>
                      </a:lnTo>
                      <a:lnTo>
                        <a:pt x="3608" y="429"/>
                      </a:lnTo>
                      <a:lnTo>
                        <a:pt x="3615" y="428"/>
                      </a:lnTo>
                      <a:lnTo>
                        <a:pt x="3623" y="427"/>
                      </a:lnTo>
                      <a:lnTo>
                        <a:pt x="3630" y="426"/>
                      </a:lnTo>
                      <a:lnTo>
                        <a:pt x="3637" y="426"/>
                      </a:lnTo>
                      <a:lnTo>
                        <a:pt x="3644" y="424"/>
                      </a:lnTo>
                      <a:lnTo>
                        <a:pt x="3651" y="424"/>
                      </a:lnTo>
                      <a:lnTo>
                        <a:pt x="3658" y="422"/>
                      </a:lnTo>
                      <a:lnTo>
                        <a:pt x="3665" y="422"/>
                      </a:lnTo>
                      <a:lnTo>
                        <a:pt x="3672" y="421"/>
                      </a:lnTo>
                      <a:lnTo>
                        <a:pt x="3678" y="420"/>
                      </a:lnTo>
                      <a:lnTo>
                        <a:pt x="3685" y="420"/>
                      </a:lnTo>
                      <a:lnTo>
                        <a:pt x="3692" y="420"/>
                      </a:lnTo>
                      <a:lnTo>
                        <a:pt x="3699" y="419"/>
                      </a:lnTo>
                      <a:lnTo>
                        <a:pt x="3706" y="419"/>
                      </a:lnTo>
                      <a:lnTo>
                        <a:pt x="3713" y="419"/>
                      </a:lnTo>
                      <a:lnTo>
                        <a:pt x="3720" y="418"/>
                      </a:lnTo>
                      <a:lnTo>
                        <a:pt x="3727" y="417"/>
                      </a:lnTo>
                      <a:lnTo>
                        <a:pt x="3734" y="416"/>
                      </a:lnTo>
                      <a:lnTo>
                        <a:pt x="3742" y="414"/>
                      </a:lnTo>
                      <a:lnTo>
                        <a:pt x="3749" y="416"/>
                      </a:lnTo>
                      <a:lnTo>
                        <a:pt x="3756" y="414"/>
                      </a:lnTo>
                      <a:lnTo>
                        <a:pt x="3763" y="413"/>
                      </a:lnTo>
                      <a:lnTo>
                        <a:pt x="3769" y="413"/>
                      </a:lnTo>
                      <a:lnTo>
                        <a:pt x="3776" y="411"/>
                      </a:lnTo>
                      <a:lnTo>
                        <a:pt x="3783" y="411"/>
                      </a:lnTo>
                      <a:lnTo>
                        <a:pt x="3790" y="410"/>
                      </a:lnTo>
                      <a:lnTo>
                        <a:pt x="3797" y="410"/>
                      </a:lnTo>
                      <a:lnTo>
                        <a:pt x="3804" y="409"/>
                      </a:lnTo>
                      <a:lnTo>
                        <a:pt x="3811" y="409"/>
                      </a:lnTo>
                      <a:lnTo>
                        <a:pt x="3818" y="409"/>
                      </a:lnTo>
                      <a:lnTo>
                        <a:pt x="3825" y="409"/>
                      </a:lnTo>
                      <a:lnTo>
                        <a:pt x="3832" y="406"/>
                      </a:lnTo>
                      <a:lnTo>
                        <a:pt x="3839" y="405"/>
                      </a:lnTo>
                      <a:lnTo>
                        <a:pt x="3846" y="406"/>
                      </a:lnTo>
                      <a:lnTo>
                        <a:pt x="3852" y="406"/>
                      </a:lnTo>
                      <a:lnTo>
                        <a:pt x="3860" y="405"/>
                      </a:lnTo>
                      <a:lnTo>
                        <a:pt x="3867" y="405"/>
                      </a:lnTo>
                      <a:lnTo>
                        <a:pt x="3874" y="405"/>
                      </a:lnTo>
                      <a:lnTo>
                        <a:pt x="3881" y="404"/>
                      </a:lnTo>
                      <a:lnTo>
                        <a:pt x="3888" y="404"/>
                      </a:lnTo>
                      <a:lnTo>
                        <a:pt x="3895" y="403"/>
                      </a:lnTo>
                      <a:lnTo>
                        <a:pt x="3902" y="402"/>
                      </a:lnTo>
                      <a:lnTo>
                        <a:pt x="3909" y="403"/>
                      </a:lnTo>
                      <a:lnTo>
                        <a:pt x="3916" y="403"/>
                      </a:lnTo>
                      <a:lnTo>
                        <a:pt x="3923" y="402"/>
                      </a:lnTo>
                      <a:lnTo>
                        <a:pt x="3930" y="401"/>
                      </a:lnTo>
                      <a:lnTo>
                        <a:pt x="3937" y="402"/>
                      </a:lnTo>
                      <a:lnTo>
                        <a:pt x="3943" y="399"/>
                      </a:lnTo>
                      <a:lnTo>
                        <a:pt x="3950" y="399"/>
                      </a:lnTo>
                      <a:lnTo>
                        <a:pt x="3957" y="398"/>
                      </a:lnTo>
                      <a:lnTo>
                        <a:pt x="3964" y="399"/>
                      </a:lnTo>
                      <a:lnTo>
                        <a:pt x="3971" y="398"/>
                      </a:lnTo>
                      <a:lnTo>
                        <a:pt x="3979" y="397"/>
                      </a:lnTo>
                      <a:lnTo>
                        <a:pt x="3986" y="398"/>
                      </a:lnTo>
                      <a:lnTo>
                        <a:pt x="3993" y="398"/>
                      </a:lnTo>
                      <a:lnTo>
                        <a:pt x="4000" y="397"/>
                      </a:lnTo>
                      <a:lnTo>
                        <a:pt x="4007" y="397"/>
                      </a:lnTo>
                      <a:lnTo>
                        <a:pt x="4014" y="397"/>
                      </a:lnTo>
                      <a:lnTo>
                        <a:pt x="4021" y="396"/>
                      </a:lnTo>
                      <a:lnTo>
                        <a:pt x="4028" y="395"/>
                      </a:lnTo>
                      <a:lnTo>
                        <a:pt x="4034" y="395"/>
                      </a:lnTo>
                      <a:lnTo>
                        <a:pt x="4041" y="394"/>
                      </a:lnTo>
                      <a:lnTo>
                        <a:pt x="4048" y="394"/>
                      </a:lnTo>
                      <a:lnTo>
                        <a:pt x="4055" y="395"/>
                      </a:lnTo>
                      <a:lnTo>
                        <a:pt x="4062" y="395"/>
                      </a:lnTo>
                      <a:lnTo>
                        <a:pt x="4069" y="393"/>
                      </a:lnTo>
                      <a:lnTo>
                        <a:pt x="4076" y="391"/>
                      </a:lnTo>
                      <a:lnTo>
                        <a:pt x="4083" y="394"/>
                      </a:lnTo>
                      <a:lnTo>
                        <a:pt x="4090" y="393"/>
                      </a:lnTo>
                      <a:lnTo>
                        <a:pt x="4097" y="391"/>
                      </a:lnTo>
                      <a:lnTo>
                        <a:pt x="4105" y="393"/>
                      </a:lnTo>
                      <a:lnTo>
                        <a:pt x="4112" y="391"/>
                      </a:lnTo>
                      <a:lnTo>
                        <a:pt x="4119" y="391"/>
                      </a:lnTo>
                      <a:lnTo>
                        <a:pt x="4125" y="391"/>
                      </a:lnTo>
                      <a:lnTo>
                        <a:pt x="4132" y="391"/>
                      </a:lnTo>
                      <a:lnTo>
                        <a:pt x="4139" y="390"/>
                      </a:lnTo>
                      <a:lnTo>
                        <a:pt x="4146" y="391"/>
                      </a:lnTo>
                      <a:lnTo>
                        <a:pt x="4153" y="390"/>
                      </a:lnTo>
                      <a:lnTo>
                        <a:pt x="4160" y="389"/>
                      </a:lnTo>
                      <a:lnTo>
                        <a:pt x="4167" y="389"/>
                      </a:lnTo>
                      <a:lnTo>
                        <a:pt x="4174" y="389"/>
                      </a:lnTo>
                      <a:lnTo>
                        <a:pt x="4181" y="390"/>
                      </a:lnTo>
                      <a:lnTo>
                        <a:pt x="4188" y="389"/>
                      </a:lnTo>
                      <a:lnTo>
                        <a:pt x="4195" y="390"/>
                      </a:lnTo>
                      <a:lnTo>
                        <a:pt x="4201" y="390"/>
                      </a:lnTo>
                      <a:lnTo>
                        <a:pt x="4208" y="389"/>
                      </a:lnTo>
                      <a:lnTo>
                        <a:pt x="4215" y="389"/>
                      </a:lnTo>
                      <a:lnTo>
                        <a:pt x="4223" y="388"/>
                      </a:lnTo>
                      <a:lnTo>
                        <a:pt x="4230" y="388"/>
                      </a:lnTo>
                      <a:lnTo>
                        <a:pt x="4237" y="387"/>
                      </a:lnTo>
                      <a:lnTo>
                        <a:pt x="4244" y="387"/>
                      </a:lnTo>
                      <a:lnTo>
                        <a:pt x="4251" y="387"/>
                      </a:lnTo>
                      <a:lnTo>
                        <a:pt x="4258" y="386"/>
                      </a:lnTo>
                      <a:lnTo>
                        <a:pt x="4265" y="387"/>
                      </a:lnTo>
                      <a:lnTo>
                        <a:pt x="4272" y="387"/>
                      </a:lnTo>
                      <a:lnTo>
                        <a:pt x="4279" y="386"/>
                      </a:lnTo>
                      <a:lnTo>
                        <a:pt x="4286" y="386"/>
                      </a:lnTo>
                      <a:lnTo>
                        <a:pt x="4292" y="387"/>
                      </a:lnTo>
                      <a:lnTo>
                        <a:pt x="4299" y="386"/>
                      </a:lnTo>
                      <a:lnTo>
                        <a:pt x="4306" y="386"/>
                      </a:lnTo>
                      <a:lnTo>
                        <a:pt x="4313" y="384"/>
                      </a:lnTo>
                      <a:lnTo>
                        <a:pt x="4320" y="384"/>
                      </a:lnTo>
                      <a:lnTo>
                        <a:pt x="4327" y="384"/>
                      </a:lnTo>
                      <a:lnTo>
                        <a:pt x="4334" y="384"/>
                      </a:lnTo>
                      <a:lnTo>
                        <a:pt x="4342" y="384"/>
                      </a:lnTo>
                      <a:lnTo>
                        <a:pt x="4349" y="384"/>
                      </a:lnTo>
                      <a:lnTo>
                        <a:pt x="4356" y="384"/>
                      </a:lnTo>
                      <a:lnTo>
                        <a:pt x="4363" y="383"/>
                      </a:lnTo>
                      <a:lnTo>
                        <a:pt x="4370" y="383"/>
                      </a:lnTo>
                      <a:lnTo>
                        <a:pt x="4377" y="384"/>
                      </a:lnTo>
                      <a:lnTo>
                        <a:pt x="4383" y="382"/>
                      </a:lnTo>
                      <a:lnTo>
                        <a:pt x="4390" y="383"/>
                      </a:lnTo>
                      <a:lnTo>
                        <a:pt x="4397" y="383"/>
                      </a:lnTo>
                      <a:lnTo>
                        <a:pt x="4404" y="383"/>
                      </a:lnTo>
                      <a:lnTo>
                        <a:pt x="4411" y="381"/>
                      </a:lnTo>
                      <a:lnTo>
                        <a:pt x="4418" y="382"/>
                      </a:lnTo>
                      <a:lnTo>
                        <a:pt x="4425" y="381"/>
                      </a:lnTo>
                      <a:lnTo>
                        <a:pt x="4432" y="380"/>
                      </a:lnTo>
                      <a:lnTo>
                        <a:pt x="4439" y="381"/>
                      </a:lnTo>
                      <a:lnTo>
                        <a:pt x="4446" y="382"/>
                      </a:lnTo>
                      <a:lnTo>
                        <a:pt x="4453" y="380"/>
                      </a:lnTo>
                      <a:lnTo>
                        <a:pt x="4461" y="381"/>
                      </a:lnTo>
                      <a:lnTo>
                        <a:pt x="4468" y="382"/>
                      </a:lnTo>
                      <a:lnTo>
                        <a:pt x="4475" y="380"/>
                      </a:lnTo>
                      <a:lnTo>
                        <a:pt x="4481" y="381"/>
                      </a:lnTo>
                      <a:lnTo>
                        <a:pt x="4488" y="381"/>
                      </a:lnTo>
                      <a:lnTo>
                        <a:pt x="4495" y="381"/>
                      </a:lnTo>
                      <a:lnTo>
                        <a:pt x="4502" y="380"/>
                      </a:lnTo>
                      <a:lnTo>
                        <a:pt x="4509" y="380"/>
                      </a:lnTo>
                      <a:lnTo>
                        <a:pt x="4516" y="380"/>
                      </a:lnTo>
                      <a:lnTo>
                        <a:pt x="4523" y="380"/>
                      </a:lnTo>
                      <a:lnTo>
                        <a:pt x="4530" y="380"/>
                      </a:lnTo>
                      <a:lnTo>
                        <a:pt x="4537" y="380"/>
                      </a:lnTo>
                      <a:lnTo>
                        <a:pt x="4544" y="381"/>
                      </a:lnTo>
                      <a:lnTo>
                        <a:pt x="4551" y="381"/>
                      </a:lnTo>
                      <a:lnTo>
                        <a:pt x="4557" y="381"/>
                      </a:lnTo>
                      <a:lnTo>
                        <a:pt x="4564" y="379"/>
                      </a:lnTo>
                      <a:lnTo>
                        <a:pt x="4571" y="380"/>
                      </a:lnTo>
                      <a:lnTo>
                        <a:pt x="4578" y="379"/>
                      </a:lnTo>
                      <a:lnTo>
                        <a:pt x="4586" y="379"/>
                      </a:lnTo>
                      <a:lnTo>
                        <a:pt x="4593" y="379"/>
                      </a:lnTo>
                      <a:lnTo>
                        <a:pt x="4600" y="379"/>
                      </a:lnTo>
                      <a:lnTo>
                        <a:pt x="4607" y="379"/>
                      </a:lnTo>
                      <a:lnTo>
                        <a:pt x="4614" y="379"/>
                      </a:lnTo>
                      <a:lnTo>
                        <a:pt x="4621" y="380"/>
                      </a:lnTo>
                      <a:lnTo>
                        <a:pt x="4628" y="379"/>
                      </a:lnTo>
                      <a:lnTo>
                        <a:pt x="4635" y="380"/>
                      </a:lnTo>
                      <a:lnTo>
                        <a:pt x="4642" y="379"/>
                      </a:lnTo>
                      <a:lnTo>
                        <a:pt x="4648" y="379"/>
                      </a:lnTo>
                      <a:lnTo>
                        <a:pt x="4655" y="379"/>
                      </a:lnTo>
                      <a:lnTo>
                        <a:pt x="4662" y="376"/>
                      </a:lnTo>
                      <a:lnTo>
                        <a:pt x="4669" y="379"/>
                      </a:lnTo>
                      <a:lnTo>
                        <a:pt x="4676" y="378"/>
                      </a:lnTo>
                      <a:lnTo>
                        <a:pt x="4683" y="378"/>
                      </a:lnTo>
                      <a:lnTo>
                        <a:pt x="4690" y="376"/>
                      </a:lnTo>
                      <a:lnTo>
                        <a:pt x="4697" y="378"/>
                      </a:lnTo>
                      <a:lnTo>
                        <a:pt x="4705" y="378"/>
                      </a:lnTo>
                      <a:lnTo>
                        <a:pt x="4712" y="376"/>
                      </a:lnTo>
                      <a:lnTo>
                        <a:pt x="4719" y="376"/>
                      </a:lnTo>
                      <a:lnTo>
                        <a:pt x="4726" y="376"/>
                      </a:lnTo>
                      <a:lnTo>
                        <a:pt x="4733" y="376"/>
                      </a:lnTo>
                      <a:lnTo>
                        <a:pt x="4739" y="378"/>
                      </a:lnTo>
                      <a:lnTo>
                        <a:pt x="4746" y="378"/>
                      </a:lnTo>
                      <a:lnTo>
                        <a:pt x="4753" y="375"/>
                      </a:lnTo>
                      <a:lnTo>
                        <a:pt x="4760" y="376"/>
                      </a:lnTo>
                      <a:lnTo>
                        <a:pt x="4767" y="378"/>
                      </a:lnTo>
                      <a:lnTo>
                        <a:pt x="4774" y="376"/>
                      </a:lnTo>
                      <a:lnTo>
                        <a:pt x="4781" y="376"/>
                      </a:lnTo>
                      <a:lnTo>
                        <a:pt x="4788" y="375"/>
                      </a:lnTo>
                      <a:lnTo>
                        <a:pt x="4795" y="376"/>
                      </a:lnTo>
                      <a:lnTo>
                        <a:pt x="4802" y="378"/>
                      </a:lnTo>
                      <a:lnTo>
                        <a:pt x="4809" y="376"/>
                      </a:lnTo>
                      <a:lnTo>
                        <a:pt x="4815" y="376"/>
                      </a:lnTo>
                      <a:lnTo>
                        <a:pt x="4824" y="378"/>
                      </a:lnTo>
                      <a:lnTo>
                        <a:pt x="4830" y="376"/>
                      </a:lnTo>
                      <a:lnTo>
                        <a:pt x="4837" y="375"/>
                      </a:lnTo>
                      <a:lnTo>
                        <a:pt x="4844" y="376"/>
                      </a:lnTo>
                      <a:lnTo>
                        <a:pt x="4851" y="378"/>
                      </a:lnTo>
                      <a:lnTo>
                        <a:pt x="4858" y="375"/>
                      </a:lnTo>
                      <a:lnTo>
                        <a:pt x="4865" y="376"/>
                      </a:lnTo>
                      <a:lnTo>
                        <a:pt x="4872" y="375"/>
                      </a:lnTo>
                      <a:lnTo>
                        <a:pt x="4879" y="375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55" name="Freeform 25"/>
                <p:cNvSpPr>
                  <a:spLocks noChangeAspect="1"/>
                </p:cNvSpPr>
                <p:nvPr/>
              </p:nvSpPr>
              <p:spPr bwMode="auto">
                <a:xfrm>
                  <a:off x="2617" y="1304"/>
                  <a:ext cx="225" cy="2"/>
                </a:xfrm>
                <a:custGeom>
                  <a:avLst/>
                  <a:gdLst>
                    <a:gd name="T0" fmla="*/ 1 w 481"/>
                    <a:gd name="T1" fmla="*/ 1 h 5"/>
                    <a:gd name="T2" fmla="*/ 5 w 481"/>
                    <a:gd name="T3" fmla="*/ 1 h 5"/>
                    <a:gd name="T4" fmla="*/ 7 w 481"/>
                    <a:gd name="T5" fmla="*/ 1 h 5"/>
                    <a:gd name="T6" fmla="*/ 10 w 481"/>
                    <a:gd name="T7" fmla="*/ 1 h 5"/>
                    <a:gd name="T8" fmla="*/ 14 w 481"/>
                    <a:gd name="T9" fmla="*/ 1 h 5"/>
                    <a:gd name="T10" fmla="*/ 17 w 481"/>
                    <a:gd name="T11" fmla="*/ 0 h 5"/>
                    <a:gd name="T12" fmla="*/ 20 w 481"/>
                    <a:gd name="T13" fmla="*/ 0 h 5"/>
                    <a:gd name="T14" fmla="*/ 23 w 481"/>
                    <a:gd name="T15" fmla="*/ 0 h 5"/>
                    <a:gd name="T16" fmla="*/ 26 w 481"/>
                    <a:gd name="T17" fmla="*/ 1 h 5"/>
                    <a:gd name="T18" fmla="*/ 29 w 481"/>
                    <a:gd name="T19" fmla="*/ 0 h 5"/>
                    <a:gd name="T20" fmla="*/ 32 w 481"/>
                    <a:gd name="T21" fmla="*/ 0 h 5"/>
                    <a:gd name="T22" fmla="*/ 35 w 481"/>
                    <a:gd name="T23" fmla="*/ 0 h 5"/>
                    <a:gd name="T24" fmla="*/ 38 w 481"/>
                    <a:gd name="T25" fmla="*/ 0 h 5"/>
                    <a:gd name="T26" fmla="*/ 41 w 481"/>
                    <a:gd name="T27" fmla="*/ 0 h 5"/>
                    <a:gd name="T28" fmla="*/ 44 w 481"/>
                    <a:gd name="T29" fmla="*/ 0 h 5"/>
                    <a:gd name="T30" fmla="*/ 47 w 481"/>
                    <a:gd name="T31" fmla="*/ 0 h 5"/>
                    <a:gd name="T32" fmla="*/ 51 w 481"/>
                    <a:gd name="T33" fmla="*/ 0 h 5"/>
                    <a:gd name="T34" fmla="*/ 53 w 481"/>
                    <a:gd name="T35" fmla="*/ 0 h 5"/>
                    <a:gd name="T36" fmla="*/ 57 w 481"/>
                    <a:gd name="T37" fmla="*/ 0 h 5"/>
                    <a:gd name="T38" fmla="*/ 59 w 481"/>
                    <a:gd name="T39" fmla="*/ 0 h 5"/>
                    <a:gd name="T40" fmla="*/ 63 w 481"/>
                    <a:gd name="T41" fmla="*/ 0 h 5"/>
                    <a:gd name="T42" fmla="*/ 65 w 481"/>
                    <a:gd name="T43" fmla="*/ 0 h 5"/>
                    <a:gd name="T44" fmla="*/ 69 w 481"/>
                    <a:gd name="T45" fmla="*/ 0 h 5"/>
                    <a:gd name="T46" fmla="*/ 72 w 481"/>
                    <a:gd name="T47" fmla="*/ 0 h 5"/>
                    <a:gd name="T48" fmla="*/ 75 w 481"/>
                    <a:gd name="T49" fmla="*/ 0 h 5"/>
                    <a:gd name="T50" fmla="*/ 78 w 481"/>
                    <a:gd name="T51" fmla="*/ 0 h 5"/>
                    <a:gd name="T52" fmla="*/ 81 w 481"/>
                    <a:gd name="T53" fmla="*/ 0 h 5"/>
                    <a:gd name="T54" fmla="*/ 84 w 481"/>
                    <a:gd name="T55" fmla="*/ 0 h 5"/>
                    <a:gd name="T56" fmla="*/ 87 w 481"/>
                    <a:gd name="T57" fmla="*/ 0 h 5"/>
                    <a:gd name="T58" fmla="*/ 90 w 481"/>
                    <a:gd name="T59" fmla="*/ 0 h 5"/>
                    <a:gd name="T60" fmla="*/ 93 w 481"/>
                    <a:gd name="T61" fmla="*/ 0 h 5"/>
                    <a:gd name="T62" fmla="*/ 96 w 481"/>
                    <a:gd name="T63" fmla="*/ 0 h 5"/>
                    <a:gd name="T64" fmla="*/ 99 w 481"/>
                    <a:gd name="T65" fmla="*/ 0 h 5"/>
                    <a:gd name="T66" fmla="*/ 102 w 481"/>
                    <a:gd name="T67" fmla="*/ 0 h 5"/>
                    <a:gd name="T68" fmla="*/ 105 w 481"/>
                    <a:gd name="T69" fmla="*/ 0 h 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481"/>
                    <a:gd name="T106" fmla="*/ 0 h 5"/>
                    <a:gd name="T107" fmla="*/ 481 w 481"/>
                    <a:gd name="T108" fmla="*/ 5 h 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481" h="5">
                      <a:moveTo>
                        <a:pt x="0" y="4"/>
                      </a:moveTo>
                      <a:lnTo>
                        <a:pt x="7" y="4"/>
                      </a:lnTo>
                      <a:lnTo>
                        <a:pt x="14" y="4"/>
                      </a:lnTo>
                      <a:lnTo>
                        <a:pt x="21" y="4"/>
                      </a:lnTo>
                      <a:lnTo>
                        <a:pt x="27" y="4"/>
                      </a:lnTo>
                      <a:lnTo>
                        <a:pt x="34" y="5"/>
                      </a:lnTo>
                      <a:lnTo>
                        <a:pt x="41" y="4"/>
                      </a:lnTo>
                      <a:lnTo>
                        <a:pt x="48" y="5"/>
                      </a:lnTo>
                      <a:lnTo>
                        <a:pt x="55" y="4"/>
                      </a:lnTo>
                      <a:lnTo>
                        <a:pt x="63" y="4"/>
                      </a:lnTo>
                      <a:lnTo>
                        <a:pt x="70" y="3"/>
                      </a:lnTo>
                      <a:lnTo>
                        <a:pt x="77" y="3"/>
                      </a:lnTo>
                      <a:lnTo>
                        <a:pt x="84" y="3"/>
                      </a:lnTo>
                      <a:lnTo>
                        <a:pt x="91" y="3"/>
                      </a:lnTo>
                      <a:lnTo>
                        <a:pt x="98" y="4"/>
                      </a:lnTo>
                      <a:lnTo>
                        <a:pt x="105" y="3"/>
                      </a:lnTo>
                      <a:lnTo>
                        <a:pt x="112" y="4"/>
                      </a:lnTo>
                      <a:lnTo>
                        <a:pt x="119" y="4"/>
                      </a:lnTo>
                      <a:lnTo>
                        <a:pt x="125" y="4"/>
                      </a:lnTo>
                      <a:lnTo>
                        <a:pt x="132" y="3"/>
                      </a:lnTo>
                      <a:lnTo>
                        <a:pt x="139" y="3"/>
                      </a:lnTo>
                      <a:lnTo>
                        <a:pt x="146" y="3"/>
                      </a:lnTo>
                      <a:lnTo>
                        <a:pt x="153" y="4"/>
                      </a:lnTo>
                      <a:lnTo>
                        <a:pt x="160" y="3"/>
                      </a:lnTo>
                      <a:lnTo>
                        <a:pt x="167" y="2"/>
                      </a:lnTo>
                      <a:lnTo>
                        <a:pt x="174" y="2"/>
                      </a:lnTo>
                      <a:lnTo>
                        <a:pt x="181" y="3"/>
                      </a:lnTo>
                      <a:lnTo>
                        <a:pt x="189" y="2"/>
                      </a:lnTo>
                      <a:lnTo>
                        <a:pt x="196" y="4"/>
                      </a:lnTo>
                      <a:lnTo>
                        <a:pt x="203" y="3"/>
                      </a:lnTo>
                      <a:lnTo>
                        <a:pt x="210" y="2"/>
                      </a:lnTo>
                      <a:lnTo>
                        <a:pt x="216" y="2"/>
                      </a:lnTo>
                      <a:lnTo>
                        <a:pt x="223" y="2"/>
                      </a:lnTo>
                      <a:lnTo>
                        <a:pt x="230" y="2"/>
                      </a:lnTo>
                      <a:lnTo>
                        <a:pt x="237" y="1"/>
                      </a:lnTo>
                      <a:lnTo>
                        <a:pt x="244" y="2"/>
                      </a:lnTo>
                      <a:lnTo>
                        <a:pt x="251" y="2"/>
                      </a:lnTo>
                      <a:lnTo>
                        <a:pt x="258" y="2"/>
                      </a:lnTo>
                      <a:lnTo>
                        <a:pt x="265" y="3"/>
                      </a:lnTo>
                      <a:lnTo>
                        <a:pt x="272" y="3"/>
                      </a:lnTo>
                      <a:lnTo>
                        <a:pt x="279" y="3"/>
                      </a:lnTo>
                      <a:lnTo>
                        <a:pt x="286" y="2"/>
                      </a:lnTo>
                      <a:lnTo>
                        <a:pt x="292" y="1"/>
                      </a:lnTo>
                      <a:lnTo>
                        <a:pt x="299" y="2"/>
                      </a:lnTo>
                      <a:lnTo>
                        <a:pt x="307" y="2"/>
                      </a:lnTo>
                      <a:lnTo>
                        <a:pt x="314" y="3"/>
                      </a:lnTo>
                      <a:lnTo>
                        <a:pt x="321" y="3"/>
                      </a:lnTo>
                      <a:lnTo>
                        <a:pt x="328" y="2"/>
                      </a:lnTo>
                      <a:lnTo>
                        <a:pt x="335" y="2"/>
                      </a:lnTo>
                      <a:lnTo>
                        <a:pt x="342" y="3"/>
                      </a:lnTo>
                      <a:lnTo>
                        <a:pt x="349" y="3"/>
                      </a:lnTo>
                      <a:lnTo>
                        <a:pt x="356" y="1"/>
                      </a:lnTo>
                      <a:lnTo>
                        <a:pt x="363" y="0"/>
                      </a:lnTo>
                      <a:lnTo>
                        <a:pt x="370" y="2"/>
                      </a:lnTo>
                      <a:lnTo>
                        <a:pt x="377" y="3"/>
                      </a:lnTo>
                      <a:lnTo>
                        <a:pt x="383" y="2"/>
                      </a:lnTo>
                      <a:lnTo>
                        <a:pt x="390" y="2"/>
                      </a:lnTo>
                      <a:lnTo>
                        <a:pt x="397" y="1"/>
                      </a:lnTo>
                      <a:lnTo>
                        <a:pt x="404" y="2"/>
                      </a:lnTo>
                      <a:lnTo>
                        <a:pt x="411" y="1"/>
                      </a:lnTo>
                      <a:lnTo>
                        <a:pt x="418" y="1"/>
                      </a:lnTo>
                      <a:lnTo>
                        <a:pt x="426" y="2"/>
                      </a:lnTo>
                      <a:lnTo>
                        <a:pt x="433" y="2"/>
                      </a:lnTo>
                      <a:lnTo>
                        <a:pt x="440" y="2"/>
                      </a:lnTo>
                      <a:lnTo>
                        <a:pt x="447" y="2"/>
                      </a:lnTo>
                      <a:lnTo>
                        <a:pt x="454" y="2"/>
                      </a:lnTo>
                      <a:lnTo>
                        <a:pt x="461" y="1"/>
                      </a:lnTo>
                      <a:lnTo>
                        <a:pt x="468" y="1"/>
                      </a:lnTo>
                      <a:lnTo>
                        <a:pt x="474" y="2"/>
                      </a:lnTo>
                      <a:lnTo>
                        <a:pt x="481" y="2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56" name="Freeform 26"/>
                <p:cNvSpPr>
                  <a:spLocks noChangeAspect="1"/>
                </p:cNvSpPr>
                <p:nvPr/>
              </p:nvSpPr>
              <p:spPr bwMode="auto">
                <a:xfrm>
                  <a:off x="340" y="860"/>
                  <a:ext cx="2277" cy="975"/>
                </a:xfrm>
                <a:custGeom>
                  <a:avLst/>
                  <a:gdLst>
                    <a:gd name="T0" fmla="*/ 15 w 4878"/>
                    <a:gd name="T1" fmla="*/ 204 h 2088"/>
                    <a:gd name="T2" fmla="*/ 32 w 4878"/>
                    <a:gd name="T3" fmla="*/ 204 h 2088"/>
                    <a:gd name="T4" fmla="*/ 49 w 4878"/>
                    <a:gd name="T5" fmla="*/ 204 h 2088"/>
                    <a:gd name="T6" fmla="*/ 65 w 4878"/>
                    <a:gd name="T7" fmla="*/ 204 h 2088"/>
                    <a:gd name="T8" fmla="*/ 82 w 4878"/>
                    <a:gd name="T9" fmla="*/ 203 h 2088"/>
                    <a:gd name="T10" fmla="*/ 98 w 4878"/>
                    <a:gd name="T11" fmla="*/ 203 h 2088"/>
                    <a:gd name="T12" fmla="*/ 115 w 4878"/>
                    <a:gd name="T13" fmla="*/ 203 h 2088"/>
                    <a:gd name="T14" fmla="*/ 132 w 4878"/>
                    <a:gd name="T15" fmla="*/ 203 h 2088"/>
                    <a:gd name="T16" fmla="*/ 149 w 4878"/>
                    <a:gd name="T17" fmla="*/ 203 h 2088"/>
                    <a:gd name="T18" fmla="*/ 166 w 4878"/>
                    <a:gd name="T19" fmla="*/ 202 h 2088"/>
                    <a:gd name="T20" fmla="*/ 183 w 4878"/>
                    <a:gd name="T21" fmla="*/ 202 h 2088"/>
                    <a:gd name="T22" fmla="*/ 199 w 4878"/>
                    <a:gd name="T23" fmla="*/ 201 h 2088"/>
                    <a:gd name="T24" fmla="*/ 216 w 4878"/>
                    <a:gd name="T25" fmla="*/ 199 h 2088"/>
                    <a:gd name="T26" fmla="*/ 233 w 4878"/>
                    <a:gd name="T27" fmla="*/ 194 h 2088"/>
                    <a:gd name="T28" fmla="*/ 249 w 4878"/>
                    <a:gd name="T29" fmla="*/ 178 h 2088"/>
                    <a:gd name="T30" fmla="*/ 266 w 4878"/>
                    <a:gd name="T31" fmla="*/ 181 h 2088"/>
                    <a:gd name="T32" fmla="*/ 283 w 4878"/>
                    <a:gd name="T33" fmla="*/ 188 h 2088"/>
                    <a:gd name="T34" fmla="*/ 300 w 4878"/>
                    <a:gd name="T35" fmla="*/ 185 h 2088"/>
                    <a:gd name="T36" fmla="*/ 316 w 4878"/>
                    <a:gd name="T37" fmla="*/ 167 h 2088"/>
                    <a:gd name="T38" fmla="*/ 333 w 4878"/>
                    <a:gd name="T39" fmla="*/ 177 h 2088"/>
                    <a:gd name="T40" fmla="*/ 350 w 4878"/>
                    <a:gd name="T41" fmla="*/ 182 h 2088"/>
                    <a:gd name="T42" fmla="*/ 366 w 4878"/>
                    <a:gd name="T43" fmla="*/ 177 h 2088"/>
                    <a:gd name="T44" fmla="*/ 383 w 4878"/>
                    <a:gd name="T45" fmla="*/ 158 h 2088"/>
                    <a:gd name="T46" fmla="*/ 400 w 4878"/>
                    <a:gd name="T47" fmla="*/ 168 h 2088"/>
                    <a:gd name="T48" fmla="*/ 417 w 4878"/>
                    <a:gd name="T49" fmla="*/ 170 h 2088"/>
                    <a:gd name="T50" fmla="*/ 433 w 4878"/>
                    <a:gd name="T51" fmla="*/ 153 h 2088"/>
                    <a:gd name="T52" fmla="*/ 450 w 4878"/>
                    <a:gd name="T53" fmla="*/ 142 h 2088"/>
                    <a:gd name="T54" fmla="*/ 467 w 4878"/>
                    <a:gd name="T55" fmla="*/ 136 h 2088"/>
                    <a:gd name="T56" fmla="*/ 484 w 4878"/>
                    <a:gd name="T57" fmla="*/ 129 h 2088"/>
                    <a:gd name="T58" fmla="*/ 500 w 4878"/>
                    <a:gd name="T59" fmla="*/ 105 h 2088"/>
                    <a:gd name="T60" fmla="*/ 517 w 4878"/>
                    <a:gd name="T61" fmla="*/ 60 h 2088"/>
                    <a:gd name="T62" fmla="*/ 534 w 4878"/>
                    <a:gd name="T63" fmla="*/ 6 h 2088"/>
                    <a:gd name="T64" fmla="*/ 551 w 4878"/>
                    <a:gd name="T65" fmla="*/ 53 h 2088"/>
                    <a:gd name="T66" fmla="*/ 567 w 4878"/>
                    <a:gd name="T67" fmla="*/ 299 h 2088"/>
                    <a:gd name="T68" fmla="*/ 584 w 4878"/>
                    <a:gd name="T69" fmla="*/ 445 h 2088"/>
                    <a:gd name="T70" fmla="*/ 601 w 4878"/>
                    <a:gd name="T71" fmla="*/ 307 h 2088"/>
                    <a:gd name="T72" fmla="*/ 617 w 4878"/>
                    <a:gd name="T73" fmla="*/ 266 h 2088"/>
                    <a:gd name="T74" fmla="*/ 634 w 4878"/>
                    <a:gd name="T75" fmla="*/ 295 h 2088"/>
                    <a:gd name="T76" fmla="*/ 651 w 4878"/>
                    <a:gd name="T77" fmla="*/ 332 h 2088"/>
                    <a:gd name="T78" fmla="*/ 668 w 4878"/>
                    <a:gd name="T79" fmla="*/ 339 h 2088"/>
                    <a:gd name="T80" fmla="*/ 684 w 4878"/>
                    <a:gd name="T81" fmla="*/ 321 h 2088"/>
                    <a:gd name="T82" fmla="*/ 701 w 4878"/>
                    <a:gd name="T83" fmla="*/ 293 h 2088"/>
                    <a:gd name="T84" fmla="*/ 718 w 4878"/>
                    <a:gd name="T85" fmla="*/ 268 h 2088"/>
                    <a:gd name="T86" fmla="*/ 735 w 4878"/>
                    <a:gd name="T87" fmla="*/ 249 h 2088"/>
                    <a:gd name="T88" fmla="*/ 751 w 4878"/>
                    <a:gd name="T89" fmla="*/ 237 h 2088"/>
                    <a:gd name="T90" fmla="*/ 768 w 4878"/>
                    <a:gd name="T91" fmla="*/ 228 h 2088"/>
                    <a:gd name="T92" fmla="*/ 785 w 4878"/>
                    <a:gd name="T93" fmla="*/ 222 h 2088"/>
                    <a:gd name="T94" fmla="*/ 801 w 4878"/>
                    <a:gd name="T95" fmla="*/ 218 h 2088"/>
                    <a:gd name="T96" fmla="*/ 818 w 4878"/>
                    <a:gd name="T97" fmla="*/ 215 h 2088"/>
                    <a:gd name="T98" fmla="*/ 835 w 4878"/>
                    <a:gd name="T99" fmla="*/ 213 h 2088"/>
                    <a:gd name="T100" fmla="*/ 851 w 4878"/>
                    <a:gd name="T101" fmla="*/ 212 h 2088"/>
                    <a:gd name="T102" fmla="*/ 868 w 4878"/>
                    <a:gd name="T103" fmla="*/ 210 h 2088"/>
                    <a:gd name="T104" fmla="*/ 885 w 4878"/>
                    <a:gd name="T105" fmla="*/ 209 h 2088"/>
                    <a:gd name="T106" fmla="*/ 902 w 4878"/>
                    <a:gd name="T107" fmla="*/ 208 h 2088"/>
                    <a:gd name="T108" fmla="*/ 919 w 4878"/>
                    <a:gd name="T109" fmla="*/ 208 h 2088"/>
                    <a:gd name="T110" fmla="*/ 935 w 4878"/>
                    <a:gd name="T111" fmla="*/ 208 h 2088"/>
                    <a:gd name="T112" fmla="*/ 952 w 4878"/>
                    <a:gd name="T113" fmla="*/ 207 h 2088"/>
                    <a:gd name="T114" fmla="*/ 969 w 4878"/>
                    <a:gd name="T115" fmla="*/ 206 h 2088"/>
                    <a:gd name="T116" fmla="*/ 985 w 4878"/>
                    <a:gd name="T117" fmla="*/ 207 h 2088"/>
                    <a:gd name="T118" fmla="*/ 1002 w 4878"/>
                    <a:gd name="T119" fmla="*/ 206 h 2088"/>
                    <a:gd name="T120" fmla="*/ 1019 w 4878"/>
                    <a:gd name="T121" fmla="*/ 206 h 2088"/>
                    <a:gd name="T122" fmla="*/ 1035 w 4878"/>
                    <a:gd name="T123" fmla="*/ 206 h 2088"/>
                    <a:gd name="T124" fmla="*/ 1052 w 4878"/>
                    <a:gd name="T125" fmla="*/ 206 h 2088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4878"/>
                    <a:gd name="T190" fmla="*/ 0 h 2088"/>
                    <a:gd name="T191" fmla="*/ 4878 w 4878"/>
                    <a:gd name="T192" fmla="*/ 2088 h 2088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4878" h="2088">
                      <a:moveTo>
                        <a:pt x="0" y="936"/>
                      </a:moveTo>
                      <a:lnTo>
                        <a:pt x="7" y="935"/>
                      </a:lnTo>
                      <a:lnTo>
                        <a:pt x="14" y="935"/>
                      </a:lnTo>
                      <a:lnTo>
                        <a:pt x="21" y="935"/>
                      </a:lnTo>
                      <a:lnTo>
                        <a:pt x="28" y="935"/>
                      </a:lnTo>
                      <a:lnTo>
                        <a:pt x="35" y="936"/>
                      </a:lnTo>
                      <a:lnTo>
                        <a:pt x="42" y="936"/>
                      </a:lnTo>
                      <a:lnTo>
                        <a:pt x="49" y="935"/>
                      </a:lnTo>
                      <a:lnTo>
                        <a:pt x="56" y="935"/>
                      </a:lnTo>
                      <a:lnTo>
                        <a:pt x="63" y="935"/>
                      </a:lnTo>
                      <a:lnTo>
                        <a:pt x="69" y="935"/>
                      </a:lnTo>
                      <a:lnTo>
                        <a:pt x="76" y="935"/>
                      </a:lnTo>
                      <a:lnTo>
                        <a:pt x="83" y="935"/>
                      </a:lnTo>
                      <a:lnTo>
                        <a:pt x="90" y="935"/>
                      </a:lnTo>
                      <a:lnTo>
                        <a:pt x="98" y="935"/>
                      </a:lnTo>
                      <a:lnTo>
                        <a:pt x="105" y="935"/>
                      </a:lnTo>
                      <a:lnTo>
                        <a:pt x="112" y="935"/>
                      </a:lnTo>
                      <a:lnTo>
                        <a:pt x="119" y="935"/>
                      </a:lnTo>
                      <a:lnTo>
                        <a:pt x="126" y="935"/>
                      </a:lnTo>
                      <a:lnTo>
                        <a:pt x="133" y="935"/>
                      </a:lnTo>
                      <a:lnTo>
                        <a:pt x="140" y="935"/>
                      </a:lnTo>
                      <a:lnTo>
                        <a:pt x="147" y="935"/>
                      </a:lnTo>
                      <a:lnTo>
                        <a:pt x="154" y="935"/>
                      </a:lnTo>
                      <a:lnTo>
                        <a:pt x="160" y="935"/>
                      </a:lnTo>
                      <a:lnTo>
                        <a:pt x="167" y="935"/>
                      </a:lnTo>
                      <a:lnTo>
                        <a:pt x="174" y="935"/>
                      </a:lnTo>
                      <a:lnTo>
                        <a:pt x="181" y="935"/>
                      </a:lnTo>
                      <a:lnTo>
                        <a:pt x="188" y="935"/>
                      </a:lnTo>
                      <a:lnTo>
                        <a:pt x="195" y="935"/>
                      </a:lnTo>
                      <a:lnTo>
                        <a:pt x="202" y="935"/>
                      </a:lnTo>
                      <a:lnTo>
                        <a:pt x="209" y="935"/>
                      </a:lnTo>
                      <a:lnTo>
                        <a:pt x="217" y="935"/>
                      </a:lnTo>
                      <a:lnTo>
                        <a:pt x="224" y="935"/>
                      </a:lnTo>
                      <a:lnTo>
                        <a:pt x="231" y="933"/>
                      </a:lnTo>
                      <a:lnTo>
                        <a:pt x="238" y="933"/>
                      </a:lnTo>
                      <a:lnTo>
                        <a:pt x="245" y="933"/>
                      </a:lnTo>
                      <a:lnTo>
                        <a:pt x="251" y="933"/>
                      </a:lnTo>
                      <a:lnTo>
                        <a:pt x="258" y="933"/>
                      </a:lnTo>
                      <a:lnTo>
                        <a:pt x="265" y="935"/>
                      </a:lnTo>
                      <a:lnTo>
                        <a:pt x="272" y="935"/>
                      </a:lnTo>
                      <a:lnTo>
                        <a:pt x="279" y="933"/>
                      </a:lnTo>
                      <a:lnTo>
                        <a:pt x="286" y="933"/>
                      </a:lnTo>
                      <a:lnTo>
                        <a:pt x="293" y="933"/>
                      </a:lnTo>
                      <a:lnTo>
                        <a:pt x="300" y="933"/>
                      </a:lnTo>
                      <a:lnTo>
                        <a:pt x="307" y="933"/>
                      </a:lnTo>
                      <a:lnTo>
                        <a:pt x="314" y="933"/>
                      </a:lnTo>
                      <a:lnTo>
                        <a:pt x="321" y="933"/>
                      </a:lnTo>
                      <a:lnTo>
                        <a:pt x="328" y="933"/>
                      </a:lnTo>
                      <a:lnTo>
                        <a:pt x="334" y="933"/>
                      </a:lnTo>
                      <a:lnTo>
                        <a:pt x="342" y="933"/>
                      </a:lnTo>
                      <a:lnTo>
                        <a:pt x="349" y="933"/>
                      </a:lnTo>
                      <a:lnTo>
                        <a:pt x="356" y="935"/>
                      </a:lnTo>
                      <a:lnTo>
                        <a:pt x="363" y="935"/>
                      </a:lnTo>
                      <a:lnTo>
                        <a:pt x="370" y="932"/>
                      </a:lnTo>
                      <a:lnTo>
                        <a:pt x="377" y="932"/>
                      </a:lnTo>
                      <a:lnTo>
                        <a:pt x="384" y="933"/>
                      </a:lnTo>
                      <a:lnTo>
                        <a:pt x="391" y="933"/>
                      </a:lnTo>
                      <a:lnTo>
                        <a:pt x="398" y="933"/>
                      </a:lnTo>
                      <a:lnTo>
                        <a:pt x="405" y="932"/>
                      </a:lnTo>
                      <a:lnTo>
                        <a:pt x="412" y="932"/>
                      </a:lnTo>
                      <a:lnTo>
                        <a:pt x="419" y="932"/>
                      </a:lnTo>
                      <a:lnTo>
                        <a:pt x="425" y="932"/>
                      </a:lnTo>
                      <a:lnTo>
                        <a:pt x="432" y="932"/>
                      </a:lnTo>
                      <a:lnTo>
                        <a:pt x="439" y="932"/>
                      </a:lnTo>
                      <a:lnTo>
                        <a:pt x="446" y="932"/>
                      </a:lnTo>
                      <a:lnTo>
                        <a:pt x="453" y="932"/>
                      </a:lnTo>
                      <a:lnTo>
                        <a:pt x="461" y="932"/>
                      </a:lnTo>
                      <a:lnTo>
                        <a:pt x="468" y="933"/>
                      </a:lnTo>
                      <a:lnTo>
                        <a:pt x="475" y="932"/>
                      </a:lnTo>
                      <a:lnTo>
                        <a:pt x="482" y="932"/>
                      </a:lnTo>
                      <a:lnTo>
                        <a:pt x="489" y="933"/>
                      </a:lnTo>
                      <a:lnTo>
                        <a:pt x="496" y="932"/>
                      </a:lnTo>
                      <a:lnTo>
                        <a:pt x="503" y="931"/>
                      </a:lnTo>
                      <a:lnTo>
                        <a:pt x="510" y="932"/>
                      </a:lnTo>
                      <a:lnTo>
                        <a:pt x="516" y="931"/>
                      </a:lnTo>
                      <a:lnTo>
                        <a:pt x="523" y="931"/>
                      </a:lnTo>
                      <a:lnTo>
                        <a:pt x="530" y="931"/>
                      </a:lnTo>
                      <a:lnTo>
                        <a:pt x="537" y="932"/>
                      </a:lnTo>
                      <a:lnTo>
                        <a:pt x="544" y="932"/>
                      </a:lnTo>
                      <a:lnTo>
                        <a:pt x="551" y="932"/>
                      </a:lnTo>
                      <a:lnTo>
                        <a:pt x="558" y="932"/>
                      </a:lnTo>
                      <a:lnTo>
                        <a:pt x="565" y="932"/>
                      </a:lnTo>
                      <a:lnTo>
                        <a:pt x="572" y="932"/>
                      </a:lnTo>
                      <a:lnTo>
                        <a:pt x="580" y="930"/>
                      </a:lnTo>
                      <a:lnTo>
                        <a:pt x="587" y="932"/>
                      </a:lnTo>
                      <a:lnTo>
                        <a:pt x="594" y="931"/>
                      </a:lnTo>
                      <a:lnTo>
                        <a:pt x="601" y="931"/>
                      </a:lnTo>
                      <a:lnTo>
                        <a:pt x="607" y="931"/>
                      </a:lnTo>
                      <a:lnTo>
                        <a:pt x="614" y="931"/>
                      </a:lnTo>
                      <a:lnTo>
                        <a:pt x="621" y="931"/>
                      </a:lnTo>
                      <a:lnTo>
                        <a:pt x="628" y="931"/>
                      </a:lnTo>
                      <a:lnTo>
                        <a:pt x="635" y="929"/>
                      </a:lnTo>
                      <a:lnTo>
                        <a:pt x="642" y="930"/>
                      </a:lnTo>
                      <a:lnTo>
                        <a:pt x="649" y="929"/>
                      </a:lnTo>
                      <a:lnTo>
                        <a:pt x="656" y="930"/>
                      </a:lnTo>
                      <a:lnTo>
                        <a:pt x="663" y="930"/>
                      </a:lnTo>
                      <a:lnTo>
                        <a:pt x="670" y="930"/>
                      </a:lnTo>
                      <a:lnTo>
                        <a:pt x="677" y="929"/>
                      </a:lnTo>
                      <a:lnTo>
                        <a:pt x="683" y="930"/>
                      </a:lnTo>
                      <a:lnTo>
                        <a:pt x="690" y="930"/>
                      </a:lnTo>
                      <a:lnTo>
                        <a:pt x="698" y="929"/>
                      </a:lnTo>
                      <a:lnTo>
                        <a:pt x="705" y="929"/>
                      </a:lnTo>
                      <a:lnTo>
                        <a:pt x="712" y="930"/>
                      </a:lnTo>
                      <a:lnTo>
                        <a:pt x="719" y="930"/>
                      </a:lnTo>
                      <a:lnTo>
                        <a:pt x="726" y="929"/>
                      </a:lnTo>
                      <a:lnTo>
                        <a:pt x="733" y="929"/>
                      </a:lnTo>
                      <a:lnTo>
                        <a:pt x="740" y="928"/>
                      </a:lnTo>
                      <a:lnTo>
                        <a:pt x="747" y="929"/>
                      </a:lnTo>
                      <a:lnTo>
                        <a:pt x="754" y="928"/>
                      </a:lnTo>
                      <a:lnTo>
                        <a:pt x="761" y="928"/>
                      </a:lnTo>
                      <a:lnTo>
                        <a:pt x="768" y="928"/>
                      </a:lnTo>
                      <a:lnTo>
                        <a:pt x="774" y="928"/>
                      </a:lnTo>
                      <a:lnTo>
                        <a:pt x="781" y="928"/>
                      </a:lnTo>
                      <a:lnTo>
                        <a:pt x="788" y="926"/>
                      </a:lnTo>
                      <a:lnTo>
                        <a:pt x="795" y="926"/>
                      </a:lnTo>
                      <a:lnTo>
                        <a:pt x="802" y="925"/>
                      </a:lnTo>
                      <a:lnTo>
                        <a:pt x="809" y="925"/>
                      </a:lnTo>
                      <a:lnTo>
                        <a:pt x="816" y="926"/>
                      </a:lnTo>
                      <a:lnTo>
                        <a:pt x="824" y="925"/>
                      </a:lnTo>
                      <a:lnTo>
                        <a:pt x="831" y="925"/>
                      </a:lnTo>
                      <a:lnTo>
                        <a:pt x="838" y="925"/>
                      </a:lnTo>
                      <a:lnTo>
                        <a:pt x="845" y="925"/>
                      </a:lnTo>
                      <a:lnTo>
                        <a:pt x="852" y="925"/>
                      </a:lnTo>
                      <a:lnTo>
                        <a:pt x="859" y="924"/>
                      </a:lnTo>
                      <a:lnTo>
                        <a:pt x="865" y="923"/>
                      </a:lnTo>
                      <a:lnTo>
                        <a:pt x="872" y="923"/>
                      </a:lnTo>
                      <a:lnTo>
                        <a:pt x="879" y="923"/>
                      </a:lnTo>
                      <a:lnTo>
                        <a:pt x="886" y="922"/>
                      </a:lnTo>
                      <a:lnTo>
                        <a:pt x="893" y="922"/>
                      </a:lnTo>
                      <a:lnTo>
                        <a:pt x="900" y="922"/>
                      </a:lnTo>
                      <a:lnTo>
                        <a:pt x="907" y="921"/>
                      </a:lnTo>
                      <a:lnTo>
                        <a:pt x="914" y="921"/>
                      </a:lnTo>
                      <a:lnTo>
                        <a:pt x="921" y="921"/>
                      </a:lnTo>
                      <a:lnTo>
                        <a:pt x="928" y="918"/>
                      </a:lnTo>
                      <a:lnTo>
                        <a:pt x="935" y="918"/>
                      </a:lnTo>
                      <a:lnTo>
                        <a:pt x="943" y="918"/>
                      </a:lnTo>
                      <a:lnTo>
                        <a:pt x="950" y="917"/>
                      </a:lnTo>
                      <a:lnTo>
                        <a:pt x="956" y="916"/>
                      </a:lnTo>
                      <a:lnTo>
                        <a:pt x="963" y="916"/>
                      </a:lnTo>
                      <a:lnTo>
                        <a:pt x="970" y="915"/>
                      </a:lnTo>
                      <a:lnTo>
                        <a:pt x="977" y="913"/>
                      </a:lnTo>
                      <a:lnTo>
                        <a:pt x="984" y="913"/>
                      </a:lnTo>
                      <a:lnTo>
                        <a:pt x="991" y="912"/>
                      </a:lnTo>
                      <a:lnTo>
                        <a:pt x="998" y="910"/>
                      </a:lnTo>
                      <a:lnTo>
                        <a:pt x="1005" y="909"/>
                      </a:lnTo>
                      <a:lnTo>
                        <a:pt x="1012" y="908"/>
                      </a:lnTo>
                      <a:lnTo>
                        <a:pt x="1019" y="906"/>
                      </a:lnTo>
                      <a:lnTo>
                        <a:pt x="1026" y="903"/>
                      </a:lnTo>
                      <a:lnTo>
                        <a:pt x="1033" y="903"/>
                      </a:lnTo>
                      <a:lnTo>
                        <a:pt x="1039" y="901"/>
                      </a:lnTo>
                      <a:lnTo>
                        <a:pt x="1046" y="899"/>
                      </a:lnTo>
                      <a:lnTo>
                        <a:pt x="1053" y="897"/>
                      </a:lnTo>
                      <a:lnTo>
                        <a:pt x="1061" y="893"/>
                      </a:lnTo>
                      <a:lnTo>
                        <a:pt x="1068" y="890"/>
                      </a:lnTo>
                      <a:lnTo>
                        <a:pt x="1075" y="886"/>
                      </a:lnTo>
                      <a:lnTo>
                        <a:pt x="1082" y="883"/>
                      </a:lnTo>
                      <a:lnTo>
                        <a:pt x="1089" y="877"/>
                      </a:lnTo>
                      <a:lnTo>
                        <a:pt x="1096" y="872"/>
                      </a:lnTo>
                      <a:lnTo>
                        <a:pt x="1103" y="867"/>
                      </a:lnTo>
                      <a:lnTo>
                        <a:pt x="1110" y="861"/>
                      </a:lnTo>
                      <a:lnTo>
                        <a:pt x="1117" y="853"/>
                      </a:lnTo>
                      <a:lnTo>
                        <a:pt x="1124" y="845"/>
                      </a:lnTo>
                      <a:lnTo>
                        <a:pt x="1130" y="837"/>
                      </a:lnTo>
                      <a:lnTo>
                        <a:pt x="1137" y="829"/>
                      </a:lnTo>
                      <a:lnTo>
                        <a:pt x="1144" y="818"/>
                      </a:lnTo>
                      <a:lnTo>
                        <a:pt x="1151" y="810"/>
                      </a:lnTo>
                      <a:lnTo>
                        <a:pt x="1158" y="804"/>
                      </a:lnTo>
                      <a:lnTo>
                        <a:pt x="1165" y="799"/>
                      </a:lnTo>
                      <a:lnTo>
                        <a:pt x="1172" y="795"/>
                      </a:lnTo>
                      <a:lnTo>
                        <a:pt x="1180" y="794"/>
                      </a:lnTo>
                      <a:lnTo>
                        <a:pt x="1187" y="796"/>
                      </a:lnTo>
                      <a:lnTo>
                        <a:pt x="1194" y="800"/>
                      </a:lnTo>
                      <a:lnTo>
                        <a:pt x="1201" y="808"/>
                      </a:lnTo>
                      <a:lnTo>
                        <a:pt x="1208" y="815"/>
                      </a:lnTo>
                      <a:lnTo>
                        <a:pt x="1215" y="823"/>
                      </a:lnTo>
                      <a:lnTo>
                        <a:pt x="1221" y="830"/>
                      </a:lnTo>
                      <a:lnTo>
                        <a:pt x="1228" y="836"/>
                      </a:lnTo>
                      <a:lnTo>
                        <a:pt x="1235" y="840"/>
                      </a:lnTo>
                      <a:lnTo>
                        <a:pt x="1242" y="845"/>
                      </a:lnTo>
                      <a:lnTo>
                        <a:pt x="1249" y="848"/>
                      </a:lnTo>
                      <a:lnTo>
                        <a:pt x="1256" y="853"/>
                      </a:lnTo>
                      <a:lnTo>
                        <a:pt x="1263" y="855"/>
                      </a:lnTo>
                      <a:lnTo>
                        <a:pt x="1270" y="857"/>
                      </a:lnTo>
                      <a:lnTo>
                        <a:pt x="1277" y="860"/>
                      </a:lnTo>
                      <a:lnTo>
                        <a:pt x="1284" y="861"/>
                      </a:lnTo>
                      <a:lnTo>
                        <a:pt x="1291" y="863"/>
                      </a:lnTo>
                      <a:lnTo>
                        <a:pt x="1299" y="862"/>
                      </a:lnTo>
                      <a:lnTo>
                        <a:pt x="1306" y="863"/>
                      </a:lnTo>
                      <a:lnTo>
                        <a:pt x="1312" y="863"/>
                      </a:lnTo>
                      <a:lnTo>
                        <a:pt x="1319" y="862"/>
                      </a:lnTo>
                      <a:lnTo>
                        <a:pt x="1326" y="861"/>
                      </a:lnTo>
                      <a:lnTo>
                        <a:pt x="1333" y="859"/>
                      </a:lnTo>
                      <a:lnTo>
                        <a:pt x="1340" y="857"/>
                      </a:lnTo>
                      <a:lnTo>
                        <a:pt x="1347" y="855"/>
                      </a:lnTo>
                      <a:lnTo>
                        <a:pt x="1354" y="854"/>
                      </a:lnTo>
                      <a:lnTo>
                        <a:pt x="1361" y="853"/>
                      </a:lnTo>
                      <a:lnTo>
                        <a:pt x="1368" y="850"/>
                      </a:lnTo>
                      <a:lnTo>
                        <a:pt x="1375" y="848"/>
                      </a:lnTo>
                      <a:lnTo>
                        <a:pt x="1382" y="845"/>
                      </a:lnTo>
                      <a:lnTo>
                        <a:pt x="1388" y="840"/>
                      </a:lnTo>
                      <a:lnTo>
                        <a:pt x="1395" y="834"/>
                      </a:lnTo>
                      <a:lnTo>
                        <a:pt x="1402" y="829"/>
                      </a:lnTo>
                      <a:lnTo>
                        <a:pt x="1409" y="822"/>
                      </a:lnTo>
                      <a:lnTo>
                        <a:pt x="1416" y="812"/>
                      </a:lnTo>
                      <a:lnTo>
                        <a:pt x="1424" y="803"/>
                      </a:lnTo>
                      <a:lnTo>
                        <a:pt x="1431" y="793"/>
                      </a:lnTo>
                      <a:lnTo>
                        <a:pt x="1438" y="783"/>
                      </a:lnTo>
                      <a:lnTo>
                        <a:pt x="1445" y="772"/>
                      </a:lnTo>
                      <a:lnTo>
                        <a:pt x="1452" y="764"/>
                      </a:lnTo>
                      <a:lnTo>
                        <a:pt x="1459" y="761"/>
                      </a:lnTo>
                      <a:lnTo>
                        <a:pt x="1466" y="760"/>
                      </a:lnTo>
                      <a:lnTo>
                        <a:pt x="1473" y="763"/>
                      </a:lnTo>
                      <a:lnTo>
                        <a:pt x="1479" y="769"/>
                      </a:lnTo>
                      <a:lnTo>
                        <a:pt x="1486" y="776"/>
                      </a:lnTo>
                      <a:lnTo>
                        <a:pt x="1493" y="783"/>
                      </a:lnTo>
                      <a:lnTo>
                        <a:pt x="1500" y="789"/>
                      </a:lnTo>
                      <a:lnTo>
                        <a:pt x="1507" y="795"/>
                      </a:lnTo>
                      <a:lnTo>
                        <a:pt x="1514" y="800"/>
                      </a:lnTo>
                      <a:lnTo>
                        <a:pt x="1521" y="803"/>
                      </a:lnTo>
                      <a:lnTo>
                        <a:pt x="1528" y="809"/>
                      </a:lnTo>
                      <a:lnTo>
                        <a:pt x="1535" y="814"/>
                      </a:lnTo>
                      <a:lnTo>
                        <a:pt x="1543" y="818"/>
                      </a:lnTo>
                      <a:lnTo>
                        <a:pt x="1550" y="824"/>
                      </a:lnTo>
                      <a:lnTo>
                        <a:pt x="1557" y="829"/>
                      </a:lnTo>
                      <a:lnTo>
                        <a:pt x="1564" y="831"/>
                      </a:lnTo>
                      <a:lnTo>
                        <a:pt x="1571" y="833"/>
                      </a:lnTo>
                      <a:lnTo>
                        <a:pt x="1577" y="834"/>
                      </a:lnTo>
                      <a:lnTo>
                        <a:pt x="1584" y="834"/>
                      </a:lnTo>
                      <a:lnTo>
                        <a:pt x="1591" y="833"/>
                      </a:lnTo>
                      <a:lnTo>
                        <a:pt x="1598" y="833"/>
                      </a:lnTo>
                      <a:lnTo>
                        <a:pt x="1605" y="833"/>
                      </a:lnTo>
                      <a:lnTo>
                        <a:pt x="1612" y="832"/>
                      </a:lnTo>
                      <a:lnTo>
                        <a:pt x="1619" y="832"/>
                      </a:lnTo>
                      <a:lnTo>
                        <a:pt x="1626" y="832"/>
                      </a:lnTo>
                      <a:lnTo>
                        <a:pt x="1633" y="831"/>
                      </a:lnTo>
                      <a:lnTo>
                        <a:pt x="1640" y="830"/>
                      </a:lnTo>
                      <a:lnTo>
                        <a:pt x="1647" y="829"/>
                      </a:lnTo>
                      <a:lnTo>
                        <a:pt x="1653" y="827"/>
                      </a:lnTo>
                      <a:lnTo>
                        <a:pt x="1662" y="826"/>
                      </a:lnTo>
                      <a:lnTo>
                        <a:pt x="1668" y="821"/>
                      </a:lnTo>
                      <a:lnTo>
                        <a:pt x="1675" y="817"/>
                      </a:lnTo>
                      <a:lnTo>
                        <a:pt x="1682" y="810"/>
                      </a:lnTo>
                      <a:lnTo>
                        <a:pt x="1689" y="803"/>
                      </a:lnTo>
                      <a:lnTo>
                        <a:pt x="1696" y="795"/>
                      </a:lnTo>
                      <a:lnTo>
                        <a:pt x="1703" y="785"/>
                      </a:lnTo>
                      <a:lnTo>
                        <a:pt x="1710" y="773"/>
                      </a:lnTo>
                      <a:lnTo>
                        <a:pt x="1717" y="761"/>
                      </a:lnTo>
                      <a:lnTo>
                        <a:pt x="1724" y="748"/>
                      </a:lnTo>
                      <a:lnTo>
                        <a:pt x="1731" y="736"/>
                      </a:lnTo>
                      <a:lnTo>
                        <a:pt x="1738" y="728"/>
                      </a:lnTo>
                      <a:lnTo>
                        <a:pt x="1744" y="723"/>
                      </a:lnTo>
                      <a:lnTo>
                        <a:pt x="1751" y="722"/>
                      </a:lnTo>
                      <a:lnTo>
                        <a:pt x="1758" y="723"/>
                      </a:lnTo>
                      <a:lnTo>
                        <a:pt x="1765" y="727"/>
                      </a:lnTo>
                      <a:lnTo>
                        <a:pt x="1772" y="732"/>
                      </a:lnTo>
                      <a:lnTo>
                        <a:pt x="1780" y="736"/>
                      </a:lnTo>
                      <a:lnTo>
                        <a:pt x="1787" y="741"/>
                      </a:lnTo>
                      <a:lnTo>
                        <a:pt x="1794" y="745"/>
                      </a:lnTo>
                      <a:lnTo>
                        <a:pt x="1801" y="749"/>
                      </a:lnTo>
                      <a:lnTo>
                        <a:pt x="1808" y="753"/>
                      </a:lnTo>
                      <a:lnTo>
                        <a:pt x="1815" y="756"/>
                      </a:lnTo>
                      <a:lnTo>
                        <a:pt x="1822" y="761"/>
                      </a:lnTo>
                      <a:lnTo>
                        <a:pt x="1829" y="765"/>
                      </a:lnTo>
                      <a:lnTo>
                        <a:pt x="1835" y="769"/>
                      </a:lnTo>
                      <a:lnTo>
                        <a:pt x="1842" y="772"/>
                      </a:lnTo>
                      <a:lnTo>
                        <a:pt x="1849" y="774"/>
                      </a:lnTo>
                      <a:lnTo>
                        <a:pt x="1856" y="776"/>
                      </a:lnTo>
                      <a:lnTo>
                        <a:pt x="1863" y="777"/>
                      </a:lnTo>
                      <a:lnTo>
                        <a:pt x="1870" y="778"/>
                      </a:lnTo>
                      <a:lnTo>
                        <a:pt x="1877" y="779"/>
                      </a:lnTo>
                      <a:lnTo>
                        <a:pt x="1884" y="780"/>
                      </a:lnTo>
                      <a:lnTo>
                        <a:pt x="1891" y="781"/>
                      </a:lnTo>
                      <a:lnTo>
                        <a:pt x="1898" y="781"/>
                      </a:lnTo>
                      <a:lnTo>
                        <a:pt x="1906" y="780"/>
                      </a:lnTo>
                      <a:lnTo>
                        <a:pt x="1913" y="779"/>
                      </a:lnTo>
                      <a:lnTo>
                        <a:pt x="1920" y="777"/>
                      </a:lnTo>
                      <a:lnTo>
                        <a:pt x="1926" y="773"/>
                      </a:lnTo>
                      <a:lnTo>
                        <a:pt x="1933" y="769"/>
                      </a:lnTo>
                      <a:lnTo>
                        <a:pt x="1940" y="764"/>
                      </a:lnTo>
                      <a:lnTo>
                        <a:pt x="1947" y="760"/>
                      </a:lnTo>
                      <a:lnTo>
                        <a:pt x="1954" y="753"/>
                      </a:lnTo>
                      <a:lnTo>
                        <a:pt x="1961" y="745"/>
                      </a:lnTo>
                      <a:lnTo>
                        <a:pt x="1968" y="736"/>
                      </a:lnTo>
                      <a:lnTo>
                        <a:pt x="1975" y="726"/>
                      </a:lnTo>
                      <a:lnTo>
                        <a:pt x="1982" y="713"/>
                      </a:lnTo>
                      <a:lnTo>
                        <a:pt x="1989" y="700"/>
                      </a:lnTo>
                      <a:lnTo>
                        <a:pt x="1996" y="686"/>
                      </a:lnTo>
                      <a:lnTo>
                        <a:pt x="2002" y="673"/>
                      </a:lnTo>
                      <a:lnTo>
                        <a:pt x="2009" y="660"/>
                      </a:lnTo>
                      <a:lnTo>
                        <a:pt x="2016" y="650"/>
                      </a:lnTo>
                      <a:lnTo>
                        <a:pt x="2024" y="643"/>
                      </a:lnTo>
                      <a:lnTo>
                        <a:pt x="2031" y="640"/>
                      </a:lnTo>
                      <a:lnTo>
                        <a:pt x="2038" y="640"/>
                      </a:lnTo>
                      <a:lnTo>
                        <a:pt x="2045" y="641"/>
                      </a:lnTo>
                      <a:lnTo>
                        <a:pt x="2052" y="646"/>
                      </a:lnTo>
                      <a:lnTo>
                        <a:pt x="2059" y="649"/>
                      </a:lnTo>
                      <a:lnTo>
                        <a:pt x="2066" y="652"/>
                      </a:lnTo>
                      <a:lnTo>
                        <a:pt x="2073" y="655"/>
                      </a:lnTo>
                      <a:lnTo>
                        <a:pt x="2080" y="656"/>
                      </a:lnTo>
                      <a:lnTo>
                        <a:pt x="2087" y="655"/>
                      </a:lnTo>
                      <a:lnTo>
                        <a:pt x="2094" y="654"/>
                      </a:lnTo>
                      <a:lnTo>
                        <a:pt x="2100" y="651"/>
                      </a:lnTo>
                      <a:lnTo>
                        <a:pt x="2107" y="648"/>
                      </a:lnTo>
                      <a:lnTo>
                        <a:pt x="2114" y="644"/>
                      </a:lnTo>
                      <a:lnTo>
                        <a:pt x="2121" y="640"/>
                      </a:lnTo>
                      <a:lnTo>
                        <a:pt x="2128" y="634"/>
                      </a:lnTo>
                      <a:lnTo>
                        <a:pt x="2135" y="629"/>
                      </a:lnTo>
                      <a:lnTo>
                        <a:pt x="2143" y="625"/>
                      </a:lnTo>
                      <a:lnTo>
                        <a:pt x="2150" y="620"/>
                      </a:lnTo>
                      <a:lnTo>
                        <a:pt x="2157" y="617"/>
                      </a:lnTo>
                      <a:lnTo>
                        <a:pt x="2164" y="613"/>
                      </a:lnTo>
                      <a:lnTo>
                        <a:pt x="2171" y="611"/>
                      </a:lnTo>
                      <a:lnTo>
                        <a:pt x="2178" y="609"/>
                      </a:lnTo>
                      <a:lnTo>
                        <a:pt x="2185" y="608"/>
                      </a:lnTo>
                      <a:lnTo>
                        <a:pt x="2191" y="605"/>
                      </a:lnTo>
                      <a:lnTo>
                        <a:pt x="2198" y="603"/>
                      </a:lnTo>
                      <a:lnTo>
                        <a:pt x="2205" y="599"/>
                      </a:lnTo>
                      <a:lnTo>
                        <a:pt x="2212" y="596"/>
                      </a:lnTo>
                      <a:lnTo>
                        <a:pt x="2219" y="591"/>
                      </a:lnTo>
                      <a:lnTo>
                        <a:pt x="2226" y="587"/>
                      </a:lnTo>
                      <a:lnTo>
                        <a:pt x="2233" y="580"/>
                      </a:lnTo>
                      <a:lnTo>
                        <a:pt x="2240" y="572"/>
                      </a:lnTo>
                      <a:lnTo>
                        <a:pt x="2247" y="564"/>
                      </a:lnTo>
                      <a:lnTo>
                        <a:pt x="2254" y="556"/>
                      </a:lnTo>
                      <a:lnTo>
                        <a:pt x="2262" y="546"/>
                      </a:lnTo>
                      <a:lnTo>
                        <a:pt x="2269" y="536"/>
                      </a:lnTo>
                      <a:lnTo>
                        <a:pt x="2276" y="523"/>
                      </a:lnTo>
                      <a:lnTo>
                        <a:pt x="2282" y="510"/>
                      </a:lnTo>
                      <a:lnTo>
                        <a:pt x="2289" y="495"/>
                      </a:lnTo>
                      <a:lnTo>
                        <a:pt x="2296" y="479"/>
                      </a:lnTo>
                      <a:lnTo>
                        <a:pt x="2303" y="460"/>
                      </a:lnTo>
                      <a:lnTo>
                        <a:pt x="2310" y="442"/>
                      </a:lnTo>
                      <a:lnTo>
                        <a:pt x="2317" y="423"/>
                      </a:lnTo>
                      <a:lnTo>
                        <a:pt x="2324" y="404"/>
                      </a:lnTo>
                      <a:lnTo>
                        <a:pt x="2331" y="385"/>
                      </a:lnTo>
                      <a:lnTo>
                        <a:pt x="2338" y="367"/>
                      </a:lnTo>
                      <a:lnTo>
                        <a:pt x="2345" y="348"/>
                      </a:lnTo>
                      <a:lnTo>
                        <a:pt x="2352" y="331"/>
                      </a:lnTo>
                      <a:lnTo>
                        <a:pt x="2358" y="313"/>
                      </a:lnTo>
                      <a:lnTo>
                        <a:pt x="2365" y="294"/>
                      </a:lnTo>
                      <a:lnTo>
                        <a:pt x="2372" y="274"/>
                      </a:lnTo>
                      <a:lnTo>
                        <a:pt x="2379" y="253"/>
                      </a:lnTo>
                      <a:lnTo>
                        <a:pt x="2387" y="232"/>
                      </a:lnTo>
                      <a:lnTo>
                        <a:pt x="2394" y="209"/>
                      </a:lnTo>
                      <a:lnTo>
                        <a:pt x="2401" y="186"/>
                      </a:lnTo>
                      <a:lnTo>
                        <a:pt x="2408" y="161"/>
                      </a:lnTo>
                      <a:lnTo>
                        <a:pt x="2415" y="137"/>
                      </a:lnTo>
                      <a:lnTo>
                        <a:pt x="2422" y="111"/>
                      </a:lnTo>
                      <a:lnTo>
                        <a:pt x="2429" y="86"/>
                      </a:lnTo>
                      <a:lnTo>
                        <a:pt x="2436" y="64"/>
                      </a:lnTo>
                      <a:lnTo>
                        <a:pt x="2443" y="43"/>
                      </a:lnTo>
                      <a:lnTo>
                        <a:pt x="2449" y="25"/>
                      </a:lnTo>
                      <a:lnTo>
                        <a:pt x="2456" y="12"/>
                      </a:lnTo>
                      <a:lnTo>
                        <a:pt x="2463" y="3"/>
                      </a:lnTo>
                      <a:lnTo>
                        <a:pt x="2470" y="0"/>
                      </a:lnTo>
                      <a:lnTo>
                        <a:pt x="2477" y="3"/>
                      </a:lnTo>
                      <a:lnTo>
                        <a:pt x="2484" y="13"/>
                      </a:lnTo>
                      <a:lnTo>
                        <a:pt x="2491" y="29"/>
                      </a:lnTo>
                      <a:lnTo>
                        <a:pt x="2498" y="56"/>
                      </a:lnTo>
                      <a:lnTo>
                        <a:pt x="2506" y="88"/>
                      </a:lnTo>
                      <a:lnTo>
                        <a:pt x="2513" y="130"/>
                      </a:lnTo>
                      <a:lnTo>
                        <a:pt x="2520" y="183"/>
                      </a:lnTo>
                      <a:lnTo>
                        <a:pt x="2527" y="243"/>
                      </a:lnTo>
                      <a:lnTo>
                        <a:pt x="2534" y="310"/>
                      </a:lnTo>
                      <a:lnTo>
                        <a:pt x="2540" y="388"/>
                      </a:lnTo>
                      <a:lnTo>
                        <a:pt x="2547" y="473"/>
                      </a:lnTo>
                      <a:lnTo>
                        <a:pt x="2554" y="563"/>
                      </a:lnTo>
                      <a:lnTo>
                        <a:pt x="2561" y="657"/>
                      </a:lnTo>
                      <a:lnTo>
                        <a:pt x="2568" y="758"/>
                      </a:lnTo>
                      <a:lnTo>
                        <a:pt x="2575" y="868"/>
                      </a:lnTo>
                      <a:lnTo>
                        <a:pt x="2582" y="984"/>
                      </a:lnTo>
                      <a:lnTo>
                        <a:pt x="2589" y="1106"/>
                      </a:lnTo>
                      <a:lnTo>
                        <a:pt x="2596" y="1236"/>
                      </a:lnTo>
                      <a:lnTo>
                        <a:pt x="2603" y="1370"/>
                      </a:lnTo>
                      <a:lnTo>
                        <a:pt x="2610" y="1502"/>
                      </a:lnTo>
                      <a:lnTo>
                        <a:pt x="2617" y="1629"/>
                      </a:lnTo>
                      <a:lnTo>
                        <a:pt x="2625" y="1746"/>
                      </a:lnTo>
                      <a:lnTo>
                        <a:pt x="2631" y="1850"/>
                      </a:lnTo>
                      <a:lnTo>
                        <a:pt x="2638" y="1937"/>
                      </a:lnTo>
                      <a:lnTo>
                        <a:pt x="2645" y="2007"/>
                      </a:lnTo>
                      <a:lnTo>
                        <a:pt x="2652" y="2055"/>
                      </a:lnTo>
                      <a:lnTo>
                        <a:pt x="2659" y="2084"/>
                      </a:lnTo>
                      <a:lnTo>
                        <a:pt x="2666" y="2088"/>
                      </a:lnTo>
                      <a:lnTo>
                        <a:pt x="2673" y="2073"/>
                      </a:lnTo>
                      <a:lnTo>
                        <a:pt x="2680" y="2040"/>
                      </a:lnTo>
                      <a:lnTo>
                        <a:pt x="2687" y="1992"/>
                      </a:lnTo>
                      <a:lnTo>
                        <a:pt x="2694" y="1934"/>
                      </a:lnTo>
                      <a:lnTo>
                        <a:pt x="2701" y="1870"/>
                      </a:lnTo>
                      <a:lnTo>
                        <a:pt x="2708" y="1803"/>
                      </a:lnTo>
                      <a:lnTo>
                        <a:pt x="2714" y="1736"/>
                      </a:lnTo>
                      <a:lnTo>
                        <a:pt x="2721" y="1672"/>
                      </a:lnTo>
                      <a:lnTo>
                        <a:pt x="2728" y="1608"/>
                      </a:lnTo>
                      <a:lnTo>
                        <a:pt x="2735" y="1551"/>
                      </a:lnTo>
                      <a:lnTo>
                        <a:pt x="2743" y="1496"/>
                      </a:lnTo>
                      <a:lnTo>
                        <a:pt x="2750" y="1448"/>
                      </a:lnTo>
                      <a:lnTo>
                        <a:pt x="2757" y="1406"/>
                      </a:lnTo>
                      <a:lnTo>
                        <a:pt x="2764" y="1368"/>
                      </a:lnTo>
                      <a:lnTo>
                        <a:pt x="2771" y="1333"/>
                      </a:lnTo>
                      <a:lnTo>
                        <a:pt x="2778" y="1304"/>
                      </a:lnTo>
                      <a:lnTo>
                        <a:pt x="2785" y="1280"/>
                      </a:lnTo>
                      <a:lnTo>
                        <a:pt x="2792" y="1260"/>
                      </a:lnTo>
                      <a:lnTo>
                        <a:pt x="2799" y="1244"/>
                      </a:lnTo>
                      <a:lnTo>
                        <a:pt x="2805" y="1232"/>
                      </a:lnTo>
                      <a:lnTo>
                        <a:pt x="2812" y="1224"/>
                      </a:lnTo>
                      <a:lnTo>
                        <a:pt x="2819" y="1219"/>
                      </a:lnTo>
                      <a:lnTo>
                        <a:pt x="2826" y="1218"/>
                      </a:lnTo>
                      <a:lnTo>
                        <a:pt x="2833" y="1219"/>
                      </a:lnTo>
                      <a:lnTo>
                        <a:pt x="2840" y="1222"/>
                      </a:lnTo>
                      <a:lnTo>
                        <a:pt x="2847" y="1228"/>
                      </a:lnTo>
                      <a:lnTo>
                        <a:pt x="2854" y="1236"/>
                      </a:lnTo>
                      <a:lnTo>
                        <a:pt x="2861" y="1245"/>
                      </a:lnTo>
                      <a:lnTo>
                        <a:pt x="2869" y="1259"/>
                      </a:lnTo>
                      <a:lnTo>
                        <a:pt x="2876" y="1273"/>
                      </a:lnTo>
                      <a:lnTo>
                        <a:pt x="2883" y="1288"/>
                      </a:lnTo>
                      <a:lnTo>
                        <a:pt x="2890" y="1304"/>
                      </a:lnTo>
                      <a:lnTo>
                        <a:pt x="2896" y="1319"/>
                      </a:lnTo>
                      <a:lnTo>
                        <a:pt x="2903" y="1336"/>
                      </a:lnTo>
                      <a:lnTo>
                        <a:pt x="2910" y="1354"/>
                      </a:lnTo>
                      <a:lnTo>
                        <a:pt x="2917" y="1372"/>
                      </a:lnTo>
                      <a:lnTo>
                        <a:pt x="2924" y="1388"/>
                      </a:lnTo>
                      <a:lnTo>
                        <a:pt x="2931" y="1406"/>
                      </a:lnTo>
                      <a:lnTo>
                        <a:pt x="2938" y="1423"/>
                      </a:lnTo>
                      <a:lnTo>
                        <a:pt x="2945" y="1439"/>
                      </a:lnTo>
                      <a:lnTo>
                        <a:pt x="2952" y="1454"/>
                      </a:lnTo>
                      <a:lnTo>
                        <a:pt x="2959" y="1469"/>
                      </a:lnTo>
                      <a:lnTo>
                        <a:pt x="2966" y="1483"/>
                      </a:lnTo>
                      <a:lnTo>
                        <a:pt x="2972" y="1495"/>
                      </a:lnTo>
                      <a:lnTo>
                        <a:pt x="2979" y="1507"/>
                      </a:lnTo>
                      <a:lnTo>
                        <a:pt x="2987" y="1520"/>
                      </a:lnTo>
                      <a:lnTo>
                        <a:pt x="2994" y="1529"/>
                      </a:lnTo>
                      <a:lnTo>
                        <a:pt x="3001" y="1536"/>
                      </a:lnTo>
                      <a:lnTo>
                        <a:pt x="3008" y="1544"/>
                      </a:lnTo>
                      <a:lnTo>
                        <a:pt x="3015" y="1551"/>
                      </a:lnTo>
                      <a:lnTo>
                        <a:pt x="3022" y="1556"/>
                      </a:lnTo>
                      <a:lnTo>
                        <a:pt x="3029" y="1558"/>
                      </a:lnTo>
                      <a:lnTo>
                        <a:pt x="3036" y="1560"/>
                      </a:lnTo>
                      <a:lnTo>
                        <a:pt x="3043" y="1562"/>
                      </a:lnTo>
                      <a:lnTo>
                        <a:pt x="3050" y="1562"/>
                      </a:lnTo>
                      <a:lnTo>
                        <a:pt x="3057" y="1560"/>
                      </a:lnTo>
                      <a:lnTo>
                        <a:pt x="3063" y="1556"/>
                      </a:lnTo>
                      <a:lnTo>
                        <a:pt x="3070" y="1553"/>
                      </a:lnTo>
                      <a:lnTo>
                        <a:pt x="3077" y="1548"/>
                      </a:lnTo>
                      <a:lnTo>
                        <a:pt x="3084" y="1543"/>
                      </a:lnTo>
                      <a:lnTo>
                        <a:pt x="3091" y="1537"/>
                      </a:lnTo>
                      <a:lnTo>
                        <a:pt x="3098" y="1529"/>
                      </a:lnTo>
                      <a:lnTo>
                        <a:pt x="3106" y="1521"/>
                      </a:lnTo>
                      <a:lnTo>
                        <a:pt x="3113" y="1511"/>
                      </a:lnTo>
                      <a:lnTo>
                        <a:pt x="3120" y="1502"/>
                      </a:lnTo>
                      <a:lnTo>
                        <a:pt x="3127" y="1493"/>
                      </a:lnTo>
                      <a:lnTo>
                        <a:pt x="3134" y="1483"/>
                      </a:lnTo>
                      <a:lnTo>
                        <a:pt x="3141" y="1472"/>
                      </a:lnTo>
                      <a:lnTo>
                        <a:pt x="3148" y="1461"/>
                      </a:lnTo>
                      <a:lnTo>
                        <a:pt x="3154" y="1448"/>
                      </a:lnTo>
                      <a:lnTo>
                        <a:pt x="3161" y="1438"/>
                      </a:lnTo>
                      <a:lnTo>
                        <a:pt x="3168" y="1426"/>
                      </a:lnTo>
                      <a:lnTo>
                        <a:pt x="3175" y="1414"/>
                      </a:lnTo>
                      <a:lnTo>
                        <a:pt x="3182" y="1401"/>
                      </a:lnTo>
                      <a:lnTo>
                        <a:pt x="3189" y="1391"/>
                      </a:lnTo>
                      <a:lnTo>
                        <a:pt x="3196" y="1379"/>
                      </a:lnTo>
                      <a:lnTo>
                        <a:pt x="3203" y="1366"/>
                      </a:lnTo>
                      <a:lnTo>
                        <a:pt x="3210" y="1355"/>
                      </a:lnTo>
                      <a:lnTo>
                        <a:pt x="3217" y="1342"/>
                      </a:lnTo>
                      <a:lnTo>
                        <a:pt x="3225" y="1331"/>
                      </a:lnTo>
                      <a:lnTo>
                        <a:pt x="3232" y="1320"/>
                      </a:lnTo>
                      <a:lnTo>
                        <a:pt x="3239" y="1309"/>
                      </a:lnTo>
                      <a:lnTo>
                        <a:pt x="3245" y="1297"/>
                      </a:lnTo>
                      <a:lnTo>
                        <a:pt x="3252" y="1287"/>
                      </a:lnTo>
                      <a:lnTo>
                        <a:pt x="3259" y="1275"/>
                      </a:lnTo>
                      <a:lnTo>
                        <a:pt x="3266" y="1266"/>
                      </a:lnTo>
                      <a:lnTo>
                        <a:pt x="3273" y="1257"/>
                      </a:lnTo>
                      <a:lnTo>
                        <a:pt x="3280" y="1248"/>
                      </a:lnTo>
                      <a:lnTo>
                        <a:pt x="3287" y="1237"/>
                      </a:lnTo>
                      <a:lnTo>
                        <a:pt x="3294" y="1228"/>
                      </a:lnTo>
                      <a:lnTo>
                        <a:pt x="3301" y="1219"/>
                      </a:lnTo>
                      <a:lnTo>
                        <a:pt x="3308" y="1211"/>
                      </a:lnTo>
                      <a:lnTo>
                        <a:pt x="3315" y="1202"/>
                      </a:lnTo>
                      <a:lnTo>
                        <a:pt x="3322" y="1194"/>
                      </a:lnTo>
                      <a:lnTo>
                        <a:pt x="3328" y="1186"/>
                      </a:lnTo>
                      <a:lnTo>
                        <a:pt x="3335" y="1179"/>
                      </a:lnTo>
                      <a:lnTo>
                        <a:pt x="3342" y="1171"/>
                      </a:lnTo>
                      <a:lnTo>
                        <a:pt x="3350" y="1164"/>
                      </a:lnTo>
                      <a:lnTo>
                        <a:pt x="3357" y="1157"/>
                      </a:lnTo>
                      <a:lnTo>
                        <a:pt x="3364" y="1150"/>
                      </a:lnTo>
                      <a:lnTo>
                        <a:pt x="3371" y="1143"/>
                      </a:lnTo>
                      <a:lnTo>
                        <a:pt x="3378" y="1137"/>
                      </a:lnTo>
                      <a:lnTo>
                        <a:pt x="3385" y="1131"/>
                      </a:lnTo>
                      <a:lnTo>
                        <a:pt x="3392" y="1126"/>
                      </a:lnTo>
                      <a:lnTo>
                        <a:pt x="3399" y="1120"/>
                      </a:lnTo>
                      <a:lnTo>
                        <a:pt x="3406" y="1115"/>
                      </a:lnTo>
                      <a:lnTo>
                        <a:pt x="3413" y="1108"/>
                      </a:lnTo>
                      <a:lnTo>
                        <a:pt x="3419" y="1104"/>
                      </a:lnTo>
                      <a:lnTo>
                        <a:pt x="3426" y="1099"/>
                      </a:lnTo>
                      <a:lnTo>
                        <a:pt x="3433" y="1095"/>
                      </a:lnTo>
                      <a:lnTo>
                        <a:pt x="3440" y="1089"/>
                      </a:lnTo>
                      <a:lnTo>
                        <a:pt x="3447" y="1085"/>
                      </a:lnTo>
                      <a:lnTo>
                        <a:pt x="3454" y="1081"/>
                      </a:lnTo>
                      <a:lnTo>
                        <a:pt x="3461" y="1077"/>
                      </a:lnTo>
                      <a:lnTo>
                        <a:pt x="3469" y="1073"/>
                      </a:lnTo>
                      <a:lnTo>
                        <a:pt x="3476" y="1069"/>
                      </a:lnTo>
                      <a:lnTo>
                        <a:pt x="3483" y="1065"/>
                      </a:lnTo>
                      <a:lnTo>
                        <a:pt x="3490" y="1062"/>
                      </a:lnTo>
                      <a:lnTo>
                        <a:pt x="3497" y="1059"/>
                      </a:lnTo>
                      <a:lnTo>
                        <a:pt x="3504" y="1054"/>
                      </a:lnTo>
                      <a:lnTo>
                        <a:pt x="3510" y="1052"/>
                      </a:lnTo>
                      <a:lnTo>
                        <a:pt x="3517" y="1049"/>
                      </a:lnTo>
                      <a:lnTo>
                        <a:pt x="3524" y="1046"/>
                      </a:lnTo>
                      <a:lnTo>
                        <a:pt x="3531" y="1043"/>
                      </a:lnTo>
                      <a:lnTo>
                        <a:pt x="3538" y="1040"/>
                      </a:lnTo>
                      <a:lnTo>
                        <a:pt x="3545" y="1037"/>
                      </a:lnTo>
                      <a:lnTo>
                        <a:pt x="3552" y="1035"/>
                      </a:lnTo>
                      <a:lnTo>
                        <a:pt x="3559" y="1032"/>
                      </a:lnTo>
                      <a:lnTo>
                        <a:pt x="3566" y="1030"/>
                      </a:lnTo>
                      <a:lnTo>
                        <a:pt x="3573" y="1028"/>
                      </a:lnTo>
                      <a:lnTo>
                        <a:pt x="3580" y="1026"/>
                      </a:lnTo>
                      <a:lnTo>
                        <a:pt x="3588" y="1022"/>
                      </a:lnTo>
                      <a:lnTo>
                        <a:pt x="3595" y="1021"/>
                      </a:lnTo>
                      <a:lnTo>
                        <a:pt x="3601" y="1019"/>
                      </a:lnTo>
                      <a:lnTo>
                        <a:pt x="3608" y="1016"/>
                      </a:lnTo>
                      <a:lnTo>
                        <a:pt x="3615" y="1015"/>
                      </a:lnTo>
                      <a:lnTo>
                        <a:pt x="3622" y="1013"/>
                      </a:lnTo>
                      <a:lnTo>
                        <a:pt x="3629" y="1011"/>
                      </a:lnTo>
                      <a:lnTo>
                        <a:pt x="3636" y="1009"/>
                      </a:lnTo>
                      <a:lnTo>
                        <a:pt x="3643" y="1007"/>
                      </a:lnTo>
                      <a:lnTo>
                        <a:pt x="3650" y="1005"/>
                      </a:lnTo>
                      <a:lnTo>
                        <a:pt x="3657" y="1004"/>
                      </a:lnTo>
                      <a:lnTo>
                        <a:pt x="3664" y="1002"/>
                      </a:lnTo>
                      <a:lnTo>
                        <a:pt x="3671" y="1001"/>
                      </a:lnTo>
                      <a:lnTo>
                        <a:pt x="3677" y="1000"/>
                      </a:lnTo>
                      <a:lnTo>
                        <a:pt x="3684" y="999"/>
                      </a:lnTo>
                      <a:lnTo>
                        <a:pt x="3691" y="997"/>
                      </a:lnTo>
                      <a:lnTo>
                        <a:pt x="3698" y="996"/>
                      </a:lnTo>
                      <a:lnTo>
                        <a:pt x="3706" y="994"/>
                      </a:lnTo>
                      <a:lnTo>
                        <a:pt x="3713" y="993"/>
                      </a:lnTo>
                      <a:lnTo>
                        <a:pt x="3720" y="992"/>
                      </a:lnTo>
                      <a:lnTo>
                        <a:pt x="3727" y="991"/>
                      </a:lnTo>
                      <a:lnTo>
                        <a:pt x="3734" y="989"/>
                      </a:lnTo>
                      <a:lnTo>
                        <a:pt x="3741" y="988"/>
                      </a:lnTo>
                      <a:lnTo>
                        <a:pt x="3748" y="988"/>
                      </a:lnTo>
                      <a:lnTo>
                        <a:pt x="3755" y="986"/>
                      </a:lnTo>
                      <a:lnTo>
                        <a:pt x="3762" y="985"/>
                      </a:lnTo>
                      <a:lnTo>
                        <a:pt x="3768" y="984"/>
                      </a:lnTo>
                      <a:lnTo>
                        <a:pt x="3775" y="983"/>
                      </a:lnTo>
                      <a:lnTo>
                        <a:pt x="3782" y="982"/>
                      </a:lnTo>
                      <a:lnTo>
                        <a:pt x="3789" y="982"/>
                      </a:lnTo>
                      <a:lnTo>
                        <a:pt x="3796" y="981"/>
                      </a:lnTo>
                      <a:lnTo>
                        <a:pt x="3803" y="981"/>
                      </a:lnTo>
                      <a:lnTo>
                        <a:pt x="3810" y="979"/>
                      </a:lnTo>
                      <a:lnTo>
                        <a:pt x="3817" y="978"/>
                      </a:lnTo>
                      <a:lnTo>
                        <a:pt x="3824" y="977"/>
                      </a:lnTo>
                      <a:lnTo>
                        <a:pt x="3832" y="977"/>
                      </a:lnTo>
                      <a:lnTo>
                        <a:pt x="3839" y="976"/>
                      </a:lnTo>
                      <a:lnTo>
                        <a:pt x="3846" y="975"/>
                      </a:lnTo>
                      <a:lnTo>
                        <a:pt x="3853" y="975"/>
                      </a:lnTo>
                      <a:lnTo>
                        <a:pt x="3859" y="974"/>
                      </a:lnTo>
                      <a:lnTo>
                        <a:pt x="3866" y="974"/>
                      </a:lnTo>
                      <a:lnTo>
                        <a:pt x="3873" y="973"/>
                      </a:lnTo>
                      <a:lnTo>
                        <a:pt x="3880" y="971"/>
                      </a:lnTo>
                      <a:lnTo>
                        <a:pt x="3887" y="971"/>
                      </a:lnTo>
                      <a:lnTo>
                        <a:pt x="3894" y="970"/>
                      </a:lnTo>
                      <a:lnTo>
                        <a:pt x="3901" y="969"/>
                      </a:lnTo>
                      <a:lnTo>
                        <a:pt x="3908" y="970"/>
                      </a:lnTo>
                      <a:lnTo>
                        <a:pt x="3915" y="969"/>
                      </a:lnTo>
                      <a:lnTo>
                        <a:pt x="3922" y="968"/>
                      </a:lnTo>
                      <a:lnTo>
                        <a:pt x="3929" y="968"/>
                      </a:lnTo>
                      <a:lnTo>
                        <a:pt x="3936" y="968"/>
                      </a:lnTo>
                      <a:lnTo>
                        <a:pt x="3942" y="967"/>
                      </a:lnTo>
                      <a:lnTo>
                        <a:pt x="3951" y="967"/>
                      </a:lnTo>
                      <a:lnTo>
                        <a:pt x="3957" y="967"/>
                      </a:lnTo>
                      <a:lnTo>
                        <a:pt x="3964" y="966"/>
                      </a:lnTo>
                      <a:lnTo>
                        <a:pt x="3971" y="964"/>
                      </a:lnTo>
                      <a:lnTo>
                        <a:pt x="3978" y="964"/>
                      </a:lnTo>
                      <a:lnTo>
                        <a:pt x="3985" y="964"/>
                      </a:lnTo>
                      <a:lnTo>
                        <a:pt x="3992" y="963"/>
                      </a:lnTo>
                      <a:lnTo>
                        <a:pt x="3999" y="963"/>
                      </a:lnTo>
                      <a:lnTo>
                        <a:pt x="4006" y="962"/>
                      </a:lnTo>
                      <a:lnTo>
                        <a:pt x="4013" y="962"/>
                      </a:lnTo>
                      <a:lnTo>
                        <a:pt x="4020" y="962"/>
                      </a:lnTo>
                      <a:lnTo>
                        <a:pt x="4027" y="961"/>
                      </a:lnTo>
                      <a:lnTo>
                        <a:pt x="4033" y="961"/>
                      </a:lnTo>
                      <a:lnTo>
                        <a:pt x="4040" y="961"/>
                      </a:lnTo>
                      <a:lnTo>
                        <a:pt x="4047" y="961"/>
                      </a:lnTo>
                      <a:lnTo>
                        <a:pt x="4054" y="961"/>
                      </a:lnTo>
                      <a:lnTo>
                        <a:pt x="4061" y="960"/>
                      </a:lnTo>
                      <a:lnTo>
                        <a:pt x="4069" y="960"/>
                      </a:lnTo>
                      <a:lnTo>
                        <a:pt x="4076" y="959"/>
                      </a:lnTo>
                      <a:lnTo>
                        <a:pt x="4083" y="958"/>
                      </a:lnTo>
                      <a:lnTo>
                        <a:pt x="4090" y="958"/>
                      </a:lnTo>
                      <a:lnTo>
                        <a:pt x="4097" y="956"/>
                      </a:lnTo>
                      <a:lnTo>
                        <a:pt x="4104" y="956"/>
                      </a:lnTo>
                      <a:lnTo>
                        <a:pt x="4111" y="955"/>
                      </a:lnTo>
                      <a:lnTo>
                        <a:pt x="4118" y="955"/>
                      </a:lnTo>
                      <a:lnTo>
                        <a:pt x="4124" y="955"/>
                      </a:lnTo>
                      <a:lnTo>
                        <a:pt x="4131" y="954"/>
                      </a:lnTo>
                      <a:lnTo>
                        <a:pt x="4138" y="955"/>
                      </a:lnTo>
                      <a:lnTo>
                        <a:pt x="4145" y="956"/>
                      </a:lnTo>
                      <a:lnTo>
                        <a:pt x="4152" y="956"/>
                      </a:lnTo>
                      <a:lnTo>
                        <a:pt x="4159" y="958"/>
                      </a:lnTo>
                      <a:lnTo>
                        <a:pt x="4166" y="956"/>
                      </a:lnTo>
                      <a:lnTo>
                        <a:pt x="4173" y="956"/>
                      </a:lnTo>
                      <a:lnTo>
                        <a:pt x="4180" y="956"/>
                      </a:lnTo>
                      <a:lnTo>
                        <a:pt x="4188" y="955"/>
                      </a:lnTo>
                      <a:lnTo>
                        <a:pt x="4195" y="955"/>
                      </a:lnTo>
                      <a:lnTo>
                        <a:pt x="4202" y="954"/>
                      </a:lnTo>
                      <a:lnTo>
                        <a:pt x="4209" y="954"/>
                      </a:lnTo>
                      <a:lnTo>
                        <a:pt x="4215" y="954"/>
                      </a:lnTo>
                      <a:lnTo>
                        <a:pt x="4222" y="954"/>
                      </a:lnTo>
                      <a:lnTo>
                        <a:pt x="4229" y="953"/>
                      </a:lnTo>
                      <a:lnTo>
                        <a:pt x="4236" y="953"/>
                      </a:lnTo>
                      <a:lnTo>
                        <a:pt x="4243" y="952"/>
                      </a:lnTo>
                      <a:lnTo>
                        <a:pt x="4250" y="952"/>
                      </a:lnTo>
                      <a:lnTo>
                        <a:pt x="4257" y="953"/>
                      </a:lnTo>
                      <a:lnTo>
                        <a:pt x="4264" y="952"/>
                      </a:lnTo>
                      <a:lnTo>
                        <a:pt x="4271" y="953"/>
                      </a:lnTo>
                      <a:lnTo>
                        <a:pt x="4278" y="952"/>
                      </a:lnTo>
                      <a:lnTo>
                        <a:pt x="4285" y="952"/>
                      </a:lnTo>
                      <a:lnTo>
                        <a:pt x="4291" y="952"/>
                      </a:lnTo>
                      <a:lnTo>
                        <a:pt x="4298" y="952"/>
                      </a:lnTo>
                      <a:lnTo>
                        <a:pt x="4305" y="951"/>
                      </a:lnTo>
                      <a:lnTo>
                        <a:pt x="4313" y="952"/>
                      </a:lnTo>
                      <a:lnTo>
                        <a:pt x="4320" y="951"/>
                      </a:lnTo>
                      <a:lnTo>
                        <a:pt x="4327" y="951"/>
                      </a:lnTo>
                      <a:lnTo>
                        <a:pt x="4334" y="951"/>
                      </a:lnTo>
                      <a:lnTo>
                        <a:pt x="4341" y="952"/>
                      </a:lnTo>
                      <a:lnTo>
                        <a:pt x="4348" y="952"/>
                      </a:lnTo>
                      <a:lnTo>
                        <a:pt x="4355" y="951"/>
                      </a:lnTo>
                      <a:lnTo>
                        <a:pt x="4362" y="951"/>
                      </a:lnTo>
                      <a:lnTo>
                        <a:pt x="4369" y="950"/>
                      </a:lnTo>
                      <a:lnTo>
                        <a:pt x="4376" y="951"/>
                      </a:lnTo>
                      <a:lnTo>
                        <a:pt x="4382" y="950"/>
                      </a:lnTo>
                      <a:lnTo>
                        <a:pt x="4389" y="950"/>
                      </a:lnTo>
                      <a:lnTo>
                        <a:pt x="4396" y="948"/>
                      </a:lnTo>
                      <a:lnTo>
                        <a:pt x="4403" y="948"/>
                      </a:lnTo>
                      <a:lnTo>
                        <a:pt x="4410" y="948"/>
                      </a:lnTo>
                      <a:lnTo>
                        <a:pt x="4417" y="948"/>
                      </a:lnTo>
                      <a:lnTo>
                        <a:pt x="4424" y="948"/>
                      </a:lnTo>
                      <a:lnTo>
                        <a:pt x="4432" y="947"/>
                      </a:lnTo>
                      <a:lnTo>
                        <a:pt x="4439" y="947"/>
                      </a:lnTo>
                      <a:lnTo>
                        <a:pt x="4446" y="947"/>
                      </a:lnTo>
                      <a:lnTo>
                        <a:pt x="4453" y="947"/>
                      </a:lnTo>
                      <a:lnTo>
                        <a:pt x="4460" y="947"/>
                      </a:lnTo>
                      <a:lnTo>
                        <a:pt x="4467" y="950"/>
                      </a:lnTo>
                      <a:lnTo>
                        <a:pt x="4474" y="950"/>
                      </a:lnTo>
                      <a:lnTo>
                        <a:pt x="4480" y="950"/>
                      </a:lnTo>
                      <a:lnTo>
                        <a:pt x="4487" y="950"/>
                      </a:lnTo>
                      <a:lnTo>
                        <a:pt x="4494" y="950"/>
                      </a:lnTo>
                      <a:lnTo>
                        <a:pt x="4501" y="950"/>
                      </a:lnTo>
                      <a:lnTo>
                        <a:pt x="4508" y="950"/>
                      </a:lnTo>
                      <a:lnTo>
                        <a:pt x="4515" y="948"/>
                      </a:lnTo>
                      <a:lnTo>
                        <a:pt x="4522" y="948"/>
                      </a:lnTo>
                      <a:lnTo>
                        <a:pt x="4529" y="948"/>
                      </a:lnTo>
                      <a:lnTo>
                        <a:pt x="4536" y="948"/>
                      </a:lnTo>
                      <a:lnTo>
                        <a:pt x="4543" y="947"/>
                      </a:lnTo>
                      <a:lnTo>
                        <a:pt x="4551" y="947"/>
                      </a:lnTo>
                      <a:lnTo>
                        <a:pt x="4558" y="946"/>
                      </a:lnTo>
                      <a:lnTo>
                        <a:pt x="4565" y="946"/>
                      </a:lnTo>
                      <a:lnTo>
                        <a:pt x="4571" y="946"/>
                      </a:lnTo>
                      <a:lnTo>
                        <a:pt x="4578" y="946"/>
                      </a:lnTo>
                      <a:lnTo>
                        <a:pt x="4585" y="946"/>
                      </a:lnTo>
                      <a:lnTo>
                        <a:pt x="4592" y="946"/>
                      </a:lnTo>
                      <a:lnTo>
                        <a:pt x="4599" y="946"/>
                      </a:lnTo>
                      <a:lnTo>
                        <a:pt x="4606" y="947"/>
                      </a:lnTo>
                      <a:lnTo>
                        <a:pt x="4613" y="946"/>
                      </a:lnTo>
                      <a:lnTo>
                        <a:pt x="4620" y="946"/>
                      </a:lnTo>
                      <a:lnTo>
                        <a:pt x="4627" y="946"/>
                      </a:lnTo>
                      <a:lnTo>
                        <a:pt x="4634" y="946"/>
                      </a:lnTo>
                      <a:lnTo>
                        <a:pt x="4641" y="946"/>
                      </a:lnTo>
                      <a:lnTo>
                        <a:pt x="4647" y="945"/>
                      </a:lnTo>
                      <a:lnTo>
                        <a:pt x="4654" y="946"/>
                      </a:lnTo>
                      <a:lnTo>
                        <a:pt x="4661" y="946"/>
                      </a:lnTo>
                      <a:lnTo>
                        <a:pt x="4669" y="946"/>
                      </a:lnTo>
                      <a:lnTo>
                        <a:pt x="4676" y="946"/>
                      </a:lnTo>
                      <a:lnTo>
                        <a:pt x="4683" y="946"/>
                      </a:lnTo>
                      <a:lnTo>
                        <a:pt x="4690" y="945"/>
                      </a:lnTo>
                      <a:lnTo>
                        <a:pt x="4697" y="945"/>
                      </a:lnTo>
                      <a:lnTo>
                        <a:pt x="4704" y="946"/>
                      </a:lnTo>
                      <a:lnTo>
                        <a:pt x="4711" y="945"/>
                      </a:lnTo>
                      <a:lnTo>
                        <a:pt x="4718" y="945"/>
                      </a:lnTo>
                      <a:lnTo>
                        <a:pt x="4725" y="945"/>
                      </a:lnTo>
                      <a:lnTo>
                        <a:pt x="4732" y="946"/>
                      </a:lnTo>
                      <a:lnTo>
                        <a:pt x="4738" y="945"/>
                      </a:lnTo>
                      <a:lnTo>
                        <a:pt x="4745" y="945"/>
                      </a:lnTo>
                      <a:lnTo>
                        <a:pt x="4752" y="944"/>
                      </a:lnTo>
                      <a:lnTo>
                        <a:pt x="4759" y="945"/>
                      </a:lnTo>
                      <a:lnTo>
                        <a:pt x="4766" y="944"/>
                      </a:lnTo>
                      <a:lnTo>
                        <a:pt x="4773" y="945"/>
                      </a:lnTo>
                      <a:lnTo>
                        <a:pt x="4780" y="945"/>
                      </a:lnTo>
                      <a:lnTo>
                        <a:pt x="4788" y="945"/>
                      </a:lnTo>
                      <a:lnTo>
                        <a:pt x="4795" y="945"/>
                      </a:lnTo>
                      <a:lnTo>
                        <a:pt x="4802" y="945"/>
                      </a:lnTo>
                      <a:lnTo>
                        <a:pt x="4809" y="944"/>
                      </a:lnTo>
                      <a:lnTo>
                        <a:pt x="4816" y="944"/>
                      </a:lnTo>
                      <a:lnTo>
                        <a:pt x="4823" y="945"/>
                      </a:lnTo>
                      <a:lnTo>
                        <a:pt x="4829" y="944"/>
                      </a:lnTo>
                      <a:lnTo>
                        <a:pt x="4836" y="944"/>
                      </a:lnTo>
                      <a:lnTo>
                        <a:pt x="4843" y="945"/>
                      </a:lnTo>
                      <a:lnTo>
                        <a:pt x="4850" y="945"/>
                      </a:lnTo>
                      <a:lnTo>
                        <a:pt x="4857" y="944"/>
                      </a:lnTo>
                      <a:lnTo>
                        <a:pt x="4864" y="944"/>
                      </a:lnTo>
                      <a:lnTo>
                        <a:pt x="4871" y="945"/>
                      </a:lnTo>
                      <a:lnTo>
                        <a:pt x="4878" y="944"/>
                      </a:lnTo>
                    </a:path>
                  </a:pathLst>
                </a:custGeom>
                <a:noFill/>
                <a:ln w="7938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57" name="Freeform 27"/>
                <p:cNvSpPr>
                  <a:spLocks noChangeAspect="1"/>
                </p:cNvSpPr>
                <p:nvPr/>
              </p:nvSpPr>
              <p:spPr bwMode="auto">
                <a:xfrm>
                  <a:off x="2617" y="1299"/>
                  <a:ext cx="225" cy="1"/>
                </a:xfrm>
                <a:custGeom>
                  <a:avLst/>
                  <a:gdLst>
                    <a:gd name="T0" fmla="*/ 1 w 481"/>
                    <a:gd name="T1" fmla="*/ 0 h 4"/>
                    <a:gd name="T2" fmla="*/ 5 w 481"/>
                    <a:gd name="T3" fmla="*/ 0 h 4"/>
                    <a:gd name="T4" fmla="*/ 8 w 481"/>
                    <a:gd name="T5" fmla="*/ 0 h 4"/>
                    <a:gd name="T6" fmla="*/ 11 w 481"/>
                    <a:gd name="T7" fmla="*/ 0 h 4"/>
                    <a:gd name="T8" fmla="*/ 14 w 481"/>
                    <a:gd name="T9" fmla="*/ 0 h 4"/>
                    <a:gd name="T10" fmla="*/ 17 w 481"/>
                    <a:gd name="T11" fmla="*/ 0 h 4"/>
                    <a:gd name="T12" fmla="*/ 20 w 481"/>
                    <a:gd name="T13" fmla="*/ 0 h 4"/>
                    <a:gd name="T14" fmla="*/ 23 w 481"/>
                    <a:gd name="T15" fmla="*/ 0 h 4"/>
                    <a:gd name="T16" fmla="*/ 26 w 481"/>
                    <a:gd name="T17" fmla="*/ 0 h 4"/>
                    <a:gd name="T18" fmla="*/ 29 w 481"/>
                    <a:gd name="T19" fmla="*/ 0 h 4"/>
                    <a:gd name="T20" fmla="*/ 32 w 481"/>
                    <a:gd name="T21" fmla="*/ 0 h 4"/>
                    <a:gd name="T22" fmla="*/ 35 w 481"/>
                    <a:gd name="T23" fmla="*/ 0 h 4"/>
                    <a:gd name="T24" fmla="*/ 38 w 481"/>
                    <a:gd name="T25" fmla="*/ 0 h 4"/>
                    <a:gd name="T26" fmla="*/ 41 w 481"/>
                    <a:gd name="T27" fmla="*/ 0 h 4"/>
                    <a:gd name="T28" fmla="*/ 44 w 481"/>
                    <a:gd name="T29" fmla="*/ 0 h 4"/>
                    <a:gd name="T30" fmla="*/ 47 w 481"/>
                    <a:gd name="T31" fmla="*/ 0 h 4"/>
                    <a:gd name="T32" fmla="*/ 51 w 481"/>
                    <a:gd name="T33" fmla="*/ 0 h 4"/>
                    <a:gd name="T34" fmla="*/ 53 w 481"/>
                    <a:gd name="T35" fmla="*/ 0 h 4"/>
                    <a:gd name="T36" fmla="*/ 57 w 481"/>
                    <a:gd name="T37" fmla="*/ 0 h 4"/>
                    <a:gd name="T38" fmla="*/ 60 w 481"/>
                    <a:gd name="T39" fmla="*/ 0 h 4"/>
                    <a:gd name="T40" fmla="*/ 63 w 481"/>
                    <a:gd name="T41" fmla="*/ 0 h 4"/>
                    <a:gd name="T42" fmla="*/ 66 w 481"/>
                    <a:gd name="T43" fmla="*/ 0 h 4"/>
                    <a:gd name="T44" fmla="*/ 69 w 481"/>
                    <a:gd name="T45" fmla="*/ 0 h 4"/>
                    <a:gd name="T46" fmla="*/ 72 w 481"/>
                    <a:gd name="T47" fmla="*/ 0 h 4"/>
                    <a:gd name="T48" fmla="*/ 75 w 481"/>
                    <a:gd name="T49" fmla="*/ 0 h 4"/>
                    <a:gd name="T50" fmla="*/ 78 w 481"/>
                    <a:gd name="T51" fmla="*/ 0 h 4"/>
                    <a:gd name="T52" fmla="*/ 81 w 481"/>
                    <a:gd name="T53" fmla="*/ 0 h 4"/>
                    <a:gd name="T54" fmla="*/ 84 w 481"/>
                    <a:gd name="T55" fmla="*/ 0 h 4"/>
                    <a:gd name="T56" fmla="*/ 87 w 481"/>
                    <a:gd name="T57" fmla="*/ 0 h 4"/>
                    <a:gd name="T58" fmla="*/ 90 w 481"/>
                    <a:gd name="T59" fmla="*/ 0 h 4"/>
                    <a:gd name="T60" fmla="*/ 93 w 481"/>
                    <a:gd name="T61" fmla="*/ 0 h 4"/>
                    <a:gd name="T62" fmla="*/ 96 w 481"/>
                    <a:gd name="T63" fmla="*/ 0 h 4"/>
                    <a:gd name="T64" fmla="*/ 99 w 481"/>
                    <a:gd name="T65" fmla="*/ 0 h 4"/>
                    <a:gd name="T66" fmla="*/ 102 w 481"/>
                    <a:gd name="T67" fmla="*/ 0 h 4"/>
                    <a:gd name="T68" fmla="*/ 105 w 481"/>
                    <a:gd name="T69" fmla="*/ 0 h 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481"/>
                    <a:gd name="T106" fmla="*/ 0 h 4"/>
                    <a:gd name="T107" fmla="*/ 481 w 481"/>
                    <a:gd name="T108" fmla="*/ 4 h 4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481" h="4">
                      <a:moveTo>
                        <a:pt x="0" y="4"/>
                      </a:moveTo>
                      <a:lnTo>
                        <a:pt x="7" y="4"/>
                      </a:lnTo>
                      <a:lnTo>
                        <a:pt x="14" y="4"/>
                      </a:lnTo>
                      <a:lnTo>
                        <a:pt x="21" y="3"/>
                      </a:lnTo>
                      <a:lnTo>
                        <a:pt x="27" y="3"/>
                      </a:lnTo>
                      <a:lnTo>
                        <a:pt x="36" y="4"/>
                      </a:lnTo>
                      <a:lnTo>
                        <a:pt x="42" y="3"/>
                      </a:lnTo>
                      <a:lnTo>
                        <a:pt x="49" y="4"/>
                      </a:lnTo>
                      <a:lnTo>
                        <a:pt x="56" y="4"/>
                      </a:lnTo>
                      <a:lnTo>
                        <a:pt x="63" y="4"/>
                      </a:lnTo>
                      <a:lnTo>
                        <a:pt x="70" y="4"/>
                      </a:lnTo>
                      <a:lnTo>
                        <a:pt x="77" y="3"/>
                      </a:lnTo>
                      <a:lnTo>
                        <a:pt x="84" y="3"/>
                      </a:lnTo>
                      <a:lnTo>
                        <a:pt x="91" y="3"/>
                      </a:lnTo>
                      <a:lnTo>
                        <a:pt x="98" y="4"/>
                      </a:lnTo>
                      <a:lnTo>
                        <a:pt x="105" y="4"/>
                      </a:lnTo>
                      <a:lnTo>
                        <a:pt x="112" y="3"/>
                      </a:lnTo>
                      <a:lnTo>
                        <a:pt x="119" y="3"/>
                      </a:lnTo>
                      <a:lnTo>
                        <a:pt x="125" y="3"/>
                      </a:lnTo>
                      <a:lnTo>
                        <a:pt x="132" y="3"/>
                      </a:lnTo>
                      <a:lnTo>
                        <a:pt x="139" y="3"/>
                      </a:lnTo>
                      <a:lnTo>
                        <a:pt x="146" y="3"/>
                      </a:lnTo>
                      <a:lnTo>
                        <a:pt x="154" y="3"/>
                      </a:lnTo>
                      <a:lnTo>
                        <a:pt x="161" y="3"/>
                      </a:lnTo>
                      <a:lnTo>
                        <a:pt x="168" y="3"/>
                      </a:lnTo>
                      <a:lnTo>
                        <a:pt x="175" y="3"/>
                      </a:lnTo>
                      <a:lnTo>
                        <a:pt x="182" y="3"/>
                      </a:lnTo>
                      <a:lnTo>
                        <a:pt x="189" y="1"/>
                      </a:lnTo>
                      <a:lnTo>
                        <a:pt x="196" y="1"/>
                      </a:lnTo>
                      <a:lnTo>
                        <a:pt x="203" y="3"/>
                      </a:lnTo>
                      <a:lnTo>
                        <a:pt x="210" y="3"/>
                      </a:lnTo>
                      <a:lnTo>
                        <a:pt x="216" y="3"/>
                      </a:lnTo>
                      <a:lnTo>
                        <a:pt x="223" y="3"/>
                      </a:lnTo>
                      <a:lnTo>
                        <a:pt x="230" y="3"/>
                      </a:lnTo>
                      <a:lnTo>
                        <a:pt x="237" y="1"/>
                      </a:lnTo>
                      <a:lnTo>
                        <a:pt x="244" y="1"/>
                      </a:lnTo>
                      <a:lnTo>
                        <a:pt x="251" y="1"/>
                      </a:lnTo>
                      <a:lnTo>
                        <a:pt x="258" y="3"/>
                      </a:lnTo>
                      <a:lnTo>
                        <a:pt x="265" y="3"/>
                      </a:lnTo>
                      <a:lnTo>
                        <a:pt x="273" y="3"/>
                      </a:lnTo>
                      <a:lnTo>
                        <a:pt x="280" y="1"/>
                      </a:lnTo>
                      <a:lnTo>
                        <a:pt x="287" y="1"/>
                      </a:lnTo>
                      <a:lnTo>
                        <a:pt x="294" y="3"/>
                      </a:lnTo>
                      <a:lnTo>
                        <a:pt x="301" y="1"/>
                      </a:lnTo>
                      <a:lnTo>
                        <a:pt x="307" y="1"/>
                      </a:lnTo>
                      <a:lnTo>
                        <a:pt x="314" y="1"/>
                      </a:lnTo>
                      <a:lnTo>
                        <a:pt x="321" y="1"/>
                      </a:lnTo>
                      <a:lnTo>
                        <a:pt x="328" y="1"/>
                      </a:lnTo>
                      <a:lnTo>
                        <a:pt x="335" y="0"/>
                      </a:lnTo>
                      <a:lnTo>
                        <a:pt x="342" y="1"/>
                      </a:lnTo>
                      <a:lnTo>
                        <a:pt x="349" y="1"/>
                      </a:lnTo>
                      <a:lnTo>
                        <a:pt x="356" y="1"/>
                      </a:lnTo>
                      <a:lnTo>
                        <a:pt x="363" y="0"/>
                      </a:lnTo>
                      <a:lnTo>
                        <a:pt x="370" y="1"/>
                      </a:lnTo>
                      <a:lnTo>
                        <a:pt x="377" y="0"/>
                      </a:lnTo>
                      <a:lnTo>
                        <a:pt x="383" y="1"/>
                      </a:lnTo>
                      <a:lnTo>
                        <a:pt x="392" y="1"/>
                      </a:lnTo>
                      <a:lnTo>
                        <a:pt x="398" y="1"/>
                      </a:lnTo>
                      <a:lnTo>
                        <a:pt x="405" y="0"/>
                      </a:lnTo>
                      <a:lnTo>
                        <a:pt x="412" y="1"/>
                      </a:lnTo>
                      <a:lnTo>
                        <a:pt x="419" y="1"/>
                      </a:lnTo>
                      <a:lnTo>
                        <a:pt x="426" y="1"/>
                      </a:lnTo>
                      <a:lnTo>
                        <a:pt x="433" y="0"/>
                      </a:lnTo>
                      <a:lnTo>
                        <a:pt x="440" y="0"/>
                      </a:lnTo>
                      <a:lnTo>
                        <a:pt x="447" y="0"/>
                      </a:lnTo>
                      <a:lnTo>
                        <a:pt x="454" y="0"/>
                      </a:lnTo>
                      <a:lnTo>
                        <a:pt x="461" y="1"/>
                      </a:lnTo>
                      <a:lnTo>
                        <a:pt x="468" y="1"/>
                      </a:lnTo>
                      <a:lnTo>
                        <a:pt x="474" y="0"/>
                      </a:lnTo>
                      <a:lnTo>
                        <a:pt x="481" y="1"/>
                      </a:lnTo>
                    </a:path>
                  </a:pathLst>
                </a:custGeom>
                <a:noFill/>
                <a:ln w="7938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58" name="Freeform 28"/>
                <p:cNvSpPr>
                  <a:spLocks noChangeAspect="1"/>
                </p:cNvSpPr>
                <p:nvPr/>
              </p:nvSpPr>
              <p:spPr bwMode="auto">
                <a:xfrm>
                  <a:off x="341" y="482"/>
                  <a:ext cx="2276" cy="1548"/>
                </a:xfrm>
                <a:custGeom>
                  <a:avLst/>
                  <a:gdLst>
                    <a:gd name="T0" fmla="*/ 15 w 4877"/>
                    <a:gd name="T1" fmla="*/ 383 h 3316"/>
                    <a:gd name="T2" fmla="*/ 32 w 4877"/>
                    <a:gd name="T3" fmla="*/ 383 h 3316"/>
                    <a:gd name="T4" fmla="*/ 49 w 4877"/>
                    <a:gd name="T5" fmla="*/ 383 h 3316"/>
                    <a:gd name="T6" fmla="*/ 65 w 4877"/>
                    <a:gd name="T7" fmla="*/ 384 h 3316"/>
                    <a:gd name="T8" fmla="*/ 82 w 4877"/>
                    <a:gd name="T9" fmla="*/ 384 h 3316"/>
                    <a:gd name="T10" fmla="*/ 98 w 4877"/>
                    <a:gd name="T11" fmla="*/ 384 h 3316"/>
                    <a:gd name="T12" fmla="*/ 115 w 4877"/>
                    <a:gd name="T13" fmla="*/ 383 h 3316"/>
                    <a:gd name="T14" fmla="*/ 132 w 4877"/>
                    <a:gd name="T15" fmla="*/ 383 h 3316"/>
                    <a:gd name="T16" fmla="*/ 149 w 4877"/>
                    <a:gd name="T17" fmla="*/ 383 h 3316"/>
                    <a:gd name="T18" fmla="*/ 166 w 4877"/>
                    <a:gd name="T19" fmla="*/ 383 h 3316"/>
                    <a:gd name="T20" fmla="*/ 182 w 4877"/>
                    <a:gd name="T21" fmla="*/ 383 h 3316"/>
                    <a:gd name="T22" fmla="*/ 199 w 4877"/>
                    <a:gd name="T23" fmla="*/ 382 h 3316"/>
                    <a:gd name="T24" fmla="*/ 216 w 4877"/>
                    <a:gd name="T25" fmla="*/ 381 h 3316"/>
                    <a:gd name="T26" fmla="*/ 232 w 4877"/>
                    <a:gd name="T27" fmla="*/ 376 h 3316"/>
                    <a:gd name="T28" fmla="*/ 249 w 4877"/>
                    <a:gd name="T29" fmla="*/ 346 h 3316"/>
                    <a:gd name="T30" fmla="*/ 266 w 4877"/>
                    <a:gd name="T31" fmla="*/ 369 h 3316"/>
                    <a:gd name="T32" fmla="*/ 283 w 4877"/>
                    <a:gd name="T33" fmla="*/ 371 h 3316"/>
                    <a:gd name="T34" fmla="*/ 299 w 4877"/>
                    <a:gd name="T35" fmla="*/ 367 h 3316"/>
                    <a:gd name="T36" fmla="*/ 316 w 4877"/>
                    <a:gd name="T37" fmla="*/ 333 h 3316"/>
                    <a:gd name="T38" fmla="*/ 333 w 4877"/>
                    <a:gd name="T39" fmla="*/ 360 h 3316"/>
                    <a:gd name="T40" fmla="*/ 350 w 4877"/>
                    <a:gd name="T41" fmla="*/ 367 h 3316"/>
                    <a:gd name="T42" fmla="*/ 366 w 4877"/>
                    <a:gd name="T43" fmla="*/ 360 h 3316"/>
                    <a:gd name="T44" fmla="*/ 383 w 4877"/>
                    <a:gd name="T45" fmla="*/ 337 h 3316"/>
                    <a:gd name="T46" fmla="*/ 399 w 4877"/>
                    <a:gd name="T47" fmla="*/ 358 h 3316"/>
                    <a:gd name="T48" fmla="*/ 416 w 4877"/>
                    <a:gd name="T49" fmla="*/ 359 h 3316"/>
                    <a:gd name="T50" fmla="*/ 433 w 4877"/>
                    <a:gd name="T51" fmla="*/ 338 h 3316"/>
                    <a:gd name="T52" fmla="*/ 450 w 4877"/>
                    <a:gd name="T53" fmla="*/ 334 h 3316"/>
                    <a:gd name="T54" fmla="*/ 467 w 4877"/>
                    <a:gd name="T55" fmla="*/ 334 h 3316"/>
                    <a:gd name="T56" fmla="*/ 483 w 4877"/>
                    <a:gd name="T57" fmla="*/ 329 h 3316"/>
                    <a:gd name="T58" fmla="*/ 500 w 4877"/>
                    <a:gd name="T59" fmla="*/ 311 h 3316"/>
                    <a:gd name="T60" fmla="*/ 517 w 4877"/>
                    <a:gd name="T61" fmla="*/ 269 h 3316"/>
                    <a:gd name="T62" fmla="*/ 533 w 4877"/>
                    <a:gd name="T63" fmla="*/ 200 h 3316"/>
                    <a:gd name="T64" fmla="*/ 550 w 4877"/>
                    <a:gd name="T65" fmla="*/ 247 h 3316"/>
                    <a:gd name="T66" fmla="*/ 567 w 4877"/>
                    <a:gd name="T67" fmla="*/ 478 h 3316"/>
                    <a:gd name="T68" fmla="*/ 583 w 4877"/>
                    <a:gd name="T69" fmla="*/ 650 h 3316"/>
                    <a:gd name="T70" fmla="*/ 600 w 4877"/>
                    <a:gd name="T71" fmla="*/ 311 h 3316"/>
                    <a:gd name="T72" fmla="*/ 617 w 4877"/>
                    <a:gd name="T73" fmla="*/ 77 h 3316"/>
                    <a:gd name="T74" fmla="*/ 634 w 4877"/>
                    <a:gd name="T75" fmla="*/ 65 h 3316"/>
                    <a:gd name="T76" fmla="*/ 651 w 4877"/>
                    <a:gd name="T77" fmla="*/ 564 h 3316"/>
                    <a:gd name="T78" fmla="*/ 667 w 4877"/>
                    <a:gd name="T79" fmla="*/ 722 h 3316"/>
                    <a:gd name="T80" fmla="*/ 684 w 4877"/>
                    <a:gd name="T81" fmla="*/ 676 h 3316"/>
                    <a:gd name="T82" fmla="*/ 700 w 4877"/>
                    <a:gd name="T83" fmla="*/ 631 h 3316"/>
                    <a:gd name="T84" fmla="*/ 717 w 4877"/>
                    <a:gd name="T85" fmla="*/ 535 h 3316"/>
                    <a:gd name="T86" fmla="*/ 734 w 4877"/>
                    <a:gd name="T87" fmla="*/ 458 h 3316"/>
                    <a:gd name="T88" fmla="*/ 751 w 4877"/>
                    <a:gd name="T89" fmla="*/ 423 h 3316"/>
                    <a:gd name="T90" fmla="*/ 767 w 4877"/>
                    <a:gd name="T91" fmla="*/ 407 h 3316"/>
                    <a:gd name="T92" fmla="*/ 784 w 4877"/>
                    <a:gd name="T93" fmla="*/ 399 h 3316"/>
                    <a:gd name="T94" fmla="*/ 801 w 4877"/>
                    <a:gd name="T95" fmla="*/ 394 h 3316"/>
                    <a:gd name="T96" fmla="*/ 818 w 4877"/>
                    <a:gd name="T97" fmla="*/ 392 h 3316"/>
                    <a:gd name="T98" fmla="*/ 834 w 4877"/>
                    <a:gd name="T99" fmla="*/ 391 h 3316"/>
                    <a:gd name="T100" fmla="*/ 851 w 4877"/>
                    <a:gd name="T101" fmla="*/ 390 h 3316"/>
                    <a:gd name="T102" fmla="*/ 868 w 4877"/>
                    <a:gd name="T103" fmla="*/ 389 h 3316"/>
                    <a:gd name="T104" fmla="*/ 884 w 4877"/>
                    <a:gd name="T105" fmla="*/ 388 h 3316"/>
                    <a:gd name="T106" fmla="*/ 901 w 4877"/>
                    <a:gd name="T107" fmla="*/ 388 h 3316"/>
                    <a:gd name="T108" fmla="*/ 918 w 4877"/>
                    <a:gd name="T109" fmla="*/ 387 h 3316"/>
                    <a:gd name="T110" fmla="*/ 935 w 4877"/>
                    <a:gd name="T111" fmla="*/ 387 h 3316"/>
                    <a:gd name="T112" fmla="*/ 951 w 4877"/>
                    <a:gd name="T113" fmla="*/ 387 h 3316"/>
                    <a:gd name="T114" fmla="*/ 968 w 4877"/>
                    <a:gd name="T115" fmla="*/ 387 h 3316"/>
                    <a:gd name="T116" fmla="*/ 985 w 4877"/>
                    <a:gd name="T117" fmla="*/ 387 h 3316"/>
                    <a:gd name="T118" fmla="*/ 1001 w 4877"/>
                    <a:gd name="T119" fmla="*/ 387 h 3316"/>
                    <a:gd name="T120" fmla="*/ 1018 w 4877"/>
                    <a:gd name="T121" fmla="*/ 387 h 3316"/>
                    <a:gd name="T122" fmla="*/ 1035 w 4877"/>
                    <a:gd name="T123" fmla="*/ 387 h 3316"/>
                    <a:gd name="T124" fmla="*/ 1052 w 4877"/>
                    <a:gd name="T125" fmla="*/ 387 h 331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4877"/>
                    <a:gd name="T190" fmla="*/ 0 h 3316"/>
                    <a:gd name="T191" fmla="*/ 4877 w 4877"/>
                    <a:gd name="T192" fmla="*/ 3316 h 331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4877" h="3316">
                      <a:moveTo>
                        <a:pt x="0" y="1759"/>
                      </a:moveTo>
                      <a:lnTo>
                        <a:pt x="6" y="1759"/>
                      </a:lnTo>
                      <a:lnTo>
                        <a:pt x="13" y="1759"/>
                      </a:lnTo>
                      <a:lnTo>
                        <a:pt x="20" y="1757"/>
                      </a:lnTo>
                      <a:lnTo>
                        <a:pt x="27" y="1759"/>
                      </a:lnTo>
                      <a:lnTo>
                        <a:pt x="34" y="1759"/>
                      </a:lnTo>
                      <a:lnTo>
                        <a:pt x="41" y="1759"/>
                      </a:lnTo>
                      <a:lnTo>
                        <a:pt x="48" y="1759"/>
                      </a:lnTo>
                      <a:lnTo>
                        <a:pt x="55" y="1757"/>
                      </a:lnTo>
                      <a:lnTo>
                        <a:pt x="62" y="1757"/>
                      </a:lnTo>
                      <a:lnTo>
                        <a:pt x="69" y="1759"/>
                      </a:lnTo>
                      <a:lnTo>
                        <a:pt x="77" y="1759"/>
                      </a:lnTo>
                      <a:lnTo>
                        <a:pt x="84" y="1759"/>
                      </a:lnTo>
                      <a:lnTo>
                        <a:pt x="91" y="1759"/>
                      </a:lnTo>
                      <a:lnTo>
                        <a:pt x="97" y="1759"/>
                      </a:lnTo>
                      <a:lnTo>
                        <a:pt x="104" y="1759"/>
                      </a:lnTo>
                      <a:lnTo>
                        <a:pt x="111" y="1760"/>
                      </a:lnTo>
                      <a:lnTo>
                        <a:pt x="118" y="1759"/>
                      </a:lnTo>
                      <a:lnTo>
                        <a:pt x="125" y="1759"/>
                      </a:lnTo>
                      <a:lnTo>
                        <a:pt x="132" y="1760"/>
                      </a:lnTo>
                      <a:lnTo>
                        <a:pt x="139" y="1759"/>
                      </a:lnTo>
                      <a:lnTo>
                        <a:pt x="146" y="1759"/>
                      </a:lnTo>
                      <a:lnTo>
                        <a:pt x="153" y="1759"/>
                      </a:lnTo>
                      <a:lnTo>
                        <a:pt x="160" y="1759"/>
                      </a:lnTo>
                      <a:lnTo>
                        <a:pt x="167" y="1759"/>
                      </a:lnTo>
                      <a:lnTo>
                        <a:pt x="173" y="1759"/>
                      </a:lnTo>
                      <a:lnTo>
                        <a:pt x="180" y="1759"/>
                      </a:lnTo>
                      <a:lnTo>
                        <a:pt x="187" y="1759"/>
                      </a:lnTo>
                      <a:lnTo>
                        <a:pt x="195" y="1759"/>
                      </a:lnTo>
                      <a:lnTo>
                        <a:pt x="202" y="1759"/>
                      </a:lnTo>
                      <a:lnTo>
                        <a:pt x="209" y="1759"/>
                      </a:lnTo>
                      <a:lnTo>
                        <a:pt x="216" y="1759"/>
                      </a:lnTo>
                      <a:lnTo>
                        <a:pt x="223" y="1759"/>
                      </a:lnTo>
                      <a:lnTo>
                        <a:pt x="230" y="1759"/>
                      </a:lnTo>
                      <a:lnTo>
                        <a:pt x="237" y="1759"/>
                      </a:lnTo>
                      <a:lnTo>
                        <a:pt x="244" y="1759"/>
                      </a:lnTo>
                      <a:lnTo>
                        <a:pt x="251" y="1759"/>
                      </a:lnTo>
                      <a:lnTo>
                        <a:pt x="258" y="1759"/>
                      </a:lnTo>
                      <a:lnTo>
                        <a:pt x="264" y="1759"/>
                      </a:lnTo>
                      <a:lnTo>
                        <a:pt x="271" y="1759"/>
                      </a:lnTo>
                      <a:lnTo>
                        <a:pt x="278" y="1759"/>
                      </a:lnTo>
                      <a:lnTo>
                        <a:pt x="285" y="1759"/>
                      </a:lnTo>
                      <a:lnTo>
                        <a:pt x="292" y="1760"/>
                      </a:lnTo>
                      <a:lnTo>
                        <a:pt x="299" y="1760"/>
                      </a:lnTo>
                      <a:lnTo>
                        <a:pt x="306" y="1759"/>
                      </a:lnTo>
                      <a:lnTo>
                        <a:pt x="313" y="1760"/>
                      </a:lnTo>
                      <a:lnTo>
                        <a:pt x="321" y="1759"/>
                      </a:lnTo>
                      <a:lnTo>
                        <a:pt x="328" y="1759"/>
                      </a:lnTo>
                      <a:lnTo>
                        <a:pt x="335" y="1760"/>
                      </a:lnTo>
                      <a:lnTo>
                        <a:pt x="342" y="1760"/>
                      </a:lnTo>
                      <a:lnTo>
                        <a:pt x="349" y="1760"/>
                      </a:lnTo>
                      <a:lnTo>
                        <a:pt x="355" y="1759"/>
                      </a:lnTo>
                      <a:lnTo>
                        <a:pt x="362" y="1759"/>
                      </a:lnTo>
                      <a:lnTo>
                        <a:pt x="369" y="1760"/>
                      </a:lnTo>
                      <a:lnTo>
                        <a:pt x="376" y="1760"/>
                      </a:lnTo>
                      <a:lnTo>
                        <a:pt x="383" y="1759"/>
                      </a:lnTo>
                      <a:lnTo>
                        <a:pt x="390" y="1759"/>
                      </a:lnTo>
                      <a:lnTo>
                        <a:pt x="397" y="1759"/>
                      </a:lnTo>
                      <a:lnTo>
                        <a:pt x="404" y="1760"/>
                      </a:lnTo>
                      <a:lnTo>
                        <a:pt x="411" y="1759"/>
                      </a:lnTo>
                      <a:lnTo>
                        <a:pt x="418" y="1759"/>
                      </a:lnTo>
                      <a:lnTo>
                        <a:pt x="425" y="1759"/>
                      </a:lnTo>
                      <a:lnTo>
                        <a:pt x="431" y="1759"/>
                      </a:lnTo>
                      <a:lnTo>
                        <a:pt x="440" y="1760"/>
                      </a:lnTo>
                      <a:lnTo>
                        <a:pt x="446" y="1760"/>
                      </a:lnTo>
                      <a:lnTo>
                        <a:pt x="453" y="1760"/>
                      </a:lnTo>
                      <a:lnTo>
                        <a:pt x="460" y="1759"/>
                      </a:lnTo>
                      <a:lnTo>
                        <a:pt x="467" y="1760"/>
                      </a:lnTo>
                      <a:lnTo>
                        <a:pt x="474" y="1759"/>
                      </a:lnTo>
                      <a:lnTo>
                        <a:pt x="481" y="1759"/>
                      </a:lnTo>
                      <a:lnTo>
                        <a:pt x="488" y="1760"/>
                      </a:lnTo>
                      <a:lnTo>
                        <a:pt x="495" y="1760"/>
                      </a:lnTo>
                      <a:lnTo>
                        <a:pt x="502" y="1759"/>
                      </a:lnTo>
                      <a:lnTo>
                        <a:pt x="509" y="1760"/>
                      </a:lnTo>
                      <a:lnTo>
                        <a:pt x="516" y="1759"/>
                      </a:lnTo>
                      <a:lnTo>
                        <a:pt x="523" y="1760"/>
                      </a:lnTo>
                      <a:lnTo>
                        <a:pt x="529" y="1759"/>
                      </a:lnTo>
                      <a:lnTo>
                        <a:pt x="536" y="1757"/>
                      </a:lnTo>
                      <a:lnTo>
                        <a:pt x="543" y="1759"/>
                      </a:lnTo>
                      <a:lnTo>
                        <a:pt x="550" y="1759"/>
                      </a:lnTo>
                      <a:lnTo>
                        <a:pt x="558" y="1759"/>
                      </a:lnTo>
                      <a:lnTo>
                        <a:pt x="565" y="1759"/>
                      </a:lnTo>
                      <a:lnTo>
                        <a:pt x="572" y="1757"/>
                      </a:lnTo>
                      <a:lnTo>
                        <a:pt x="579" y="1759"/>
                      </a:lnTo>
                      <a:lnTo>
                        <a:pt x="586" y="1759"/>
                      </a:lnTo>
                      <a:lnTo>
                        <a:pt x="593" y="1759"/>
                      </a:lnTo>
                      <a:lnTo>
                        <a:pt x="600" y="1759"/>
                      </a:lnTo>
                      <a:lnTo>
                        <a:pt x="607" y="1759"/>
                      </a:lnTo>
                      <a:lnTo>
                        <a:pt x="614" y="1759"/>
                      </a:lnTo>
                      <a:lnTo>
                        <a:pt x="620" y="1759"/>
                      </a:lnTo>
                      <a:lnTo>
                        <a:pt x="627" y="1759"/>
                      </a:lnTo>
                      <a:lnTo>
                        <a:pt x="634" y="1759"/>
                      </a:lnTo>
                      <a:lnTo>
                        <a:pt x="641" y="1757"/>
                      </a:lnTo>
                      <a:lnTo>
                        <a:pt x="648" y="1757"/>
                      </a:lnTo>
                      <a:lnTo>
                        <a:pt x="655" y="1759"/>
                      </a:lnTo>
                      <a:lnTo>
                        <a:pt x="662" y="1759"/>
                      </a:lnTo>
                      <a:lnTo>
                        <a:pt x="669" y="1759"/>
                      </a:lnTo>
                      <a:lnTo>
                        <a:pt x="677" y="1759"/>
                      </a:lnTo>
                      <a:lnTo>
                        <a:pt x="684" y="1757"/>
                      </a:lnTo>
                      <a:lnTo>
                        <a:pt x="691" y="1759"/>
                      </a:lnTo>
                      <a:lnTo>
                        <a:pt x="698" y="1759"/>
                      </a:lnTo>
                      <a:lnTo>
                        <a:pt x="705" y="1759"/>
                      </a:lnTo>
                      <a:lnTo>
                        <a:pt x="711" y="1757"/>
                      </a:lnTo>
                      <a:lnTo>
                        <a:pt x="718" y="1757"/>
                      </a:lnTo>
                      <a:lnTo>
                        <a:pt x="725" y="1759"/>
                      </a:lnTo>
                      <a:lnTo>
                        <a:pt x="732" y="1759"/>
                      </a:lnTo>
                      <a:lnTo>
                        <a:pt x="739" y="1757"/>
                      </a:lnTo>
                      <a:lnTo>
                        <a:pt x="746" y="1759"/>
                      </a:lnTo>
                      <a:lnTo>
                        <a:pt x="753" y="1757"/>
                      </a:lnTo>
                      <a:lnTo>
                        <a:pt x="760" y="1757"/>
                      </a:lnTo>
                      <a:lnTo>
                        <a:pt x="767" y="1757"/>
                      </a:lnTo>
                      <a:lnTo>
                        <a:pt x="774" y="1757"/>
                      </a:lnTo>
                      <a:lnTo>
                        <a:pt x="781" y="1757"/>
                      </a:lnTo>
                      <a:lnTo>
                        <a:pt x="787" y="1757"/>
                      </a:lnTo>
                      <a:lnTo>
                        <a:pt x="794" y="1757"/>
                      </a:lnTo>
                      <a:lnTo>
                        <a:pt x="802" y="1757"/>
                      </a:lnTo>
                      <a:lnTo>
                        <a:pt x="809" y="1757"/>
                      </a:lnTo>
                      <a:lnTo>
                        <a:pt x="816" y="1757"/>
                      </a:lnTo>
                      <a:lnTo>
                        <a:pt x="823" y="1757"/>
                      </a:lnTo>
                      <a:lnTo>
                        <a:pt x="830" y="1756"/>
                      </a:lnTo>
                      <a:lnTo>
                        <a:pt x="837" y="1756"/>
                      </a:lnTo>
                      <a:lnTo>
                        <a:pt x="844" y="1756"/>
                      </a:lnTo>
                      <a:lnTo>
                        <a:pt x="851" y="1756"/>
                      </a:lnTo>
                      <a:lnTo>
                        <a:pt x="858" y="1756"/>
                      </a:lnTo>
                      <a:lnTo>
                        <a:pt x="865" y="1756"/>
                      </a:lnTo>
                      <a:lnTo>
                        <a:pt x="872" y="1756"/>
                      </a:lnTo>
                      <a:lnTo>
                        <a:pt x="878" y="1755"/>
                      </a:lnTo>
                      <a:lnTo>
                        <a:pt x="885" y="1755"/>
                      </a:lnTo>
                      <a:lnTo>
                        <a:pt x="892" y="1755"/>
                      </a:lnTo>
                      <a:lnTo>
                        <a:pt x="899" y="1754"/>
                      </a:lnTo>
                      <a:lnTo>
                        <a:pt x="906" y="1754"/>
                      </a:lnTo>
                      <a:lnTo>
                        <a:pt x="913" y="1754"/>
                      </a:lnTo>
                      <a:lnTo>
                        <a:pt x="921" y="1754"/>
                      </a:lnTo>
                      <a:lnTo>
                        <a:pt x="928" y="1754"/>
                      </a:lnTo>
                      <a:lnTo>
                        <a:pt x="935" y="1753"/>
                      </a:lnTo>
                      <a:lnTo>
                        <a:pt x="942" y="1753"/>
                      </a:lnTo>
                      <a:lnTo>
                        <a:pt x="949" y="1752"/>
                      </a:lnTo>
                      <a:lnTo>
                        <a:pt x="956" y="1752"/>
                      </a:lnTo>
                      <a:lnTo>
                        <a:pt x="963" y="1752"/>
                      </a:lnTo>
                      <a:lnTo>
                        <a:pt x="969" y="1750"/>
                      </a:lnTo>
                      <a:lnTo>
                        <a:pt x="976" y="1749"/>
                      </a:lnTo>
                      <a:lnTo>
                        <a:pt x="983" y="1749"/>
                      </a:lnTo>
                      <a:lnTo>
                        <a:pt x="990" y="1748"/>
                      </a:lnTo>
                      <a:lnTo>
                        <a:pt x="997" y="1747"/>
                      </a:lnTo>
                      <a:lnTo>
                        <a:pt x="1004" y="1746"/>
                      </a:lnTo>
                      <a:lnTo>
                        <a:pt x="1011" y="1745"/>
                      </a:lnTo>
                      <a:lnTo>
                        <a:pt x="1018" y="1744"/>
                      </a:lnTo>
                      <a:lnTo>
                        <a:pt x="1025" y="1742"/>
                      </a:lnTo>
                      <a:lnTo>
                        <a:pt x="1032" y="1741"/>
                      </a:lnTo>
                      <a:lnTo>
                        <a:pt x="1040" y="1739"/>
                      </a:lnTo>
                      <a:lnTo>
                        <a:pt x="1047" y="1737"/>
                      </a:lnTo>
                      <a:lnTo>
                        <a:pt x="1054" y="1734"/>
                      </a:lnTo>
                      <a:lnTo>
                        <a:pt x="1060" y="1732"/>
                      </a:lnTo>
                      <a:lnTo>
                        <a:pt x="1067" y="1727"/>
                      </a:lnTo>
                      <a:lnTo>
                        <a:pt x="1074" y="1724"/>
                      </a:lnTo>
                      <a:lnTo>
                        <a:pt x="1081" y="1718"/>
                      </a:lnTo>
                      <a:lnTo>
                        <a:pt x="1088" y="1711"/>
                      </a:lnTo>
                      <a:lnTo>
                        <a:pt x="1095" y="1703"/>
                      </a:lnTo>
                      <a:lnTo>
                        <a:pt x="1102" y="1693"/>
                      </a:lnTo>
                      <a:lnTo>
                        <a:pt x="1109" y="1679"/>
                      </a:lnTo>
                      <a:lnTo>
                        <a:pt x="1116" y="1662"/>
                      </a:lnTo>
                      <a:lnTo>
                        <a:pt x="1123" y="1643"/>
                      </a:lnTo>
                      <a:lnTo>
                        <a:pt x="1130" y="1624"/>
                      </a:lnTo>
                      <a:lnTo>
                        <a:pt x="1137" y="1604"/>
                      </a:lnTo>
                      <a:lnTo>
                        <a:pt x="1143" y="1588"/>
                      </a:lnTo>
                      <a:lnTo>
                        <a:pt x="1150" y="1575"/>
                      </a:lnTo>
                      <a:lnTo>
                        <a:pt x="1158" y="1569"/>
                      </a:lnTo>
                      <a:lnTo>
                        <a:pt x="1165" y="1569"/>
                      </a:lnTo>
                      <a:lnTo>
                        <a:pt x="1172" y="1579"/>
                      </a:lnTo>
                      <a:lnTo>
                        <a:pt x="1179" y="1598"/>
                      </a:lnTo>
                      <a:lnTo>
                        <a:pt x="1186" y="1621"/>
                      </a:lnTo>
                      <a:lnTo>
                        <a:pt x="1193" y="1642"/>
                      </a:lnTo>
                      <a:lnTo>
                        <a:pt x="1200" y="1662"/>
                      </a:lnTo>
                      <a:lnTo>
                        <a:pt x="1207" y="1674"/>
                      </a:lnTo>
                      <a:lnTo>
                        <a:pt x="1214" y="1685"/>
                      </a:lnTo>
                      <a:lnTo>
                        <a:pt x="1221" y="1692"/>
                      </a:lnTo>
                      <a:lnTo>
                        <a:pt x="1228" y="1696"/>
                      </a:lnTo>
                      <a:lnTo>
                        <a:pt x="1234" y="1697"/>
                      </a:lnTo>
                      <a:lnTo>
                        <a:pt x="1241" y="1697"/>
                      </a:lnTo>
                      <a:lnTo>
                        <a:pt x="1248" y="1697"/>
                      </a:lnTo>
                      <a:lnTo>
                        <a:pt x="1255" y="1697"/>
                      </a:lnTo>
                      <a:lnTo>
                        <a:pt x="1262" y="1700"/>
                      </a:lnTo>
                      <a:lnTo>
                        <a:pt x="1269" y="1700"/>
                      </a:lnTo>
                      <a:lnTo>
                        <a:pt x="1276" y="1702"/>
                      </a:lnTo>
                      <a:lnTo>
                        <a:pt x="1284" y="1703"/>
                      </a:lnTo>
                      <a:lnTo>
                        <a:pt x="1291" y="1703"/>
                      </a:lnTo>
                      <a:lnTo>
                        <a:pt x="1298" y="1703"/>
                      </a:lnTo>
                      <a:lnTo>
                        <a:pt x="1305" y="1703"/>
                      </a:lnTo>
                      <a:lnTo>
                        <a:pt x="1312" y="1703"/>
                      </a:lnTo>
                      <a:lnTo>
                        <a:pt x="1319" y="1701"/>
                      </a:lnTo>
                      <a:lnTo>
                        <a:pt x="1325" y="1700"/>
                      </a:lnTo>
                      <a:lnTo>
                        <a:pt x="1332" y="1699"/>
                      </a:lnTo>
                      <a:lnTo>
                        <a:pt x="1339" y="1696"/>
                      </a:lnTo>
                      <a:lnTo>
                        <a:pt x="1346" y="1695"/>
                      </a:lnTo>
                      <a:lnTo>
                        <a:pt x="1353" y="1694"/>
                      </a:lnTo>
                      <a:lnTo>
                        <a:pt x="1360" y="1692"/>
                      </a:lnTo>
                      <a:lnTo>
                        <a:pt x="1367" y="1689"/>
                      </a:lnTo>
                      <a:lnTo>
                        <a:pt x="1374" y="1686"/>
                      </a:lnTo>
                      <a:lnTo>
                        <a:pt x="1381" y="1681"/>
                      </a:lnTo>
                      <a:lnTo>
                        <a:pt x="1388" y="1674"/>
                      </a:lnTo>
                      <a:lnTo>
                        <a:pt x="1395" y="1666"/>
                      </a:lnTo>
                      <a:lnTo>
                        <a:pt x="1403" y="1654"/>
                      </a:lnTo>
                      <a:lnTo>
                        <a:pt x="1410" y="1635"/>
                      </a:lnTo>
                      <a:lnTo>
                        <a:pt x="1416" y="1612"/>
                      </a:lnTo>
                      <a:lnTo>
                        <a:pt x="1423" y="1585"/>
                      </a:lnTo>
                      <a:lnTo>
                        <a:pt x="1430" y="1557"/>
                      </a:lnTo>
                      <a:lnTo>
                        <a:pt x="1437" y="1535"/>
                      </a:lnTo>
                      <a:lnTo>
                        <a:pt x="1444" y="1525"/>
                      </a:lnTo>
                      <a:lnTo>
                        <a:pt x="1451" y="1529"/>
                      </a:lnTo>
                      <a:lnTo>
                        <a:pt x="1458" y="1548"/>
                      </a:lnTo>
                      <a:lnTo>
                        <a:pt x="1465" y="1574"/>
                      </a:lnTo>
                      <a:lnTo>
                        <a:pt x="1472" y="1601"/>
                      </a:lnTo>
                      <a:lnTo>
                        <a:pt x="1479" y="1623"/>
                      </a:lnTo>
                      <a:lnTo>
                        <a:pt x="1486" y="1640"/>
                      </a:lnTo>
                      <a:lnTo>
                        <a:pt x="1492" y="1650"/>
                      </a:lnTo>
                      <a:lnTo>
                        <a:pt x="1499" y="1655"/>
                      </a:lnTo>
                      <a:lnTo>
                        <a:pt x="1506" y="1656"/>
                      </a:lnTo>
                      <a:lnTo>
                        <a:pt x="1513" y="1655"/>
                      </a:lnTo>
                      <a:lnTo>
                        <a:pt x="1521" y="1653"/>
                      </a:lnTo>
                      <a:lnTo>
                        <a:pt x="1528" y="1654"/>
                      </a:lnTo>
                      <a:lnTo>
                        <a:pt x="1535" y="1657"/>
                      </a:lnTo>
                      <a:lnTo>
                        <a:pt x="1542" y="1661"/>
                      </a:lnTo>
                      <a:lnTo>
                        <a:pt x="1549" y="1665"/>
                      </a:lnTo>
                      <a:lnTo>
                        <a:pt x="1556" y="1668"/>
                      </a:lnTo>
                      <a:lnTo>
                        <a:pt x="1563" y="1670"/>
                      </a:lnTo>
                      <a:lnTo>
                        <a:pt x="1570" y="1673"/>
                      </a:lnTo>
                      <a:lnTo>
                        <a:pt x="1577" y="1677"/>
                      </a:lnTo>
                      <a:lnTo>
                        <a:pt x="1583" y="1677"/>
                      </a:lnTo>
                      <a:lnTo>
                        <a:pt x="1590" y="1679"/>
                      </a:lnTo>
                      <a:lnTo>
                        <a:pt x="1597" y="1681"/>
                      </a:lnTo>
                      <a:lnTo>
                        <a:pt x="1604" y="1684"/>
                      </a:lnTo>
                      <a:lnTo>
                        <a:pt x="1611" y="1687"/>
                      </a:lnTo>
                      <a:lnTo>
                        <a:pt x="1618" y="1691"/>
                      </a:lnTo>
                      <a:lnTo>
                        <a:pt x="1625" y="1692"/>
                      </a:lnTo>
                      <a:lnTo>
                        <a:pt x="1632" y="1691"/>
                      </a:lnTo>
                      <a:lnTo>
                        <a:pt x="1640" y="1688"/>
                      </a:lnTo>
                      <a:lnTo>
                        <a:pt x="1647" y="1685"/>
                      </a:lnTo>
                      <a:lnTo>
                        <a:pt x="1654" y="1681"/>
                      </a:lnTo>
                      <a:lnTo>
                        <a:pt x="1661" y="1677"/>
                      </a:lnTo>
                      <a:lnTo>
                        <a:pt x="1668" y="1671"/>
                      </a:lnTo>
                      <a:lnTo>
                        <a:pt x="1674" y="1663"/>
                      </a:lnTo>
                      <a:lnTo>
                        <a:pt x="1681" y="1653"/>
                      </a:lnTo>
                      <a:lnTo>
                        <a:pt x="1688" y="1638"/>
                      </a:lnTo>
                      <a:lnTo>
                        <a:pt x="1695" y="1618"/>
                      </a:lnTo>
                      <a:lnTo>
                        <a:pt x="1702" y="1592"/>
                      </a:lnTo>
                      <a:lnTo>
                        <a:pt x="1709" y="1562"/>
                      </a:lnTo>
                      <a:lnTo>
                        <a:pt x="1716" y="1531"/>
                      </a:lnTo>
                      <a:lnTo>
                        <a:pt x="1723" y="1503"/>
                      </a:lnTo>
                      <a:lnTo>
                        <a:pt x="1730" y="1488"/>
                      </a:lnTo>
                      <a:lnTo>
                        <a:pt x="1737" y="1486"/>
                      </a:lnTo>
                      <a:lnTo>
                        <a:pt x="1744" y="1498"/>
                      </a:lnTo>
                      <a:lnTo>
                        <a:pt x="1751" y="1519"/>
                      </a:lnTo>
                      <a:lnTo>
                        <a:pt x="1757" y="1545"/>
                      </a:lnTo>
                      <a:lnTo>
                        <a:pt x="1765" y="1569"/>
                      </a:lnTo>
                      <a:lnTo>
                        <a:pt x="1772" y="1588"/>
                      </a:lnTo>
                      <a:lnTo>
                        <a:pt x="1779" y="1603"/>
                      </a:lnTo>
                      <a:lnTo>
                        <a:pt x="1786" y="1612"/>
                      </a:lnTo>
                      <a:lnTo>
                        <a:pt x="1793" y="1617"/>
                      </a:lnTo>
                      <a:lnTo>
                        <a:pt x="1800" y="1620"/>
                      </a:lnTo>
                      <a:lnTo>
                        <a:pt x="1807" y="1624"/>
                      </a:lnTo>
                      <a:lnTo>
                        <a:pt x="1814" y="1627"/>
                      </a:lnTo>
                      <a:lnTo>
                        <a:pt x="1821" y="1631"/>
                      </a:lnTo>
                      <a:lnTo>
                        <a:pt x="1828" y="1635"/>
                      </a:lnTo>
                      <a:lnTo>
                        <a:pt x="1835" y="1640"/>
                      </a:lnTo>
                      <a:lnTo>
                        <a:pt x="1842" y="1646"/>
                      </a:lnTo>
                      <a:lnTo>
                        <a:pt x="1848" y="1651"/>
                      </a:lnTo>
                      <a:lnTo>
                        <a:pt x="1855" y="1658"/>
                      </a:lnTo>
                      <a:lnTo>
                        <a:pt x="1862" y="1663"/>
                      </a:lnTo>
                      <a:lnTo>
                        <a:pt x="1869" y="1669"/>
                      </a:lnTo>
                      <a:lnTo>
                        <a:pt x="1876" y="1671"/>
                      </a:lnTo>
                      <a:lnTo>
                        <a:pt x="1884" y="1671"/>
                      </a:lnTo>
                      <a:lnTo>
                        <a:pt x="1891" y="1670"/>
                      </a:lnTo>
                      <a:lnTo>
                        <a:pt x="1898" y="1664"/>
                      </a:lnTo>
                      <a:lnTo>
                        <a:pt x="1905" y="1656"/>
                      </a:lnTo>
                      <a:lnTo>
                        <a:pt x="1912" y="1647"/>
                      </a:lnTo>
                      <a:lnTo>
                        <a:pt x="1919" y="1638"/>
                      </a:lnTo>
                      <a:lnTo>
                        <a:pt x="1926" y="1630"/>
                      </a:lnTo>
                      <a:lnTo>
                        <a:pt x="1933" y="1621"/>
                      </a:lnTo>
                      <a:lnTo>
                        <a:pt x="1939" y="1616"/>
                      </a:lnTo>
                      <a:lnTo>
                        <a:pt x="1946" y="1610"/>
                      </a:lnTo>
                      <a:lnTo>
                        <a:pt x="1953" y="1605"/>
                      </a:lnTo>
                      <a:lnTo>
                        <a:pt x="1960" y="1598"/>
                      </a:lnTo>
                      <a:lnTo>
                        <a:pt x="1967" y="1592"/>
                      </a:lnTo>
                      <a:lnTo>
                        <a:pt x="1974" y="1580"/>
                      </a:lnTo>
                      <a:lnTo>
                        <a:pt x="1981" y="1567"/>
                      </a:lnTo>
                      <a:lnTo>
                        <a:pt x="1988" y="1549"/>
                      </a:lnTo>
                      <a:lnTo>
                        <a:pt x="1995" y="1525"/>
                      </a:lnTo>
                      <a:lnTo>
                        <a:pt x="2003" y="1502"/>
                      </a:lnTo>
                      <a:lnTo>
                        <a:pt x="2010" y="1482"/>
                      </a:lnTo>
                      <a:lnTo>
                        <a:pt x="2017" y="1469"/>
                      </a:lnTo>
                      <a:lnTo>
                        <a:pt x="2024" y="1466"/>
                      </a:lnTo>
                      <a:lnTo>
                        <a:pt x="2030" y="1471"/>
                      </a:lnTo>
                      <a:lnTo>
                        <a:pt x="2037" y="1479"/>
                      </a:lnTo>
                      <a:lnTo>
                        <a:pt x="2044" y="1490"/>
                      </a:lnTo>
                      <a:lnTo>
                        <a:pt x="2051" y="1504"/>
                      </a:lnTo>
                      <a:lnTo>
                        <a:pt x="2058" y="1519"/>
                      </a:lnTo>
                      <a:lnTo>
                        <a:pt x="2065" y="1532"/>
                      </a:lnTo>
                      <a:lnTo>
                        <a:pt x="2072" y="1541"/>
                      </a:lnTo>
                      <a:lnTo>
                        <a:pt x="2079" y="1547"/>
                      </a:lnTo>
                      <a:lnTo>
                        <a:pt x="2086" y="1551"/>
                      </a:lnTo>
                      <a:lnTo>
                        <a:pt x="2093" y="1552"/>
                      </a:lnTo>
                      <a:lnTo>
                        <a:pt x="2100" y="1550"/>
                      </a:lnTo>
                      <a:lnTo>
                        <a:pt x="2106" y="1545"/>
                      </a:lnTo>
                      <a:lnTo>
                        <a:pt x="2113" y="1541"/>
                      </a:lnTo>
                      <a:lnTo>
                        <a:pt x="2121" y="1536"/>
                      </a:lnTo>
                      <a:lnTo>
                        <a:pt x="2128" y="1533"/>
                      </a:lnTo>
                      <a:lnTo>
                        <a:pt x="2135" y="1532"/>
                      </a:lnTo>
                      <a:lnTo>
                        <a:pt x="2142" y="1533"/>
                      </a:lnTo>
                      <a:lnTo>
                        <a:pt x="2149" y="1533"/>
                      </a:lnTo>
                      <a:lnTo>
                        <a:pt x="2156" y="1533"/>
                      </a:lnTo>
                      <a:lnTo>
                        <a:pt x="2163" y="1531"/>
                      </a:lnTo>
                      <a:lnTo>
                        <a:pt x="2170" y="1525"/>
                      </a:lnTo>
                      <a:lnTo>
                        <a:pt x="2177" y="1519"/>
                      </a:lnTo>
                      <a:lnTo>
                        <a:pt x="2184" y="1513"/>
                      </a:lnTo>
                      <a:lnTo>
                        <a:pt x="2191" y="1510"/>
                      </a:lnTo>
                      <a:lnTo>
                        <a:pt x="2197" y="1509"/>
                      </a:lnTo>
                      <a:lnTo>
                        <a:pt x="2204" y="1509"/>
                      </a:lnTo>
                      <a:lnTo>
                        <a:pt x="2211" y="1510"/>
                      </a:lnTo>
                      <a:lnTo>
                        <a:pt x="2218" y="1511"/>
                      </a:lnTo>
                      <a:lnTo>
                        <a:pt x="2225" y="1513"/>
                      </a:lnTo>
                      <a:lnTo>
                        <a:pt x="2232" y="1513"/>
                      </a:lnTo>
                      <a:lnTo>
                        <a:pt x="2239" y="1512"/>
                      </a:lnTo>
                      <a:lnTo>
                        <a:pt x="2247" y="1509"/>
                      </a:lnTo>
                      <a:lnTo>
                        <a:pt x="2254" y="1502"/>
                      </a:lnTo>
                      <a:lnTo>
                        <a:pt x="2261" y="1493"/>
                      </a:lnTo>
                      <a:lnTo>
                        <a:pt x="2268" y="1481"/>
                      </a:lnTo>
                      <a:lnTo>
                        <a:pt x="2275" y="1468"/>
                      </a:lnTo>
                      <a:lnTo>
                        <a:pt x="2282" y="1456"/>
                      </a:lnTo>
                      <a:lnTo>
                        <a:pt x="2288" y="1443"/>
                      </a:lnTo>
                      <a:lnTo>
                        <a:pt x="2295" y="1429"/>
                      </a:lnTo>
                      <a:lnTo>
                        <a:pt x="2302" y="1414"/>
                      </a:lnTo>
                      <a:lnTo>
                        <a:pt x="2309" y="1400"/>
                      </a:lnTo>
                      <a:lnTo>
                        <a:pt x="2316" y="1388"/>
                      </a:lnTo>
                      <a:lnTo>
                        <a:pt x="2323" y="1374"/>
                      </a:lnTo>
                      <a:lnTo>
                        <a:pt x="2330" y="1358"/>
                      </a:lnTo>
                      <a:lnTo>
                        <a:pt x="2337" y="1339"/>
                      </a:lnTo>
                      <a:lnTo>
                        <a:pt x="2344" y="1320"/>
                      </a:lnTo>
                      <a:lnTo>
                        <a:pt x="2351" y="1298"/>
                      </a:lnTo>
                      <a:lnTo>
                        <a:pt x="2358" y="1277"/>
                      </a:lnTo>
                      <a:lnTo>
                        <a:pt x="2366" y="1256"/>
                      </a:lnTo>
                      <a:lnTo>
                        <a:pt x="2373" y="1235"/>
                      </a:lnTo>
                      <a:lnTo>
                        <a:pt x="2379" y="1214"/>
                      </a:lnTo>
                      <a:lnTo>
                        <a:pt x="2386" y="1192"/>
                      </a:lnTo>
                      <a:lnTo>
                        <a:pt x="2393" y="1164"/>
                      </a:lnTo>
                      <a:lnTo>
                        <a:pt x="2400" y="1133"/>
                      </a:lnTo>
                      <a:lnTo>
                        <a:pt x="2407" y="1099"/>
                      </a:lnTo>
                      <a:lnTo>
                        <a:pt x="2414" y="1064"/>
                      </a:lnTo>
                      <a:lnTo>
                        <a:pt x="2421" y="1031"/>
                      </a:lnTo>
                      <a:lnTo>
                        <a:pt x="2428" y="1001"/>
                      </a:lnTo>
                      <a:lnTo>
                        <a:pt x="2435" y="972"/>
                      </a:lnTo>
                      <a:lnTo>
                        <a:pt x="2442" y="946"/>
                      </a:lnTo>
                      <a:lnTo>
                        <a:pt x="2449" y="919"/>
                      </a:lnTo>
                      <a:lnTo>
                        <a:pt x="2456" y="894"/>
                      </a:lnTo>
                      <a:lnTo>
                        <a:pt x="2462" y="872"/>
                      </a:lnTo>
                      <a:lnTo>
                        <a:pt x="2469" y="856"/>
                      </a:lnTo>
                      <a:lnTo>
                        <a:pt x="2476" y="847"/>
                      </a:lnTo>
                      <a:lnTo>
                        <a:pt x="2484" y="849"/>
                      </a:lnTo>
                      <a:lnTo>
                        <a:pt x="2491" y="865"/>
                      </a:lnTo>
                      <a:lnTo>
                        <a:pt x="2498" y="895"/>
                      </a:lnTo>
                      <a:lnTo>
                        <a:pt x="2505" y="939"/>
                      </a:lnTo>
                      <a:lnTo>
                        <a:pt x="2512" y="993"/>
                      </a:lnTo>
                      <a:lnTo>
                        <a:pt x="2519" y="1058"/>
                      </a:lnTo>
                      <a:lnTo>
                        <a:pt x="2526" y="1134"/>
                      </a:lnTo>
                      <a:lnTo>
                        <a:pt x="2533" y="1218"/>
                      </a:lnTo>
                      <a:lnTo>
                        <a:pt x="2540" y="1308"/>
                      </a:lnTo>
                      <a:lnTo>
                        <a:pt x="2547" y="1397"/>
                      </a:lnTo>
                      <a:lnTo>
                        <a:pt x="2553" y="1478"/>
                      </a:lnTo>
                      <a:lnTo>
                        <a:pt x="2560" y="1551"/>
                      </a:lnTo>
                      <a:lnTo>
                        <a:pt x="2567" y="1620"/>
                      </a:lnTo>
                      <a:lnTo>
                        <a:pt x="2574" y="1695"/>
                      </a:lnTo>
                      <a:lnTo>
                        <a:pt x="2581" y="1785"/>
                      </a:lnTo>
                      <a:lnTo>
                        <a:pt x="2588" y="1897"/>
                      </a:lnTo>
                      <a:lnTo>
                        <a:pt x="2595" y="2034"/>
                      </a:lnTo>
                      <a:lnTo>
                        <a:pt x="2603" y="2191"/>
                      </a:lnTo>
                      <a:lnTo>
                        <a:pt x="2610" y="2363"/>
                      </a:lnTo>
                      <a:lnTo>
                        <a:pt x="2617" y="2536"/>
                      </a:lnTo>
                      <a:lnTo>
                        <a:pt x="2624" y="2698"/>
                      </a:lnTo>
                      <a:lnTo>
                        <a:pt x="2631" y="2841"/>
                      </a:lnTo>
                      <a:lnTo>
                        <a:pt x="2638" y="2964"/>
                      </a:lnTo>
                      <a:lnTo>
                        <a:pt x="2644" y="3062"/>
                      </a:lnTo>
                      <a:lnTo>
                        <a:pt x="2651" y="3131"/>
                      </a:lnTo>
                      <a:lnTo>
                        <a:pt x="2658" y="3163"/>
                      </a:lnTo>
                      <a:lnTo>
                        <a:pt x="2665" y="3150"/>
                      </a:lnTo>
                      <a:lnTo>
                        <a:pt x="2672" y="3088"/>
                      </a:lnTo>
                      <a:lnTo>
                        <a:pt x="2679" y="2985"/>
                      </a:lnTo>
                      <a:lnTo>
                        <a:pt x="2686" y="2849"/>
                      </a:lnTo>
                      <a:lnTo>
                        <a:pt x="2693" y="2694"/>
                      </a:lnTo>
                      <a:lnTo>
                        <a:pt x="2700" y="2530"/>
                      </a:lnTo>
                      <a:lnTo>
                        <a:pt x="2707" y="2364"/>
                      </a:lnTo>
                      <a:lnTo>
                        <a:pt x="2714" y="2204"/>
                      </a:lnTo>
                      <a:lnTo>
                        <a:pt x="2722" y="2054"/>
                      </a:lnTo>
                      <a:lnTo>
                        <a:pt x="2729" y="1913"/>
                      </a:lnTo>
                      <a:lnTo>
                        <a:pt x="2735" y="1780"/>
                      </a:lnTo>
                      <a:lnTo>
                        <a:pt x="2742" y="1656"/>
                      </a:lnTo>
                      <a:lnTo>
                        <a:pt x="2749" y="1540"/>
                      </a:lnTo>
                      <a:lnTo>
                        <a:pt x="2756" y="1428"/>
                      </a:lnTo>
                      <a:lnTo>
                        <a:pt x="2763" y="1322"/>
                      </a:lnTo>
                      <a:lnTo>
                        <a:pt x="2770" y="1221"/>
                      </a:lnTo>
                      <a:lnTo>
                        <a:pt x="2777" y="1123"/>
                      </a:lnTo>
                      <a:lnTo>
                        <a:pt x="2784" y="1025"/>
                      </a:lnTo>
                      <a:lnTo>
                        <a:pt x="2791" y="928"/>
                      </a:lnTo>
                      <a:lnTo>
                        <a:pt x="2798" y="832"/>
                      </a:lnTo>
                      <a:lnTo>
                        <a:pt x="2805" y="735"/>
                      </a:lnTo>
                      <a:lnTo>
                        <a:pt x="2811" y="639"/>
                      </a:lnTo>
                      <a:lnTo>
                        <a:pt x="2818" y="541"/>
                      </a:lnTo>
                      <a:lnTo>
                        <a:pt x="2825" y="447"/>
                      </a:lnTo>
                      <a:lnTo>
                        <a:pt x="2832" y="355"/>
                      </a:lnTo>
                      <a:lnTo>
                        <a:pt x="2839" y="267"/>
                      </a:lnTo>
                      <a:lnTo>
                        <a:pt x="2847" y="188"/>
                      </a:lnTo>
                      <a:lnTo>
                        <a:pt x="2854" y="118"/>
                      </a:lnTo>
                      <a:lnTo>
                        <a:pt x="2861" y="61"/>
                      </a:lnTo>
                      <a:lnTo>
                        <a:pt x="2868" y="21"/>
                      </a:lnTo>
                      <a:lnTo>
                        <a:pt x="2875" y="0"/>
                      </a:lnTo>
                      <a:lnTo>
                        <a:pt x="2882" y="4"/>
                      </a:lnTo>
                      <a:lnTo>
                        <a:pt x="2889" y="34"/>
                      </a:lnTo>
                      <a:lnTo>
                        <a:pt x="2896" y="91"/>
                      </a:lnTo>
                      <a:lnTo>
                        <a:pt x="2902" y="180"/>
                      </a:lnTo>
                      <a:lnTo>
                        <a:pt x="2909" y="298"/>
                      </a:lnTo>
                      <a:lnTo>
                        <a:pt x="2916" y="446"/>
                      </a:lnTo>
                      <a:lnTo>
                        <a:pt x="2923" y="622"/>
                      </a:lnTo>
                      <a:lnTo>
                        <a:pt x="2930" y="820"/>
                      </a:lnTo>
                      <a:lnTo>
                        <a:pt x="2937" y="1038"/>
                      </a:lnTo>
                      <a:lnTo>
                        <a:pt x="2944" y="1268"/>
                      </a:lnTo>
                      <a:lnTo>
                        <a:pt x="2951" y="1505"/>
                      </a:lnTo>
                      <a:lnTo>
                        <a:pt x="2958" y="1744"/>
                      </a:lnTo>
                      <a:lnTo>
                        <a:pt x="2966" y="1975"/>
                      </a:lnTo>
                      <a:lnTo>
                        <a:pt x="2973" y="2197"/>
                      </a:lnTo>
                      <a:lnTo>
                        <a:pt x="2980" y="2403"/>
                      </a:lnTo>
                      <a:lnTo>
                        <a:pt x="2987" y="2589"/>
                      </a:lnTo>
                      <a:lnTo>
                        <a:pt x="2994" y="2753"/>
                      </a:lnTo>
                      <a:lnTo>
                        <a:pt x="3000" y="2895"/>
                      </a:lnTo>
                      <a:lnTo>
                        <a:pt x="3007" y="3012"/>
                      </a:lnTo>
                      <a:lnTo>
                        <a:pt x="3014" y="3108"/>
                      </a:lnTo>
                      <a:lnTo>
                        <a:pt x="3021" y="3182"/>
                      </a:lnTo>
                      <a:lnTo>
                        <a:pt x="3028" y="3237"/>
                      </a:lnTo>
                      <a:lnTo>
                        <a:pt x="3035" y="3277"/>
                      </a:lnTo>
                      <a:lnTo>
                        <a:pt x="3042" y="3300"/>
                      </a:lnTo>
                      <a:lnTo>
                        <a:pt x="3049" y="3314"/>
                      </a:lnTo>
                      <a:lnTo>
                        <a:pt x="3056" y="3316"/>
                      </a:lnTo>
                      <a:lnTo>
                        <a:pt x="3063" y="3313"/>
                      </a:lnTo>
                      <a:lnTo>
                        <a:pt x="3070" y="3304"/>
                      </a:lnTo>
                      <a:lnTo>
                        <a:pt x="3076" y="3289"/>
                      </a:lnTo>
                      <a:lnTo>
                        <a:pt x="3085" y="3270"/>
                      </a:lnTo>
                      <a:lnTo>
                        <a:pt x="3091" y="3251"/>
                      </a:lnTo>
                      <a:lnTo>
                        <a:pt x="3098" y="3230"/>
                      </a:lnTo>
                      <a:lnTo>
                        <a:pt x="3105" y="3207"/>
                      </a:lnTo>
                      <a:lnTo>
                        <a:pt x="3112" y="3185"/>
                      </a:lnTo>
                      <a:lnTo>
                        <a:pt x="3119" y="3163"/>
                      </a:lnTo>
                      <a:lnTo>
                        <a:pt x="3126" y="3141"/>
                      </a:lnTo>
                      <a:lnTo>
                        <a:pt x="3133" y="3122"/>
                      </a:lnTo>
                      <a:lnTo>
                        <a:pt x="3140" y="3102"/>
                      </a:lnTo>
                      <a:lnTo>
                        <a:pt x="3147" y="3083"/>
                      </a:lnTo>
                      <a:lnTo>
                        <a:pt x="3154" y="3065"/>
                      </a:lnTo>
                      <a:lnTo>
                        <a:pt x="3161" y="3048"/>
                      </a:lnTo>
                      <a:lnTo>
                        <a:pt x="3167" y="3032"/>
                      </a:lnTo>
                      <a:lnTo>
                        <a:pt x="3174" y="3016"/>
                      </a:lnTo>
                      <a:lnTo>
                        <a:pt x="3181" y="3000"/>
                      </a:lnTo>
                      <a:lnTo>
                        <a:pt x="3188" y="2984"/>
                      </a:lnTo>
                      <a:lnTo>
                        <a:pt x="3195" y="2965"/>
                      </a:lnTo>
                      <a:lnTo>
                        <a:pt x="3203" y="2945"/>
                      </a:lnTo>
                      <a:lnTo>
                        <a:pt x="3210" y="2922"/>
                      </a:lnTo>
                      <a:lnTo>
                        <a:pt x="3217" y="2896"/>
                      </a:lnTo>
                      <a:lnTo>
                        <a:pt x="3224" y="2867"/>
                      </a:lnTo>
                      <a:lnTo>
                        <a:pt x="3231" y="2835"/>
                      </a:lnTo>
                      <a:lnTo>
                        <a:pt x="3238" y="2799"/>
                      </a:lnTo>
                      <a:lnTo>
                        <a:pt x="3245" y="2761"/>
                      </a:lnTo>
                      <a:lnTo>
                        <a:pt x="3252" y="2721"/>
                      </a:lnTo>
                      <a:lnTo>
                        <a:pt x="3258" y="2677"/>
                      </a:lnTo>
                      <a:lnTo>
                        <a:pt x="3265" y="2634"/>
                      </a:lnTo>
                      <a:lnTo>
                        <a:pt x="3272" y="2589"/>
                      </a:lnTo>
                      <a:lnTo>
                        <a:pt x="3279" y="2544"/>
                      </a:lnTo>
                      <a:lnTo>
                        <a:pt x="3286" y="2500"/>
                      </a:lnTo>
                      <a:lnTo>
                        <a:pt x="3293" y="2456"/>
                      </a:lnTo>
                      <a:lnTo>
                        <a:pt x="3300" y="2414"/>
                      </a:lnTo>
                      <a:lnTo>
                        <a:pt x="3307" y="2373"/>
                      </a:lnTo>
                      <a:lnTo>
                        <a:pt x="3314" y="2335"/>
                      </a:lnTo>
                      <a:lnTo>
                        <a:pt x="3321" y="2299"/>
                      </a:lnTo>
                      <a:lnTo>
                        <a:pt x="3329" y="2264"/>
                      </a:lnTo>
                      <a:lnTo>
                        <a:pt x="3336" y="2232"/>
                      </a:lnTo>
                      <a:lnTo>
                        <a:pt x="3343" y="2202"/>
                      </a:lnTo>
                      <a:lnTo>
                        <a:pt x="3349" y="2173"/>
                      </a:lnTo>
                      <a:lnTo>
                        <a:pt x="3356" y="2147"/>
                      </a:lnTo>
                      <a:lnTo>
                        <a:pt x="3363" y="2122"/>
                      </a:lnTo>
                      <a:lnTo>
                        <a:pt x="3370" y="2101"/>
                      </a:lnTo>
                      <a:lnTo>
                        <a:pt x="3377" y="2080"/>
                      </a:lnTo>
                      <a:lnTo>
                        <a:pt x="3384" y="2060"/>
                      </a:lnTo>
                      <a:lnTo>
                        <a:pt x="3391" y="2042"/>
                      </a:lnTo>
                      <a:lnTo>
                        <a:pt x="3398" y="2026"/>
                      </a:lnTo>
                      <a:lnTo>
                        <a:pt x="3405" y="2011"/>
                      </a:lnTo>
                      <a:lnTo>
                        <a:pt x="3412" y="1997"/>
                      </a:lnTo>
                      <a:lnTo>
                        <a:pt x="3419" y="1983"/>
                      </a:lnTo>
                      <a:lnTo>
                        <a:pt x="3425" y="1972"/>
                      </a:lnTo>
                      <a:lnTo>
                        <a:pt x="3432" y="1960"/>
                      </a:lnTo>
                      <a:lnTo>
                        <a:pt x="3439" y="1949"/>
                      </a:lnTo>
                      <a:lnTo>
                        <a:pt x="3447" y="1940"/>
                      </a:lnTo>
                      <a:lnTo>
                        <a:pt x="3454" y="1930"/>
                      </a:lnTo>
                      <a:lnTo>
                        <a:pt x="3461" y="1921"/>
                      </a:lnTo>
                      <a:lnTo>
                        <a:pt x="3468" y="1914"/>
                      </a:lnTo>
                      <a:lnTo>
                        <a:pt x="3475" y="1906"/>
                      </a:lnTo>
                      <a:lnTo>
                        <a:pt x="3482" y="1900"/>
                      </a:lnTo>
                      <a:lnTo>
                        <a:pt x="3489" y="1893"/>
                      </a:lnTo>
                      <a:lnTo>
                        <a:pt x="3496" y="1887"/>
                      </a:lnTo>
                      <a:lnTo>
                        <a:pt x="3503" y="1882"/>
                      </a:lnTo>
                      <a:lnTo>
                        <a:pt x="3510" y="1876"/>
                      </a:lnTo>
                      <a:lnTo>
                        <a:pt x="3517" y="1871"/>
                      </a:lnTo>
                      <a:lnTo>
                        <a:pt x="3523" y="1867"/>
                      </a:lnTo>
                      <a:lnTo>
                        <a:pt x="3530" y="1862"/>
                      </a:lnTo>
                      <a:lnTo>
                        <a:pt x="3537" y="1859"/>
                      </a:lnTo>
                      <a:lnTo>
                        <a:pt x="3544" y="1854"/>
                      </a:lnTo>
                      <a:lnTo>
                        <a:pt x="3551" y="1851"/>
                      </a:lnTo>
                      <a:lnTo>
                        <a:pt x="3558" y="1848"/>
                      </a:lnTo>
                      <a:lnTo>
                        <a:pt x="3566" y="1845"/>
                      </a:lnTo>
                      <a:lnTo>
                        <a:pt x="3573" y="1841"/>
                      </a:lnTo>
                      <a:lnTo>
                        <a:pt x="3580" y="1839"/>
                      </a:lnTo>
                      <a:lnTo>
                        <a:pt x="3587" y="1836"/>
                      </a:lnTo>
                      <a:lnTo>
                        <a:pt x="3594" y="1833"/>
                      </a:lnTo>
                      <a:lnTo>
                        <a:pt x="3601" y="1831"/>
                      </a:lnTo>
                      <a:lnTo>
                        <a:pt x="3608" y="1828"/>
                      </a:lnTo>
                      <a:lnTo>
                        <a:pt x="3614" y="1826"/>
                      </a:lnTo>
                      <a:lnTo>
                        <a:pt x="3621" y="1824"/>
                      </a:lnTo>
                      <a:lnTo>
                        <a:pt x="3628" y="1822"/>
                      </a:lnTo>
                      <a:lnTo>
                        <a:pt x="3635" y="1821"/>
                      </a:lnTo>
                      <a:lnTo>
                        <a:pt x="3642" y="1818"/>
                      </a:lnTo>
                      <a:lnTo>
                        <a:pt x="3649" y="1817"/>
                      </a:lnTo>
                      <a:lnTo>
                        <a:pt x="3656" y="1816"/>
                      </a:lnTo>
                      <a:lnTo>
                        <a:pt x="3663" y="1814"/>
                      </a:lnTo>
                      <a:lnTo>
                        <a:pt x="3670" y="1813"/>
                      </a:lnTo>
                      <a:lnTo>
                        <a:pt x="3677" y="1811"/>
                      </a:lnTo>
                      <a:lnTo>
                        <a:pt x="3685" y="1810"/>
                      </a:lnTo>
                      <a:lnTo>
                        <a:pt x="3692" y="1809"/>
                      </a:lnTo>
                      <a:lnTo>
                        <a:pt x="3699" y="1808"/>
                      </a:lnTo>
                      <a:lnTo>
                        <a:pt x="3705" y="1807"/>
                      </a:lnTo>
                      <a:lnTo>
                        <a:pt x="3712" y="1806"/>
                      </a:lnTo>
                      <a:lnTo>
                        <a:pt x="3719" y="1806"/>
                      </a:lnTo>
                      <a:lnTo>
                        <a:pt x="3726" y="1803"/>
                      </a:lnTo>
                      <a:lnTo>
                        <a:pt x="3733" y="1803"/>
                      </a:lnTo>
                      <a:lnTo>
                        <a:pt x="3740" y="1802"/>
                      </a:lnTo>
                      <a:lnTo>
                        <a:pt x="3747" y="1801"/>
                      </a:lnTo>
                      <a:lnTo>
                        <a:pt x="3754" y="1800"/>
                      </a:lnTo>
                      <a:lnTo>
                        <a:pt x="3761" y="1800"/>
                      </a:lnTo>
                      <a:lnTo>
                        <a:pt x="3768" y="1799"/>
                      </a:lnTo>
                      <a:lnTo>
                        <a:pt x="3775" y="1799"/>
                      </a:lnTo>
                      <a:lnTo>
                        <a:pt x="3781" y="1798"/>
                      </a:lnTo>
                      <a:lnTo>
                        <a:pt x="3788" y="1797"/>
                      </a:lnTo>
                      <a:lnTo>
                        <a:pt x="3795" y="1795"/>
                      </a:lnTo>
                      <a:lnTo>
                        <a:pt x="3802" y="1794"/>
                      </a:lnTo>
                      <a:lnTo>
                        <a:pt x="3810" y="1794"/>
                      </a:lnTo>
                      <a:lnTo>
                        <a:pt x="3817" y="1793"/>
                      </a:lnTo>
                      <a:lnTo>
                        <a:pt x="3824" y="1793"/>
                      </a:lnTo>
                      <a:lnTo>
                        <a:pt x="3831" y="1793"/>
                      </a:lnTo>
                      <a:lnTo>
                        <a:pt x="3838" y="1793"/>
                      </a:lnTo>
                      <a:lnTo>
                        <a:pt x="3845" y="1791"/>
                      </a:lnTo>
                      <a:lnTo>
                        <a:pt x="3852" y="1792"/>
                      </a:lnTo>
                      <a:lnTo>
                        <a:pt x="3859" y="1791"/>
                      </a:lnTo>
                      <a:lnTo>
                        <a:pt x="3866" y="1791"/>
                      </a:lnTo>
                      <a:lnTo>
                        <a:pt x="3872" y="1791"/>
                      </a:lnTo>
                      <a:lnTo>
                        <a:pt x="3879" y="1790"/>
                      </a:lnTo>
                      <a:lnTo>
                        <a:pt x="3886" y="1788"/>
                      </a:lnTo>
                      <a:lnTo>
                        <a:pt x="3893" y="1788"/>
                      </a:lnTo>
                      <a:lnTo>
                        <a:pt x="3900" y="1788"/>
                      </a:lnTo>
                      <a:lnTo>
                        <a:pt x="3907" y="1788"/>
                      </a:lnTo>
                      <a:lnTo>
                        <a:pt x="3914" y="1788"/>
                      </a:lnTo>
                      <a:lnTo>
                        <a:pt x="3921" y="1787"/>
                      </a:lnTo>
                      <a:lnTo>
                        <a:pt x="3929" y="1787"/>
                      </a:lnTo>
                      <a:lnTo>
                        <a:pt x="3936" y="1787"/>
                      </a:lnTo>
                      <a:lnTo>
                        <a:pt x="3943" y="1787"/>
                      </a:lnTo>
                      <a:lnTo>
                        <a:pt x="3950" y="1787"/>
                      </a:lnTo>
                      <a:lnTo>
                        <a:pt x="3957" y="1786"/>
                      </a:lnTo>
                      <a:lnTo>
                        <a:pt x="3963" y="1786"/>
                      </a:lnTo>
                      <a:lnTo>
                        <a:pt x="3970" y="1786"/>
                      </a:lnTo>
                      <a:lnTo>
                        <a:pt x="3977" y="1785"/>
                      </a:lnTo>
                      <a:lnTo>
                        <a:pt x="3984" y="1786"/>
                      </a:lnTo>
                      <a:lnTo>
                        <a:pt x="3991" y="1785"/>
                      </a:lnTo>
                      <a:lnTo>
                        <a:pt x="3998" y="1784"/>
                      </a:lnTo>
                      <a:lnTo>
                        <a:pt x="4005" y="1785"/>
                      </a:lnTo>
                      <a:lnTo>
                        <a:pt x="4012" y="1784"/>
                      </a:lnTo>
                      <a:lnTo>
                        <a:pt x="4019" y="1784"/>
                      </a:lnTo>
                      <a:lnTo>
                        <a:pt x="4026" y="1784"/>
                      </a:lnTo>
                      <a:lnTo>
                        <a:pt x="4033" y="1784"/>
                      </a:lnTo>
                      <a:lnTo>
                        <a:pt x="4040" y="1783"/>
                      </a:lnTo>
                      <a:lnTo>
                        <a:pt x="4048" y="1783"/>
                      </a:lnTo>
                      <a:lnTo>
                        <a:pt x="4054" y="1783"/>
                      </a:lnTo>
                      <a:lnTo>
                        <a:pt x="4061" y="1783"/>
                      </a:lnTo>
                      <a:lnTo>
                        <a:pt x="4068" y="1783"/>
                      </a:lnTo>
                      <a:lnTo>
                        <a:pt x="4075" y="1783"/>
                      </a:lnTo>
                      <a:lnTo>
                        <a:pt x="4082" y="1783"/>
                      </a:lnTo>
                      <a:lnTo>
                        <a:pt x="4089" y="1782"/>
                      </a:lnTo>
                      <a:lnTo>
                        <a:pt x="4096" y="1780"/>
                      </a:lnTo>
                      <a:lnTo>
                        <a:pt x="4103" y="1779"/>
                      </a:lnTo>
                      <a:lnTo>
                        <a:pt x="4110" y="1779"/>
                      </a:lnTo>
                      <a:lnTo>
                        <a:pt x="4117" y="1778"/>
                      </a:lnTo>
                      <a:lnTo>
                        <a:pt x="4124" y="1778"/>
                      </a:lnTo>
                      <a:lnTo>
                        <a:pt x="4131" y="1779"/>
                      </a:lnTo>
                      <a:lnTo>
                        <a:pt x="4137" y="1780"/>
                      </a:lnTo>
                      <a:lnTo>
                        <a:pt x="4144" y="1782"/>
                      </a:lnTo>
                      <a:lnTo>
                        <a:pt x="4151" y="1783"/>
                      </a:lnTo>
                      <a:lnTo>
                        <a:pt x="4158" y="1784"/>
                      </a:lnTo>
                      <a:lnTo>
                        <a:pt x="4166" y="1784"/>
                      </a:lnTo>
                      <a:lnTo>
                        <a:pt x="4173" y="1783"/>
                      </a:lnTo>
                      <a:lnTo>
                        <a:pt x="4180" y="1783"/>
                      </a:lnTo>
                      <a:lnTo>
                        <a:pt x="4187" y="1782"/>
                      </a:lnTo>
                      <a:lnTo>
                        <a:pt x="4194" y="1780"/>
                      </a:lnTo>
                      <a:lnTo>
                        <a:pt x="4201" y="1780"/>
                      </a:lnTo>
                      <a:lnTo>
                        <a:pt x="4208" y="1780"/>
                      </a:lnTo>
                      <a:lnTo>
                        <a:pt x="4215" y="1779"/>
                      </a:lnTo>
                      <a:lnTo>
                        <a:pt x="4222" y="1779"/>
                      </a:lnTo>
                      <a:lnTo>
                        <a:pt x="4228" y="1780"/>
                      </a:lnTo>
                      <a:lnTo>
                        <a:pt x="4235" y="1779"/>
                      </a:lnTo>
                      <a:lnTo>
                        <a:pt x="4242" y="1779"/>
                      </a:lnTo>
                      <a:lnTo>
                        <a:pt x="4249" y="1779"/>
                      </a:lnTo>
                      <a:lnTo>
                        <a:pt x="4256" y="1779"/>
                      </a:lnTo>
                      <a:lnTo>
                        <a:pt x="4263" y="1779"/>
                      </a:lnTo>
                      <a:lnTo>
                        <a:pt x="4270" y="1779"/>
                      </a:lnTo>
                      <a:lnTo>
                        <a:pt x="4277" y="1779"/>
                      </a:lnTo>
                      <a:lnTo>
                        <a:pt x="4284" y="1779"/>
                      </a:lnTo>
                      <a:lnTo>
                        <a:pt x="4292" y="1779"/>
                      </a:lnTo>
                      <a:lnTo>
                        <a:pt x="4299" y="1778"/>
                      </a:lnTo>
                      <a:lnTo>
                        <a:pt x="4306" y="1779"/>
                      </a:lnTo>
                      <a:lnTo>
                        <a:pt x="4313" y="1779"/>
                      </a:lnTo>
                      <a:lnTo>
                        <a:pt x="4319" y="1779"/>
                      </a:lnTo>
                      <a:lnTo>
                        <a:pt x="4326" y="1778"/>
                      </a:lnTo>
                      <a:lnTo>
                        <a:pt x="4333" y="1778"/>
                      </a:lnTo>
                      <a:lnTo>
                        <a:pt x="4340" y="1778"/>
                      </a:lnTo>
                      <a:lnTo>
                        <a:pt x="4347" y="1778"/>
                      </a:lnTo>
                      <a:lnTo>
                        <a:pt x="4354" y="1778"/>
                      </a:lnTo>
                      <a:lnTo>
                        <a:pt x="4361" y="1778"/>
                      </a:lnTo>
                      <a:lnTo>
                        <a:pt x="4368" y="1778"/>
                      </a:lnTo>
                      <a:lnTo>
                        <a:pt x="4375" y="1778"/>
                      </a:lnTo>
                      <a:lnTo>
                        <a:pt x="4382" y="1778"/>
                      </a:lnTo>
                      <a:lnTo>
                        <a:pt x="4389" y="1778"/>
                      </a:lnTo>
                      <a:lnTo>
                        <a:pt x="4395" y="1778"/>
                      </a:lnTo>
                      <a:lnTo>
                        <a:pt x="4402" y="1778"/>
                      </a:lnTo>
                      <a:lnTo>
                        <a:pt x="4410" y="1777"/>
                      </a:lnTo>
                      <a:lnTo>
                        <a:pt x="4417" y="1777"/>
                      </a:lnTo>
                      <a:lnTo>
                        <a:pt x="4424" y="1775"/>
                      </a:lnTo>
                      <a:lnTo>
                        <a:pt x="4431" y="1775"/>
                      </a:lnTo>
                      <a:lnTo>
                        <a:pt x="4438" y="1775"/>
                      </a:lnTo>
                      <a:lnTo>
                        <a:pt x="4445" y="1776"/>
                      </a:lnTo>
                      <a:lnTo>
                        <a:pt x="4452" y="1776"/>
                      </a:lnTo>
                      <a:lnTo>
                        <a:pt x="4459" y="1778"/>
                      </a:lnTo>
                      <a:lnTo>
                        <a:pt x="4466" y="1778"/>
                      </a:lnTo>
                      <a:lnTo>
                        <a:pt x="4473" y="1779"/>
                      </a:lnTo>
                      <a:lnTo>
                        <a:pt x="4480" y="1779"/>
                      </a:lnTo>
                      <a:lnTo>
                        <a:pt x="4486" y="1779"/>
                      </a:lnTo>
                      <a:lnTo>
                        <a:pt x="4493" y="1779"/>
                      </a:lnTo>
                      <a:lnTo>
                        <a:pt x="4500" y="1778"/>
                      </a:lnTo>
                      <a:lnTo>
                        <a:pt x="4507" y="1778"/>
                      </a:lnTo>
                      <a:lnTo>
                        <a:pt x="4514" y="1778"/>
                      </a:lnTo>
                      <a:lnTo>
                        <a:pt x="4521" y="1778"/>
                      </a:lnTo>
                      <a:lnTo>
                        <a:pt x="4529" y="1778"/>
                      </a:lnTo>
                      <a:lnTo>
                        <a:pt x="4536" y="1777"/>
                      </a:lnTo>
                      <a:lnTo>
                        <a:pt x="4543" y="1777"/>
                      </a:lnTo>
                      <a:lnTo>
                        <a:pt x="4550" y="1777"/>
                      </a:lnTo>
                      <a:lnTo>
                        <a:pt x="4557" y="1777"/>
                      </a:lnTo>
                      <a:lnTo>
                        <a:pt x="4564" y="1777"/>
                      </a:lnTo>
                      <a:lnTo>
                        <a:pt x="4571" y="1777"/>
                      </a:lnTo>
                      <a:lnTo>
                        <a:pt x="4577" y="1776"/>
                      </a:lnTo>
                      <a:lnTo>
                        <a:pt x="4584" y="1776"/>
                      </a:lnTo>
                      <a:lnTo>
                        <a:pt x="4591" y="1777"/>
                      </a:lnTo>
                      <a:lnTo>
                        <a:pt x="4598" y="1777"/>
                      </a:lnTo>
                      <a:lnTo>
                        <a:pt x="4605" y="1777"/>
                      </a:lnTo>
                      <a:lnTo>
                        <a:pt x="4612" y="1777"/>
                      </a:lnTo>
                      <a:lnTo>
                        <a:pt x="4619" y="1777"/>
                      </a:lnTo>
                      <a:lnTo>
                        <a:pt x="4626" y="1777"/>
                      </a:lnTo>
                      <a:lnTo>
                        <a:pt x="4633" y="1777"/>
                      </a:lnTo>
                      <a:lnTo>
                        <a:pt x="4640" y="1777"/>
                      </a:lnTo>
                      <a:lnTo>
                        <a:pt x="4648" y="1776"/>
                      </a:lnTo>
                      <a:lnTo>
                        <a:pt x="4655" y="1777"/>
                      </a:lnTo>
                      <a:lnTo>
                        <a:pt x="4662" y="1776"/>
                      </a:lnTo>
                      <a:lnTo>
                        <a:pt x="4668" y="1776"/>
                      </a:lnTo>
                      <a:lnTo>
                        <a:pt x="4675" y="1776"/>
                      </a:lnTo>
                      <a:lnTo>
                        <a:pt x="4682" y="1776"/>
                      </a:lnTo>
                      <a:lnTo>
                        <a:pt x="4689" y="1777"/>
                      </a:lnTo>
                      <a:lnTo>
                        <a:pt x="4696" y="1777"/>
                      </a:lnTo>
                      <a:lnTo>
                        <a:pt x="4703" y="1776"/>
                      </a:lnTo>
                      <a:lnTo>
                        <a:pt x="4710" y="1776"/>
                      </a:lnTo>
                      <a:lnTo>
                        <a:pt x="4717" y="1776"/>
                      </a:lnTo>
                      <a:lnTo>
                        <a:pt x="4724" y="1777"/>
                      </a:lnTo>
                      <a:lnTo>
                        <a:pt x="4731" y="1776"/>
                      </a:lnTo>
                      <a:lnTo>
                        <a:pt x="4738" y="1776"/>
                      </a:lnTo>
                      <a:lnTo>
                        <a:pt x="4745" y="1776"/>
                      </a:lnTo>
                      <a:lnTo>
                        <a:pt x="4751" y="1777"/>
                      </a:lnTo>
                      <a:lnTo>
                        <a:pt x="4758" y="1777"/>
                      </a:lnTo>
                      <a:lnTo>
                        <a:pt x="4765" y="1777"/>
                      </a:lnTo>
                      <a:lnTo>
                        <a:pt x="4773" y="1776"/>
                      </a:lnTo>
                      <a:lnTo>
                        <a:pt x="4780" y="1776"/>
                      </a:lnTo>
                      <a:lnTo>
                        <a:pt x="4787" y="1776"/>
                      </a:lnTo>
                      <a:lnTo>
                        <a:pt x="4794" y="1776"/>
                      </a:lnTo>
                      <a:lnTo>
                        <a:pt x="4801" y="1776"/>
                      </a:lnTo>
                      <a:lnTo>
                        <a:pt x="4808" y="1776"/>
                      </a:lnTo>
                      <a:lnTo>
                        <a:pt x="4815" y="1777"/>
                      </a:lnTo>
                      <a:lnTo>
                        <a:pt x="4822" y="1777"/>
                      </a:lnTo>
                      <a:lnTo>
                        <a:pt x="4829" y="1776"/>
                      </a:lnTo>
                      <a:lnTo>
                        <a:pt x="4836" y="1776"/>
                      </a:lnTo>
                      <a:lnTo>
                        <a:pt x="4842" y="1776"/>
                      </a:lnTo>
                      <a:lnTo>
                        <a:pt x="4849" y="1776"/>
                      </a:lnTo>
                      <a:lnTo>
                        <a:pt x="4856" y="1776"/>
                      </a:lnTo>
                      <a:lnTo>
                        <a:pt x="4863" y="1776"/>
                      </a:lnTo>
                      <a:lnTo>
                        <a:pt x="4870" y="1776"/>
                      </a:lnTo>
                      <a:lnTo>
                        <a:pt x="4877" y="1776"/>
                      </a:lnTo>
                    </a:path>
                  </a:pathLst>
                </a:custGeom>
                <a:noFill/>
                <a:ln w="7938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59" name="Freeform 29"/>
                <p:cNvSpPr>
                  <a:spLocks noChangeAspect="1"/>
                </p:cNvSpPr>
                <p:nvPr/>
              </p:nvSpPr>
              <p:spPr bwMode="auto">
                <a:xfrm>
                  <a:off x="2617" y="1310"/>
                  <a:ext cx="226" cy="1"/>
                </a:xfrm>
                <a:custGeom>
                  <a:avLst/>
                  <a:gdLst>
                    <a:gd name="T0" fmla="*/ 1 w 482"/>
                    <a:gd name="T1" fmla="*/ 0 h 4"/>
                    <a:gd name="T2" fmla="*/ 5 w 482"/>
                    <a:gd name="T3" fmla="*/ 0 h 4"/>
                    <a:gd name="T4" fmla="*/ 8 w 482"/>
                    <a:gd name="T5" fmla="*/ 0 h 4"/>
                    <a:gd name="T6" fmla="*/ 11 w 482"/>
                    <a:gd name="T7" fmla="*/ 0 h 4"/>
                    <a:gd name="T8" fmla="*/ 14 w 482"/>
                    <a:gd name="T9" fmla="*/ 0 h 4"/>
                    <a:gd name="T10" fmla="*/ 17 w 482"/>
                    <a:gd name="T11" fmla="*/ 0 h 4"/>
                    <a:gd name="T12" fmla="*/ 20 w 482"/>
                    <a:gd name="T13" fmla="*/ 0 h 4"/>
                    <a:gd name="T14" fmla="*/ 23 w 482"/>
                    <a:gd name="T15" fmla="*/ 0 h 4"/>
                    <a:gd name="T16" fmla="*/ 26 w 482"/>
                    <a:gd name="T17" fmla="*/ 0 h 4"/>
                    <a:gd name="T18" fmla="*/ 30 w 482"/>
                    <a:gd name="T19" fmla="*/ 0 h 4"/>
                    <a:gd name="T20" fmla="*/ 32 w 482"/>
                    <a:gd name="T21" fmla="*/ 0 h 4"/>
                    <a:gd name="T22" fmla="*/ 35 w 482"/>
                    <a:gd name="T23" fmla="*/ 0 h 4"/>
                    <a:gd name="T24" fmla="*/ 38 w 482"/>
                    <a:gd name="T25" fmla="*/ 0 h 4"/>
                    <a:gd name="T26" fmla="*/ 42 w 482"/>
                    <a:gd name="T27" fmla="*/ 0 h 4"/>
                    <a:gd name="T28" fmla="*/ 45 w 482"/>
                    <a:gd name="T29" fmla="*/ 0 h 4"/>
                    <a:gd name="T30" fmla="*/ 48 w 482"/>
                    <a:gd name="T31" fmla="*/ 0 h 4"/>
                    <a:gd name="T32" fmla="*/ 51 w 482"/>
                    <a:gd name="T33" fmla="*/ 0 h 4"/>
                    <a:gd name="T34" fmla="*/ 53 w 482"/>
                    <a:gd name="T35" fmla="*/ 0 h 4"/>
                    <a:gd name="T36" fmla="*/ 57 w 482"/>
                    <a:gd name="T37" fmla="*/ 0 h 4"/>
                    <a:gd name="T38" fmla="*/ 60 w 482"/>
                    <a:gd name="T39" fmla="*/ 0 h 4"/>
                    <a:gd name="T40" fmla="*/ 63 w 482"/>
                    <a:gd name="T41" fmla="*/ 0 h 4"/>
                    <a:gd name="T42" fmla="*/ 66 w 482"/>
                    <a:gd name="T43" fmla="*/ 0 h 4"/>
                    <a:gd name="T44" fmla="*/ 69 w 482"/>
                    <a:gd name="T45" fmla="*/ 0 h 4"/>
                    <a:gd name="T46" fmla="*/ 72 w 482"/>
                    <a:gd name="T47" fmla="*/ 0 h 4"/>
                    <a:gd name="T48" fmla="*/ 75 w 482"/>
                    <a:gd name="T49" fmla="*/ 0 h 4"/>
                    <a:gd name="T50" fmla="*/ 78 w 482"/>
                    <a:gd name="T51" fmla="*/ 0 h 4"/>
                    <a:gd name="T52" fmla="*/ 81 w 482"/>
                    <a:gd name="T53" fmla="*/ 0 h 4"/>
                    <a:gd name="T54" fmla="*/ 85 w 482"/>
                    <a:gd name="T55" fmla="*/ 0 h 4"/>
                    <a:gd name="T56" fmla="*/ 88 w 482"/>
                    <a:gd name="T57" fmla="*/ 0 h 4"/>
                    <a:gd name="T58" fmla="*/ 90 w 482"/>
                    <a:gd name="T59" fmla="*/ 0 h 4"/>
                    <a:gd name="T60" fmla="*/ 94 w 482"/>
                    <a:gd name="T61" fmla="*/ 0 h 4"/>
                    <a:gd name="T62" fmla="*/ 97 w 482"/>
                    <a:gd name="T63" fmla="*/ 0 h 4"/>
                    <a:gd name="T64" fmla="*/ 100 w 482"/>
                    <a:gd name="T65" fmla="*/ 0 h 4"/>
                    <a:gd name="T66" fmla="*/ 103 w 482"/>
                    <a:gd name="T67" fmla="*/ 0 h 4"/>
                    <a:gd name="T68" fmla="*/ 106 w 482"/>
                    <a:gd name="T69" fmla="*/ 0 h 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482"/>
                    <a:gd name="T106" fmla="*/ 0 h 4"/>
                    <a:gd name="T107" fmla="*/ 482 w 482"/>
                    <a:gd name="T108" fmla="*/ 4 h 4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482" h="4">
                      <a:moveTo>
                        <a:pt x="0" y="3"/>
                      </a:moveTo>
                      <a:lnTo>
                        <a:pt x="7" y="3"/>
                      </a:lnTo>
                      <a:lnTo>
                        <a:pt x="15" y="4"/>
                      </a:lnTo>
                      <a:lnTo>
                        <a:pt x="22" y="3"/>
                      </a:lnTo>
                      <a:lnTo>
                        <a:pt x="29" y="3"/>
                      </a:lnTo>
                      <a:lnTo>
                        <a:pt x="36" y="2"/>
                      </a:lnTo>
                      <a:lnTo>
                        <a:pt x="43" y="2"/>
                      </a:lnTo>
                      <a:lnTo>
                        <a:pt x="50" y="3"/>
                      </a:lnTo>
                      <a:lnTo>
                        <a:pt x="56" y="2"/>
                      </a:lnTo>
                      <a:lnTo>
                        <a:pt x="63" y="3"/>
                      </a:lnTo>
                      <a:lnTo>
                        <a:pt x="70" y="3"/>
                      </a:lnTo>
                      <a:lnTo>
                        <a:pt x="77" y="3"/>
                      </a:lnTo>
                      <a:lnTo>
                        <a:pt x="84" y="3"/>
                      </a:lnTo>
                      <a:lnTo>
                        <a:pt x="91" y="3"/>
                      </a:lnTo>
                      <a:lnTo>
                        <a:pt x="98" y="2"/>
                      </a:lnTo>
                      <a:lnTo>
                        <a:pt x="105" y="3"/>
                      </a:lnTo>
                      <a:lnTo>
                        <a:pt x="112" y="3"/>
                      </a:lnTo>
                      <a:lnTo>
                        <a:pt x="119" y="2"/>
                      </a:lnTo>
                      <a:lnTo>
                        <a:pt x="126" y="3"/>
                      </a:lnTo>
                      <a:lnTo>
                        <a:pt x="134" y="3"/>
                      </a:lnTo>
                      <a:lnTo>
                        <a:pt x="141" y="3"/>
                      </a:lnTo>
                      <a:lnTo>
                        <a:pt x="147" y="3"/>
                      </a:lnTo>
                      <a:lnTo>
                        <a:pt x="154" y="2"/>
                      </a:lnTo>
                      <a:lnTo>
                        <a:pt x="161" y="3"/>
                      </a:lnTo>
                      <a:lnTo>
                        <a:pt x="168" y="3"/>
                      </a:lnTo>
                      <a:lnTo>
                        <a:pt x="175" y="2"/>
                      </a:lnTo>
                      <a:lnTo>
                        <a:pt x="182" y="2"/>
                      </a:lnTo>
                      <a:lnTo>
                        <a:pt x="189" y="2"/>
                      </a:lnTo>
                      <a:lnTo>
                        <a:pt x="196" y="3"/>
                      </a:lnTo>
                      <a:lnTo>
                        <a:pt x="203" y="2"/>
                      </a:lnTo>
                      <a:lnTo>
                        <a:pt x="210" y="2"/>
                      </a:lnTo>
                      <a:lnTo>
                        <a:pt x="217" y="2"/>
                      </a:lnTo>
                      <a:lnTo>
                        <a:pt x="223" y="3"/>
                      </a:lnTo>
                      <a:lnTo>
                        <a:pt x="230" y="3"/>
                      </a:lnTo>
                      <a:lnTo>
                        <a:pt x="237" y="3"/>
                      </a:lnTo>
                      <a:lnTo>
                        <a:pt x="244" y="2"/>
                      </a:lnTo>
                      <a:lnTo>
                        <a:pt x="252" y="2"/>
                      </a:lnTo>
                      <a:lnTo>
                        <a:pt x="259" y="3"/>
                      </a:lnTo>
                      <a:lnTo>
                        <a:pt x="266" y="2"/>
                      </a:lnTo>
                      <a:lnTo>
                        <a:pt x="273" y="2"/>
                      </a:lnTo>
                      <a:lnTo>
                        <a:pt x="280" y="3"/>
                      </a:lnTo>
                      <a:lnTo>
                        <a:pt x="287" y="3"/>
                      </a:lnTo>
                      <a:lnTo>
                        <a:pt x="294" y="2"/>
                      </a:lnTo>
                      <a:lnTo>
                        <a:pt x="301" y="2"/>
                      </a:lnTo>
                      <a:lnTo>
                        <a:pt x="308" y="3"/>
                      </a:lnTo>
                      <a:lnTo>
                        <a:pt x="314" y="3"/>
                      </a:lnTo>
                      <a:lnTo>
                        <a:pt x="321" y="2"/>
                      </a:lnTo>
                      <a:lnTo>
                        <a:pt x="328" y="2"/>
                      </a:lnTo>
                      <a:lnTo>
                        <a:pt x="335" y="2"/>
                      </a:lnTo>
                      <a:lnTo>
                        <a:pt x="342" y="2"/>
                      </a:lnTo>
                      <a:lnTo>
                        <a:pt x="349" y="2"/>
                      </a:lnTo>
                      <a:lnTo>
                        <a:pt x="356" y="2"/>
                      </a:lnTo>
                      <a:lnTo>
                        <a:pt x="363" y="2"/>
                      </a:lnTo>
                      <a:lnTo>
                        <a:pt x="370" y="2"/>
                      </a:lnTo>
                      <a:lnTo>
                        <a:pt x="378" y="2"/>
                      </a:lnTo>
                      <a:lnTo>
                        <a:pt x="385" y="0"/>
                      </a:lnTo>
                      <a:lnTo>
                        <a:pt x="392" y="2"/>
                      </a:lnTo>
                      <a:lnTo>
                        <a:pt x="399" y="2"/>
                      </a:lnTo>
                      <a:lnTo>
                        <a:pt x="405" y="2"/>
                      </a:lnTo>
                      <a:lnTo>
                        <a:pt x="412" y="2"/>
                      </a:lnTo>
                      <a:lnTo>
                        <a:pt x="419" y="2"/>
                      </a:lnTo>
                      <a:lnTo>
                        <a:pt x="426" y="2"/>
                      </a:lnTo>
                      <a:lnTo>
                        <a:pt x="433" y="2"/>
                      </a:lnTo>
                      <a:lnTo>
                        <a:pt x="440" y="2"/>
                      </a:lnTo>
                      <a:lnTo>
                        <a:pt x="447" y="2"/>
                      </a:lnTo>
                      <a:lnTo>
                        <a:pt x="454" y="2"/>
                      </a:lnTo>
                      <a:lnTo>
                        <a:pt x="461" y="2"/>
                      </a:lnTo>
                      <a:lnTo>
                        <a:pt x="468" y="2"/>
                      </a:lnTo>
                      <a:lnTo>
                        <a:pt x="475" y="2"/>
                      </a:lnTo>
                      <a:lnTo>
                        <a:pt x="482" y="3"/>
                      </a:lnTo>
                    </a:path>
                  </a:pathLst>
                </a:custGeom>
                <a:noFill/>
                <a:ln w="7938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60" name="Rectangle 30"/>
                <p:cNvSpPr>
                  <a:spLocks noChangeAspect="1" noChangeArrowheads="1"/>
                </p:cNvSpPr>
                <p:nvPr/>
              </p:nvSpPr>
              <p:spPr bwMode="auto">
                <a:xfrm>
                  <a:off x="1111" y="2308"/>
                  <a:ext cx="1147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1400">
                      <a:solidFill>
                        <a:srgbClr val="000000"/>
                      </a:solidFill>
                      <a:latin typeface="Calibri" pitchFamily="34" charset="0"/>
                    </a:rPr>
                    <a:t>Магнитное поле / мТл</a:t>
                  </a:r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96361" name="Line 31"/>
                <p:cNvSpPr>
                  <a:spLocks noChangeAspect="1" noChangeShapeType="1"/>
                </p:cNvSpPr>
                <p:nvPr/>
              </p:nvSpPr>
              <p:spPr bwMode="auto">
                <a:xfrm>
                  <a:off x="1994" y="708"/>
                  <a:ext cx="273" cy="1"/>
                </a:xfrm>
                <a:prstGeom prst="line">
                  <a:avLst/>
                </a:prstGeom>
                <a:noFill/>
                <a:ln w="7938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62" name="Line 32"/>
                <p:cNvSpPr>
                  <a:spLocks noChangeAspect="1" noChangeShapeType="1"/>
                </p:cNvSpPr>
                <p:nvPr/>
              </p:nvSpPr>
              <p:spPr bwMode="auto">
                <a:xfrm>
                  <a:off x="1994" y="855"/>
                  <a:ext cx="273" cy="1"/>
                </a:xfrm>
                <a:prstGeom prst="line">
                  <a:avLst/>
                </a:prstGeom>
                <a:noFill/>
                <a:ln w="7938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63" name="Rectangle 33"/>
                <p:cNvSpPr>
                  <a:spLocks noChangeAspect="1" noChangeArrowheads="1"/>
                </p:cNvSpPr>
                <p:nvPr/>
              </p:nvSpPr>
              <p:spPr bwMode="auto">
                <a:xfrm>
                  <a:off x="2267" y="794"/>
                  <a:ext cx="23" cy="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1000">
                      <a:solidFill>
                        <a:srgbClr val="000000"/>
                      </a:solidFill>
                      <a:latin typeface="Calibri" pitchFamily="34" charset="0"/>
                    </a:rPr>
                    <a:t> </a:t>
                  </a:r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96364" name="Line 34"/>
                <p:cNvSpPr>
                  <a:spLocks noChangeAspect="1" noChangeShapeType="1"/>
                </p:cNvSpPr>
                <p:nvPr/>
              </p:nvSpPr>
              <p:spPr bwMode="auto">
                <a:xfrm>
                  <a:off x="1994" y="1024"/>
                  <a:ext cx="273" cy="2"/>
                </a:xfrm>
                <a:prstGeom prst="line">
                  <a:avLst/>
                </a:prstGeom>
                <a:noFill/>
                <a:ln w="7938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65" name="Rectangle 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67" y="926"/>
                  <a:ext cx="23" cy="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1000">
                      <a:solidFill>
                        <a:srgbClr val="000000"/>
                      </a:solidFill>
                      <a:latin typeface="Calibri" pitchFamily="34" charset="0"/>
                    </a:rPr>
                    <a:t> </a:t>
                  </a:r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96366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2290" y="572"/>
                  <a:ext cx="676" cy="5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600">
                      <a:latin typeface="Calibri" pitchFamily="34" charset="0"/>
                    </a:rPr>
                    <a:t>T=260 K</a:t>
                  </a:r>
                </a:p>
                <a:p>
                  <a:r>
                    <a:rPr lang="en-US" sz="1600">
                      <a:latin typeface="Calibri" pitchFamily="34" charset="0"/>
                    </a:rPr>
                    <a:t>T=140 K</a:t>
                  </a:r>
                </a:p>
                <a:p>
                  <a:r>
                    <a:rPr lang="en-US" sz="1600">
                      <a:latin typeface="Calibri" pitchFamily="34" charset="0"/>
                    </a:rPr>
                    <a:t>T=90 K</a:t>
                  </a:r>
                  <a:endParaRPr lang="ru-RU" sz="1600">
                    <a:latin typeface="Calibri" pitchFamily="34" charset="0"/>
                  </a:endParaRPr>
                </a:p>
              </p:txBody>
            </p:sp>
          </p:grpSp>
          <p:grpSp>
            <p:nvGrpSpPr>
              <p:cNvPr id="96323" name="Group 57"/>
              <p:cNvGrpSpPr>
                <a:grpSpLocks noChangeAspect="1"/>
              </p:cNvGrpSpPr>
              <p:nvPr/>
            </p:nvGrpSpPr>
            <p:grpSpPr bwMode="auto">
              <a:xfrm>
                <a:off x="149" y="391"/>
                <a:ext cx="2696" cy="181"/>
                <a:chOff x="-41" y="391"/>
                <a:chExt cx="3375" cy="227"/>
              </a:xfrm>
            </p:grpSpPr>
            <p:sp>
              <p:nvSpPr>
                <p:cNvPr id="96324" name="Line 43"/>
                <p:cNvSpPr>
                  <a:spLocks noChangeAspect="1" noChangeShapeType="1"/>
                </p:cNvSpPr>
                <p:nvPr/>
              </p:nvSpPr>
              <p:spPr bwMode="auto">
                <a:xfrm>
                  <a:off x="525" y="590"/>
                  <a:ext cx="2809" cy="1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25" name="Line 44"/>
                <p:cNvSpPr>
                  <a:spLocks noChangeAspect="1" noChangeShapeType="1"/>
                </p:cNvSpPr>
                <p:nvPr/>
              </p:nvSpPr>
              <p:spPr bwMode="auto">
                <a:xfrm>
                  <a:off x="1869" y="590"/>
                  <a:ext cx="1" cy="28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26" name="Line 45"/>
                <p:cNvSpPr>
                  <a:spLocks noChangeAspect="1" noChangeShapeType="1"/>
                </p:cNvSpPr>
                <p:nvPr/>
              </p:nvSpPr>
              <p:spPr bwMode="auto">
                <a:xfrm>
                  <a:off x="2402" y="590"/>
                  <a:ext cx="1" cy="28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27" name="Line 46"/>
                <p:cNvSpPr>
                  <a:spLocks noChangeAspect="1" noChangeShapeType="1"/>
                </p:cNvSpPr>
                <p:nvPr/>
              </p:nvSpPr>
              <p:spPr bwMode="auto">
                <a:xfrm>
                  <a:off x="3071" y="590"/>
                  <a:ext cx="1" cy="28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28" name="Line 47"/>
                <p:cNvSpPr>
                  <a:spLocks noChangeAspect="1" noChangeShapeType="1"/>
                </p:cNvSpPr>
                <p:nvPr/>
              </p:nvSpPr>
              <p:spPr bwMode="auto">
                <a:xfrm>
                  <a:off x="1428" y="590"/>
                  <a:ext cx="1" cy="28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29" name="Line 48"/>
                <p:cNvSpPr>
                  <a:spLocks noChangeAspect="1" noChangeShapeType="1"/>
                </p:cNvSpPr>
                <p:nvPr/>
              </p:nvSpPr>
              <p:spPr bwMode="auto">
                <a:xfrm>
                  <a:off x="1058" y="590"/>
                  <a:ext cx="1" cy="28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30" name="Line 49"/>
                <p:cNvSpPr>
                  <a:spLocks noChangeAspect="1" noChangeShapeType="1"/>
                </p:cNvSpPr>
                <p:nvPr/>
              </p:nvSpPr>
              <p:spPr bwMode="auto">
                <a:xfrm>
                  <a:off x="752" y="590"/>
                  <a:ext cx="1" cy="28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331" name="Rectangle 50"/>
                <p:cNvSpPr>
                  <a:spLocks noChangeAspect="1" noChangeArrowheads="1"/>
                </p:cNvSpPr>
                <p:nvPr/>
              </p:nvSpPr>
              <p:spPr bwMode="auto">
                <a:xfrm>
                  <a:off x="2963" y="399"/>
                  <a:ext cx="223" cy="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1400">
                      <a:solidFill>
                        <a:srgbClr val="000000"/>
                      </a:solidFill>
                      <a:latin typeface="Helvetica" pitchFamily="34" charset="0"/>
                    </a:rPr>
                    <a:t>1.6</a:t>
                  </a:r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96332" name="Rectangle 51"/>
                <p:cNvSpPr>
                  <a:spLocks noChangeAspect="1" noChangeArrowheads="1"/>
                </p:cNvSpPr>
                <p:nvPr/>
              </p:nvSpPr>
              <p:spPr bwMode="auto">
                <a:xfrm>
                  <a:off x="2289" y="391"/>
                  <a:ext cx="222" cy="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1400">
                      <a:solidFill>
                        <a:srgbClr val="000000"/>
                      </a:solidFill>
                      <a:latin typeface="Helvetica" pitchFamily="34" charset="0"/>
                    </a:rPr>
                    <a:t>1.8</a:t>
                  </a:r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96333" name="Rectangle 52"/>
                <p:cNvSpPr>
                  <a:spLocks noChangeAspect="1" noChangeArrowheads="1"/>
                </p:cNvSpPr>
                <p:nvPr/>
              </p:nvSpPr>
              <p:spPr bwMode="auto">
                <a:xfrm>
                  <a:off x="1748" y="391"/>
                  <a:ext cx="223" cy="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1400">
                      <a:solidFill>
                        <a:srgbClr val="000000"/>
                      </a:solidFill>
                      <a:latin typeface="Helvetica" pitchFamily="34" charset="0"/>
                    </a:rPr>
                    <a:t>2.0</a:t>
                  </a:r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96334" name="Rectangle 53"/>
                <p:cNvSpPr>
                  <a:spLocks noChangeAspect="1" noChangeArrowheads="1"/>
                </p:cNvSpPr>
                <p:nvPr/>
              </p:nvSpPr>
              <p:spPr bwMode="auto">
                <a:xfrm>
                  <a:off x="1321" y="391"/>
                  <a:ext cx="223" cy="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1400">
                      <a:solidFill>
                        <a:srgbClr val="000000"/>
                      </a:solidFill>
                      <a:latin typeface="Helvetica" pitchFamily="34" charset="0"/>
                    </a:rPr>
                    <a:t>2.2</a:t>
                  </a:r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96335" name="Rectangle 54"/>
                <p:cNvSpPr>
                  <a:spLocks noChangeAspect="1" noChangeArrowheads="1"/>
                </p:cNvSpPr>
                <p:nvPr/>
              </p:nvSpPr>
              <p:spPr bwMode="auto">
                <a:xfrm>
                  <a:off x="952" y="399"/>
                  <a:ext cx="222" cy="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1400">
                      <a:solidFill>
                        <a:srgbClr val="000000"/>
                      </a:solidFill>
                      <a:latin typeface="Helvetica" pitchFamily="34" charset="0"/>
                    </a:rPr>
                    <a:t>2.4</a:t>
                  </a:r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96336" name="Rectangle 55"/>
                <p:cNvSpPr>
                  <a:spLocks noChangeAspect="1" noChangeArrowheads="1"/>
                </p:cNvSpPr>
                <p:nvPr/>
              </p:nvSpPr>
              <p:spPr bwMode="auto">
                <a:xfrm>
                  <a:off x="667" y="399"/>
                  <a:ext cx="223" cy="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1400">
                      <a:solidFill>
                        <a:srgbClr val="000000"/>
                      </a:solidFill>
                      <a:latin typeface="Helvetica" pitchFamily="34" charset="0"/>
                    </a:rPr>
                    <a:t>2.6</a:t>
                  </a:r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96337" name="Rectangle 56"/>
                <p:cNvSpPr>
                  <a:spLocks noChangeAspect="1" noChangeArrowheads="1"/>
                </p:cNvSpPr>
                <p:nvPr/>
              </p:nvSpPr>
              <p:spPr bwMode="auto">
                <a:xfrm>
                  <a:off x="-41" y="399"/>
                  <a:ext cx="583" cy="1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1600">
                      <a:solidFill>
                        <a:srgbClr val="000000"/>
                      </a:solidFill>
                      <a:latin typeface="Helvetica" pitchFamily="34" charset="0"/>
                    </a:rPr>
                    <a:t>g </a:t>
                  </a:r>
                  <a:r>
                    <a:rPr lang="ru-RU" sz="1300">
                      <a:solidFill>
                        <a:srgbClr val="000000"/>
                      </a:solidFill>
                      <a:latin typeface="Helvetica" pitchFamily="34" charset="0"/>
                    </a:rPr>
                    <a:t>фактор</a:t>
                  </a:r>
                  <a:endParaRPr lang="ru-RU" sz="1300">
                    <a:latin typeface="Calibri" pitchFamily="34" charset="0"/>
                  </a:endParaRPr>
                </a:p>
              </p:txBody>
            </p:sp>
          </p:grpSp>
        </p:grpSp>
      </p:grpSp>
      <p:grpSp>
        <p:nvGrpSpPr>
          <p:cNvPr id="96264" name="Group 64"/>
          <p:cNvGrpSpPr>
            <a:grpSpLocks/>
          </p:cNvGrpSpPr>
          <p:nvPr/>
        </p:nvGrpSpPr>
        <p:grpSpPr bwMode="auto">
          <a:xfrm>
            <a:off x="4716463" y="3716338"/>
            <a:ext cx="3225800" cy="2447925"/>
            <a:chOff x="3288" y="754"/>
            <a:chExt cx="2349" cy="1742"/>
          </a:xfrm>
        </p:grpSpPr>
        <p:pic>
          <p:nvPicPr>
            <p:cNvPr id="96315" name="Picture 6" descr="magnetizatio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88" y="754"/>
              <a:ext cx="2349" cy="1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6316" name="Oval 61"/>
            <p:cNvSpPr>
              <a:spLocks noChangeArrowheads="1"/>
            </p:cNvSpPr>
            <p:nvPr/>
          </p:nvSpPr>
          <p:spPr bwMode="auto">
            <a:xfrm>
              <a:off x="3992" y="1888"/>
              <a:ext cx="91" cy="90"/>
            </a:xfrm>
            <a:prstGeom prst="ellipse">
              <a:avLst/>
            </a:prstGeom>
            <a:solidFill>
              <a:srgbClr val="FF3300">
                <a:alpha val="59999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6317" name="Oval 62"/>
            <p:cNvSpPr>
              <a:spLocks noChangeArrowheads="1"/>
            </p:cNvSpPr>
            <p:nvPr/>
          </p:nvSpPr>
          <p:spPr bwMode="auto">
            <a:xfrm>
              <a:off x="4339" y="1743"/>
              <a:ext cx="91" cy="90"/>
            </a:xfrm>
            <a:prstGeom prst="ellipse">
              <a:avLst/>
            </a:prstGeom>
            <a:solidFill>
              <a:srgbClr val="008000">
                <a:alpha val="59999"/>
              </a:srgbClr>
            </a:solidFill>
            <a:ln w="9525">
              <a:solidFill>
                <a:srgbClr val="3399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6318" name="Oval 63"/>
            <p:cNvSpPr>
              <a:spLocks noChangeArrowheads="1"/>
            </p:cNvSpPr>
            <p:nvPr/>
          </p:nvSpPr>
          <p:spPr bwMode="auto">
            <a:xfrm>
              <a:off x="5025" y="1117"/>
              <a:ext cx="91" cy="90"/>
            </a:xfrm>
            <a:prstGeom prst="ellipse">
              <a:avLst/>
            </a:prstGeom>
            <a:solidFill>
              <a:srgbClr val="0000FF">
                <a:alpha val="59999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7" name="Group 87"/>
          <p:cNvGrpSpPr>
            <a:grpSpLocks noChangeAspect="1"/>
          </p:cNvGrpSpPr>
          <p:nvPr/>
        </p:nvGrpSpPr>
        <p:grpSpPr bwMode="auto">
          <a:xfrm>
            <a:off x="684213" y="549275"/>
            <a:ext cx="3306762" cy="2979738"/>
            <a:chOff x="431" y="346"/>
            <a:chExt cx="2314" cy="2086"/>
          </a:xfrm>
        </p:grpSpPr>
        <p:pic>
          <p:nvPicPr>
            <p:cNvPr id="96302" name="Picture 73" descr="to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6" y="346"/>
              <a:ext cx="2299" cy="1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6303" name="Oval 74"/>
            <p:cNvSpPr>
              <a:spLocks noChangeArrowheads="1"/>
            </p:cNvSpPr>
            <p:nvPr/>
          </p:nvSpPr>
          <p:spPr bwMode="auto">
            <a:xfrm>
              <a:off x="431" y="618"/>
              <a:ext cx="649" cy="635"/>
            </a:xfrm>
            <a:prstGeom prst="ellipse">
              <a:avLst/>
            </a:prstGeom>
            <a:noFill/>
            <a:ln w="9525">
              <a:solidFill>
                <a:srgbClr val="FF33CC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6304" name="Oval 75"/>
            <p:cNvSpPr>
              <a:spLocks noChangeArrowheads="1"/>
            </p:cNvSpPr>
            <p:nvPr/>
          </p:nvSpPr>
          <p:spPr bwMode="auto">
            <a:xfrm>
              <a:off x="1217" y="663"/>
              <a:ext cx="680" cy="635"/>
            </a:xfrm>
            <a:prstGeom prst="ellipse">
              <a:avLst/>
            </a:prstGeom>
            <a:solidFill>
              <a:srgbClr val="FF0000">
                <a:alpha val="10196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6305" name="Line 76"/>
            <p:cNvSpPr>
              <a:spLocks noChangeShapeType="1"/>
            </p:cNvSpPr>
            <p:nvPr/>
          </p:nvSpPr>
          <p:spPr bwMode="auto">
            <a:xfrm>
              <a:off x="839" y="1253"/>
              <a:ext cx="317" cy="1134"/>
            </a:xfrm>
            <a:prstGeom prst="line">
              <a:avLst/>
            </a:prstGeom>
            <a:noFill/>
            <a:ln w="12700">
              <a:solidFill>
                <a:srgbClr val="FF00FF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96306" name="Group 77"/>
            <p:cNvGrpSpPr>
              <a:grpSpLocks/>
            </p:cNvGrpSpPr>
            <p:nvPr/>
          </p:nvGrpSpPr>
          <p:grpSpPr bwMode="auto">
            <a:xfrm>
              <a:off x="793" y="2386"/>
              <a:ext cx="680" cy="46"/>
              <a:chOff x="1338" y="2341"/>
              <a:chExt cx="680" cy="46"/>
            </a:xfrm>
          </p:grpSpPr>
          <p:sp>
            <p:nvSpPr>
              <p:cNvPr id="96312" name="Line 78"/>
              <p:cNvSpPr>
                <a:spLocks noChangeShapeType="1"/>
              </p:cNvSpPr>
              <p:nvPr/>
            </p:nvSpPr>
            <p:spPr bwMode="auto">
              <a:xfrm>
                <a:off x="1338" y="2341"/>
                <a:ext cx="680" cy="0"/>
              </a:xfrm>
              <a:prstGeom prst="line">
                <a:avLst/>
              </a:prstGeom>
              <a:noFill/>
              <a:ln w="12700">
                <a:solidFill>
                  <a:srgbClr val="FF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313" name="Line 79"/>
              <p:cNvSpPr>
                <a:spLocks noChangeShapeType="1"/>
              </p:cNvSpPr>
              <p:nvPr/>
            </p:nvSpPr>
            <p:spPr bwMode="auto">
              <a:xfrm>
                <a:off x="1338" y="2341"/>
                <a:ext cx="0" cy="46"/>
              </a:xfrm>
              <a:prstGeom prst="line">
                <a:avLst/>
              </a:prstGeom>
              <a:noFill/>
              <a:ln w="12700">
                <a:solidFill>
                  <a:srgbClr val="FF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314" name="Line 80"/>
              <p:cNvSpPr>
                <a:spLocks noChangeShapeType="1"/>
              </p:cNvSpPr>
              <p:nvPr/>
            </p:nvSpPr>
            <p:spPr bwMode="auto">
              <a:xfrm>
                <a:off x="2018" y="2341"/>
                <a:ext cx="0" cy="46"/>
              </a:xfrm>
              <a:prstGeom prst="line">
                <a:avLst/>
              </a:prstGeom>
              <a:noFill/>
              <a:ln w="12700">
                <a:solidFill>
                  <a:srgbClr val="FF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6307" name="Group 81"/>
            <p:cNvGrpSpPr>
              <a:grpSpLocks/>
            </p:cNvGrpSpPr>
            <p:nvPr/>
          </p:nvGrpSpPr>
          <p:grpSpPr bwMode="auto">
            <a:xfrm>
              <a:off x="1520" y="2114"/>
              <a:ext cx="498" cy="46"/>
              <a:chOff x="1338" y="2341"/>
              <a:chExt cx="680" cy="46"/>
            </a:xfrm>
          </p:grpSpPr>
          <p:sp>
            <p:nvSpPr>
              <p:cNvPr id="96309" name="Line 82"/>
              <p:cNvSpPr>
                <a:spLocks noChangeShapeType="1"/>
              </p:cNvSpPr>
              <p:nvPr/>
            </p:nvSpPr>
            <p:spPr bwMode="auto">
              <a:xfrm>
                <a:off x="1338" y="2341"/>
                <a:ext cx="680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310" name="Line 83"/>
              <p:cNvSpPr>
                <a:spLocks noChangeShapeType="1"/>
              </p:cNvSpPr>
              <p:nvPr/>
            </p:nvSpPr>
            <p:spPr bwMode="auto">
              <a:xfrm>
                <a:off x="1338" y="2341"/>
                <a:ext cx="0" cy="4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311" name="Line 84"/>
              <p:cNvSpPr>
                <a:spLocks noChangeShapeType="1"/>
              </p:cNvSpPr>
              <p:nvPr/>
            </p:nvSpPr>
            <p:spPr bwMode="auto">
              <a:xfrm>
                <a:off x="2018" y="2341"/>
                <a:ext cx="0" cy="4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6308" name="Line 85"/>
            <p:cNvSpPr>
              <a:spLocks noChangeShapeType="1"/>
            </p:cNvSpPr>
            <p:nvPr/>
          </p:nvSpPr>
          <p:spPr bwMode="auto">
            <a:xfrm>
              <a:off x="1610" y="1299"/>
              <a:ext cx="181" cy="81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146"/>
          <p:cNvGrpSpPr>
            <a:grpSpLocks/>
          </p:cNvGrpSpPr>
          <p:nvPr/>
        </p:nvGrpSpPr>
        <p:grpSpPr bwMode="auto">
          <a:xfrm>
            <a:off x="5003800" y="404813"/>
            <a:ext cx="3862388" cy="3455987"/>
            <a:chOff x="3152" y="210"/>
            <a:chExt cx="2433" cy="2177"/>
          </a:xfrm>
        </p:grpSpPr>
        <p:grpSp>
          <p:nvGrpSpPr>
            <p:cNvPr id="96271" name="Group 134"/>
            <p:cNvGrpSpPr>
              <a:grpSpLocks/>
            </p:cNvGrpSpPr>
            <p:nvPr/>
          </p:nvGrpSpPr>
          <p:grpSpPr bwMode="auto">
            <a:xfrm>
              <a:off x="3152" y="706"/>
              <a:ext cx="2433" cy="1681"/>
              <a:chOff x="3152" y="527"/>
              <a:chExt cx="2433" cy="1681"/>
            </a:xfrm>
          </p:grpSpPr>
          <p:grpSp>
            <p:nvGrpSpPr>
              <p:cNvPr id="96281" name="Group 109"/>
              <p:cNvGrpSpPr>
                <a:grpSpLocks/>
              </p:cNvGrpSpPr>
              <p:nvPr/>
            </p:nvGrpSpPr>
            <p:grpSpPr bwMode="auto">
              <a:xfrm>
                <a:off x="3152" y="566"/>
                <a:ext cx="1409" cy="1549"/>
                <a:chOff x="340" y="1071"/>
                <a:chExt cx="1409" cy="1549"/>
              </a:xfrm>
            </p:grpSpPr>
            <p:grpSp>
              <p:nvGrpSpPr>
                <p:cNvPr id="96282" name="Group 110"/>
                <p:cNvGrpSpPr>
                  <a:grpSpLocks noChangeAspect="1"/>
                </p:cNvGrpSpPr>
                <p:nvPr/>
              </p:nvGrpSpPr>
              <p:grpSpPr bwMode="auto">
                <a:xfrm>
                  <a:off x="341" y="1071"/>
                  <a:ext cx="954" cy="1495"/>
                  <a:chOff x="3683" y="975"/>
                  <a:chExt cx="1306" cy="1997"/>
                </a:xfrm>
              </p:grpSpPr>
              <p:grpSp>
                <p:nvGrpSpPr>
                  <p:cNvPr id="96289" name="Group 11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683" y="975"/>
                    <a:ext cx="1306" cy="1997"/>
                    <a:chOff x="3294" y="2438"/>
                    <a:chExt cx="1920" cy="4890"/>
                  </a:xfrm>
                </p:grpSpPr>
                <p:sp>
                  <p:nvSpPr>
                    <p:cNvPr id="96292" name="Line 11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294" y="2438"/>
                      <a:ext cx="1920" cy="48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prstDash val="dash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6293" name="Line 113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294" y="2764"/>
                      <a:ext cx="1920" cy="163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prstDash val="dash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6294" name="Line 11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294" y="2927"/>
                      <a:ext cx="1920" cy="163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prstDash val="dash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6295" name="Line 11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294" y="2927"/>
                      <a:ext cx="1920" cy="48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prstDash val="dash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6296" name="Line 11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294" y="4231"/>
                      <a:ext cx="1920" cy="48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prstDash val="dash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6297" name="Line 11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294" y="4720"/>
                      <a:ext cx="1920" cy="48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prstDash val="dash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6298" name="Line 118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294" y="7002"/>
                      <a:ext cx="1920" cy="163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6299" name="Line 11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294" y="7165"/>
                      <a:ext cx="1920" cy="163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6300" name="Line 12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294" y="4883"/>
                      <a:ext cx="0" cy="211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 type="stealth" w="med" len="med"/>
                      <a:tailEnd type="stealth" w="med" len="med"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6301" name="Line 12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294" y="3090"/>
                      <a:ext cx="0" cy="1467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 type="stealth" w="med" len="med"/>
                      <a:tailEnd type="stealth" w="med" len="med"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96290" name="Text Box 122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3696" y="1465"/>
                    <a:ext cx="192" cy="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6291" name="Text Box 123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3742" y="2296"/>
                    <a:ext cx="363" cy="19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96283" name="Text Box 12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338" y="2428"/>
                  <a:ext cx="41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i="1">
                      <a:latin typeface="Calibri" pitchFamily="34" charset="0"/>
                    </a:rPr>
                    <a:t>S</a:t>
                  </a:r>
                  <a:r>
                    <a:rPr lang="en-US" sz="1400">
                      <a:latin typeface="Calibri" pitchFamily="34" charset="0"/>
                    </a:rPr>
                    <a:t>=1/2</a:t>
                  </a:r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96284" name="Text Box 12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337" y="1655"/>
                  <a:ext cx="41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i="1">
                      <a:latin typeface="Calibri" pitchFamily="34" charset="0"/>
                    </a:rPr>
                    <a:t>S</a:t>
                  </a:r>
                  <a:r>
                    <a:rPr lang="en-US" sz="1400">
                      <a:latin typeface="Calibri" pitchFamily="34" charset="0"/>
                    </a:rPr>
                    <a:t>=1/2</a:t>
                  </a:r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96285" name="Text Box 12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337" y="1112"/>
                  <a:ext cx="41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i="1">
                      <a:latin typeface="Calibri" pitchFamily="34" charset="0"/>
                    </a:rPr>
                    <a:t>S</a:t>
                  </a:r>
                  <a:r>
                    <a:rPr lang="en-US" sz="1400">
                      <a:latin typeface="Calibri" pitchFamily="34" charset="0"/>
                    </a:rPr>
                    <a:t>=3/2</a:t>
                  </a:r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96286" name="Text Box 12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40" y="1424"/>
                  <a:ext cx="17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just"/>
                  <a:r>
                    <a:rPr lang="en-US" sz="1400" i="1">
                      <a:latin typeface="Calibri" pitchFamily="34" charset="0"/>
                    </a:rPr>
                    <a:t>J</a:t>
                  </a:r>
                  <a:endParaRPr lang="ru-RU" sz="1400" i="1">
                    <a:latin typeface="Calibri" pitchFamily="34" charset="0"/>
                  </a:endParaRPr>
                </a:p>
              </p:txBody>
            </p:sp>
            <p:sp>
              <p:nvSpPr>
                <p:cNvPr id="96287" name="Text Box 12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40" y="2069"/>
                  <a:ext cx="23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just"/>
                  <a:r>
                    <a:rPr lang="ru-RU" sz="1400" i="1">
                      <a:latin typeface="Calibri" pitchFamily="34" charset="0"/>
                    </a:rPr>
                    <a:t>2</a:t>
                  </a:r>
                  <a:r>
                    <a:rPr lang="en-US" sz="1400" i="1">
                      <a:latin typeface="Calibri" pitchFamily="34" charset="0"/>
                    </a:rPr>
                    <a:t>J</a:t>
                  </a:r>
                  <a:endParaRPr lang="ru-RU" sz="1400" i="1">
                    <a:latin typeface="Calibri" pitchFamily="34" charset="0"/>
                  </a:endParaRPr>
                </a:p>
              </p:txBody>
            </p:sp>
            <p:sp>
              <p:nvSpPr>
                <p:cNvPr id="96288" name="Line 129"/>
                <p:cNvSpPr>
                  <a:spLocks noChangeShapeType="1"/>
                </p:cNvSpPr>
                <p:nvPr/>
              </p:nvSpPr>
              <p:spPr bwMode="auto">
                <a:xfrm>
                  <a:off x="1338" y="2432"/>
                  <a:ext cx="0" cy="182"/>
                </a:xfrm>
                <a:prstGeom prst="line">
                  <a:avLst/>
                </a:prstGeom>
                <a:noFill/>
                <a:ln w="38100" cmpd="dbl">
                  <a:solidFill>
                    <a:srgbClr val="FF00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aphicFrame>
            <p:nvGraphicFramePr>
              <p:cNvPr id="96259" name="Object 3"/>
              <p:cNvGraphicFramePr>
                <a:graphicFrameLocks noChangeAspect="1"/>
              </p:cNvGraphicFramePr>
              <p:nvPr/>
            </p:nvGraphicFramePr>
            <p:xfrm>
              <a:off x="4694" y="1842"/>
              <a:ext cx="826" cy="366"/>
            </p:xfrm>
            <a:graphic>
              <a:graphicData uri="http://schemas.openxmlformats.org/presentationml/2006/ole">
                <p:oleObj spid="_x0000_s96259" name="Equation" r:id="rId5" imgW="888840" imgH="393480" progId="Equation.3">
                  <p:embed/>
                </p:oleObj>
              </a:graphicData>
            </a:graphic>
          </p:graphicFrame>
          <p:graphicFrame>
            <p:nvGraphicFramePr>
              <p:cNvPr id="96260" name="Object 4"/>
              <p:cNvGraphicFramePr>
                <a:graphicFrameLocks noChangeAspect="1"/>
              </p:cNvGraphicFramePr>
              <p:nvPr/>
            </p:nvGraphicFramePr>
            <p:xfrm>
              <a:off x="4694" y="527"/>
              <a:ext cx="891" cy="389"/>
            </p:xfrm>
            <a:graphic>
              <a:graphicData uri="http://schemas.openxmlformats.org/presentationml/2006/ole">
                <p:oleObj spid="_x0000_s96260" name="Equation" r:id="rId6" imgW="901440" imgH="393480" progId="Equation.3">
                  <p:embed/>
                </p:oleObj>
              </a:graphicData>
            </a:graphic>
          </p:graphicFrame>
          <p:graphicFrame>
            <p:nvGraphicFramePr>
              <p:cNvPr id="96261" name="Object 5"/>
              <p:cNvGraphicFramePr>
                <a:graphicFrameLocks noChangeAspect="1"/>
              </p:cNvGraphicFramePr>
              <p:nvPr/>
            </p:nvGraphicFramePr>
            <p:xfrm>
              <a:off x="4785" y="1162"/>
              <a:ext cx="468" cy="219"/>
            </p:xfrm>
            <a:graphic>
              <a:graphicData uri="http://schemas.openxmlformats.org/presentationml/2006/ole">
                <p:oleObj spid="_x0000_s96261" name="Equation" r:id="rId7" imgW="495000" imgH="228600" progId="Equation.3">
                  <p:embed/>
                </p:oleObj>
              </a:graphicData>
            </a:graphic>
          </p:graphicFrame>
        </p:grpSp>
        <p:grpSp>
          <p:nvGrpSpPr>
            <p:cNvPr id="96272" name="Group 145"/>
            <p:cNvGrpSpPr>
              <a:grpSpLocks/>
            </p:cNvGrpSpPr>
            <p:nvPr/>
          </p:nvGrpSpPr>
          <p:grpSpPr bwMode="auto">
            <a:xfrm>
              <a:off x="3604" y="210"/>
              <a:ext cx="1589" cy="353"/>
              <a:chOff x="3604" y="265"/>
              <a:chExt cx="1589" cy="353"/>
            </a:xfrm>
          </p:grpSpPr>
          <p:graphicFrame>
            <p:nvGraphicFramePr>
              <p:cNvPr id="96258" name="Object 2"/>
              <p:cNvGraphicFramePr>
                <a:graphicFrameLocks noChangeAspect="1"/>
              </p:cNvGraphicFramePr>
              <p:nvPr/>
            </p:nvGraphicFramePr>
            <p:xfrm>
              <a:off x="4604" y="323"/>
              <a:ext cx="589" cy="295"/>
            </p:xfrm>
            <a:graphic>
              <a:graphicData uri="http://schemas.openxmlformats.org/presentationml/2006/ole">
                <p:oleObj spid="_x0000_s96258" name="Equation" r:id="rId8" imgW="507960" imgH="253800" progId="Equation.3">
                  <p:embed/>
                </p:oleObj>
              </a:graphicData>
            </a:graphic>
          </p:graphicFrame>
          <p:grpSp>
            <p:nvGrpSpPr>
              <p:cNvPr id="96273" name="Group 137"/>
              <p:cNvGrpSpPr>
                <a:grpSpLocks/>
              </p:cNvGrpSpPr>
              <p:nvPr/>
            </p:nvGrpSpPr>
            <p:grpSpPr bwMode="auto">
              <a:xfrm>
                <a:off x="3604" y="265"/>
                <a:ext cx="1000" cy="307"/>
                <a:chOff x="2699" y="1086"/>
                <a:chExt cx="1000" cy="307"/>
              </a:xfrm>
            </p:grpSpPr>
            <p:sp>
              <p:nvSpPr>
                <p:cNvPr id="96274" name="Text Box 138"/>
                <p:cNvSpPr txBox="1">
                  <a:spLocks noChangeArrowheads="1"/>
                </p:cNvSpPr>
                <p:nvPr/>
              </p:nvSpPr>
              <p:spPr bwMode="auto">
                <a:xfrm>
                  <a:off x="3051" y="1157"/>
                  <a:ext cx="30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b="1">
                      <a:solidFill>
                        <a:srgbClr val="FF0000"/>
                      </a:solidFill>
                      <a:latin typeface="Calibri" pitchFamily="34" charset="0"/>
                    </a:rPr>
                    <a:t>Cu</a:t>
                  </a:r>
                  <a:endParaRPr lang="ru-RU" b="1">
                    <a:solidFill>
                      <a:srgbClr val="FF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6275" name="Text Box 139"/>
                <p:cNvSpPr txBox="1">
                  <a:spLocks noChangeArrowheads="1"/>
                </p:cNvSpPr>
                <p:nvPr/>
              </p:nvSpPr>
              <p:spPr bwMode="auto">
                <a:xfrm>
                  <a:off x="2699" y="1162"/>
                  <a:ext cx="22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b="1">
                      <a:solidFill>
                        <a:srgbClr val="0000FF"/>
                      </a:solidFill>
                      <a:latin typeface="Calibri" pitchFamily="34" charset="0"/>
                    </a:rPr>
                    <a:t>O</a:t>
                  </a:r>
                  <a:endParaRPr lang="ru-RU" b="1">
                    <a:solidFill>
                      <a:srgbClr val="0000FF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6276" name="Text Box 140"/>
                <p:cNvSpPr txBox="1">
                  <a:spLocks noChangeArrowheads="1"/>
                </p:cNvSpPr>
                <p:nvPr/>
              </p:nvSpPr>
              <p:spPr bwMode="auto">
                <a:xfrm>
                  <a:off x="3471" y="1162"/>
                  <a:ext cx="22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b="1">
                      <a:solidFill>
                        <a:srgbClr val="0000FF"/>
                      </a:solidFill>
                      <a:latin typeface="Calibri" pitchFamily="34" charset="0"/>
                    </a:rPr>
                    <a:t>O</a:t>
                  </a:r>
                  <a:endParaRPr lang="ru-RU" b="1">
                    <a:solidFill>
                      <a:srgbClr val="0000FF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6277" name="Line 141"/>
                <p:cNvSpPr>
                  <a:spLocks noChangeShapeType="1"/>
                </p:cNvSpPr>
                <p:nvPr/>
              </p:nvSpPr>
              <p:spPr bwMode="auto">
                <a:xfrm flipH="1">
                  <a:off x="2882" y="1298"/>
                  <a:ext cx="18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278" name="Line 142"/>
                <p:cNvSpPr>
                  <a:spLocks noChangeShapeType="1"/>
                </p:cNvSpPr>
                <p:nvPr/>
              </p:nvSpPr>
              <p:spPr bwMode="auto">
                <a:xfrm>
                  <a:off x="3335" y="1298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279" name="Text Box 143"/>
                <p:cNvSpPr txBox="1">
                  <a:spLocks noChangeArrowheads="1"/>
                </p:cNvSpPr>
                <p:nvPr/>
              </p:nvSpPr>
              <p:spPr bwMode="auto">
                <a:xfrm>
                  <a:off x="2835" y="1086"/>
                  <a:ext cx="287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600" b="1">
                      <a:latin typeface="Times New Roman" pitchFamily="18" charset="0"/>
                    </a:rPr>
                    <a:t>-2</a:t>
                  </a:r>
                  <a:r>
                    <a:rPr lang="en-US" sz="1600" b="1" i="1">
                      <a:latin typeface="Times New Roman" pitchFamily="18" charset="0"/>
                    </a:rPr>
                    <a:t>J</a:t>
                  </a:r>
                  <a:endParaRPr lang="ru-RU" sz="1600" b="1" baseline="-25000">
                    <a:latin typeface="Times New Roman" pitchFamily="18" charset="0"/>
                  </a:endParaRPr>
                </a:p>
              </p:txBody>
            </p:sp>
            <p:sp>
              <p:nvSpPr>
                <p:cNvPr id="96280" name="Text Box 144"/>
                <p:cNvSpPr txBox="1">
                  <a:spLocks noChangeArrowheads="1"/>
                </p:cNvSpPr>
                <p:nvPr/>
              </p:nvSpPr>
              <p:spPr bwMode="auto">
                <a:xfrm>
                  <a:off x="3288" y="1086"/>
                  <a:ext cx="287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600" b="1">
                      <a:latin typeface="Times New Roman" pitchFamily="18" charset="0"/>
                    </a:rPr>
                    <a:t>-2</a:t>
                  </a:r>
                  <a:r>
                    <a:rPr lang="en-US" sz="1600" b="1" i="1">
                      <a:latin typeface="Times New Roman" pitchFamily="18" charset="0"/>
                    </a:rPr>
                    <a:t>J</a:t>
                  </a:r>
                  <a:endParaRPr lang="ru-RU" sz="1600" b="1" baseline="-25000"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96267" name="TextBox 108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ЭПР спектроскопия молекулярных магнетиков </a:t>
            </a:r>
            <a:r>
              <a:rPr lang="en-US" sz="2000" b="1" dirty="0">
                <a:solidFill>
                  <a:srgbClr val="FFFF00"/>
                </a:solidFill>
              </a:rPr>
              <a:t>Cu(</a:t>
            </a:r>
            <a:r>
              <a:rPr lang="en-US" sz="2000" b="1" dirty="0" err="1">
                <a:solidFill>
                  <a:srgbClr val="FFFF00"/>
                </a:solidFill>
              </a:rPr>
              <a:t>hfac</a:t>
            </a:r>
            <a:r>
              <a:rPr lang="en-US" sz="2000" b="1" dirty="0">
                <a:solidFill>
                  <a:srgbClr val="FFFF00"/>
                </a:solidFill>
              </a:rPr>
              <a:t>)</a:t>
            </a:r>
            <a:r>
              <a:rPr lang="en-US" sz="2000" b="1" baseline="-25000" dirty="0">
                <a:solidFill>
                  <a:srgbClr val="FFFF00"/>
                </a:solidFill>
              </a:rPr>
              <a:t>2</a:t>
            </a:r>
            <a:r>
              <a:rPr lang="en-US" sz="2000" b="1" dirty="0">
                <a:solidFill>
                  <a:srgbClr val="FFFF00"/>
                </a:solidFill>
              </a:rPr>
              <a:t>L</a:t>
            </a:r>
            <a:r>
              <a:rPr lang="en-US" sz="2000" b="1" baseline="30000" dirty="0">
                <a:solidFill>
                  <a:srgbClr val="FFFF00"/>
                </a:solidFill>
              </a:rPr>
              <a:t>R</a:t>
            </a:r>
          </a:p>
        </p:txBody>
      </p:sp>
      <p:sp>
        <p:nvSpPr>
          <p:cNvPr id="96268" name="Прямоугольник 109"/>
          <p:cNvSpPr>
            <a:spLocks noChangeArrowheads="1"/>
          </p:cNvSpPr>
          <p:nvPr/>
        </p:nvSpPr>
        <p:spPr bwMode="auto">
          <a:xfrm>
            <a:off x="214313" y="6000750"/>
            <a:ext cx="8569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4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</a:t>
            </a:r>
            <a:r>
              <a:rPr lang="ru-RU" sz="14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1600">
                <a:latin typeface="Calibri" pitchFamily="34" charset="0"/>
              </a:rPr>
              <a:t>Спектры ЭПР температурно-зависимы и дают информацию о спиновом состоянии триады, величине и знаке обменного взаимодействия</a:t>
            </a:r>
          </a:p>
        </p:txBody>
      </p:sp>
      <p:sp>
        <p:nvSpPr>
          <p:cNvPr id="96269" name="Прямоугольник 108"/>
          <p:cNvSpPr>
            <a:spLocks noChangeArrowheads="1"/>
          </p:cNvSpPr>
          <p:nvPr/>
        </p:nvSpPr>
        <p:spPr bwMode="auto">
          <a:xfrm>
            <a:off x="5929313" y="6357938"/>
            <a:ext cx="299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  <a:latin typeface="Calibri" pitchFamily="34" charset="0"/>
              </a:rPr>
              <a:t>Inorg</a:t>
            </a:r>
            <a:r>
              <a:rPr lang="ru-RU" b="1">
                <a:solidFill>
                  <a:srgbClr val="0000FF"/>
                </a:solidFill>
                <a:latin typeface="Calibri" pitchFamily="34" charset="0"/>
              </a:rPr>
              <a:t>. </a:t>
            </a:r>
            <a:r>
              <a:rPr lang="en-US" b="1">
                <a:solidFill>
                  <a:srgbClr val="0000FF"/>
                </a:solidFill>
                <a:latin typeface="Calibri" pitchFamily="34" charset="0"/>
              </a:rPr>
              <a:t>Chem.</a:t>
            </a:r>
            <a:r>
              <a:rPr lang="ru-RU" b="1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b="1">
                <a:solidFill>
                  <a:srgbClr val="0000FF"/>
                </a:solidFill>
                <a:latin typeface="Calibri" pitchFamily="34" charset="0"/>
              </a:rPr>
              <a:t>46</a:t>
            </a:r>
            <a:r>
              <a:rPr lang="ru-RU" b="1">
                <a:solidFill>
                  <a:srgbClr val="0000FF"/>
                </a:solidFill>
                <a:latin typeface="Calibri" pitchFamily="34" charset="0"/>
              </a:rPr>
              <a:t> (200</a:t>
            </a:r>
            <a:r>
              <a:rPr lang="en-US" b="1">
                <a:solidFill>
                  <a:srgbClr val="0000FF"/>
                </a:solidFill>
                <a:latin typeface="Calibri" pitchFamily="34" charset="0"/>
              </a:rPr>
              <a:t>7</a:t>
            </a:r>
            <a:r>
              <a:rPr lang="ru-RU" b="1">
                <a:solidFill>
                  <a:srgbClr val="0000FF"/>
                </a:solidFill>
                <a:latin typeface="Calibri" pitchFamily="34" charset="0"/>
              </a:rPr>
              <a:t>) </a:t>
            </a:r>
            <a:r>
              <a:rPr lang="en-US" b="1">
                <a:solidFill>
                  <a:srgbClr val="0000FF"/>
                </a:solidFill>
                <a:latin typeface="Calibri" pitchFamily="34" charset="0"/>
              </a:rPr>
              <a:t>11405</a:t>
            </a:r>
            <a:endParaRPr lang="ru-RU">
              <a:latin typeface="Calibri" pitchFamily="34" charset="0"/>
            </a:endParaRPr>
          </a:p>
        </p:txBody>
      </p:sp>
      <p:sp>
        <p:nvSpPr>
          <p:cNvPr id="9627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5"/>
          <p:cNvSpPr>
            <a:spLocks noChangeArrowheads="1"/>
          </p:cNvSpPr>
          <p:nvPr/>
        </p:nvSpPr>
        <p:spPr bwMode="auto">
          <a:xfrm>
            <a:off x="0" y="0"/>
            <a:ext cx="9144000" cy="64291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8721" name="Rectangle 3"/>
          <p:cNvSpPr>
            <a:spLocks noChangeArrowheads="1"/>
          </p:cNvSpPr>
          <p:nvPr/>
        </p:nvSpPr>
        <p:spPr bwMode="auto">
          <a:xfrm>
            <a:off x="2160588" y="6524625"/>
            <a:ext cx="666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900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ru-RU">
              <a:latin typeface="Calibri" pitchFamily="34" charset="0"/>
            </a:endParaRPr>
          </a:p>
        </p:txBody>
      </p:sp>
      <p:sp>
        <p:nvSpPr>
          <p:cNvPr id="158722" name="Rectangle 4"/>
          <p:cNvSpPr>
            <a:spLocks noChangeArrowheads="1"/>
          </p:cNvSpPr>
          <p:nvPr/>
        </p:nvSpPr>
        <p:spPr bwMode="auto">
          <a:xfrm>
            <a:off x="2187575" y="6524625"/>
            <a:ext cx="666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900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ru-RU">
              <a:latin typeface="Calibri" pitchFamily="34" charset="0"/>
            </a:endParaRPr>
          </a:p>
        </p:txBody>
      </p:sp>
      <p:pic>
        <p:nvPicPr>
          <p:cNvPr id="158723" name="Picture 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3716338"/>
            <a:ext cx="4103688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4" name="Прямоугольник 2"/>
          <p:cNvSpPr>
            <a:spLocks noChangeArrowheads="1"/>
          </p:cNvSpPr>
          <p:nvPr/>
        </p:nvSpPr>
        <p:spPr bwMode="auto">
          <a:xfrm>
            <a:off x="107950" y="6308725"/>
            <a:ext cx="8785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FF"/>
                </a:solidFill>
                <a:latin typeface="Calibri" pitchFamily="34" charset="0"/>
              </a:rPr>
              <a:t>Veber, S. L., Fedin, M. V., Potapov, A. I., Maryunina, K. Yu., Romanenko, G. V., Sagdeev, R. Z., Ovcharenko, V. I., Goldfarb, D., Bagryanskaya, E. G. // </a:t>
            </a:r>
            <a:r>
              <a:rPr lang="en-US" sz="1400" b="1">
                <a:solidFill>
                  <a:srgbClr val="0000FF"/>
                </a:solidFill>
                <a:latin typeface="Calibri" pitchFamily="34" charset="0"/>
              </a:rPr>
              <a:t>J. Amer. Chem. Soc. </a:t>
            </a:r>
            <a:r>
              <a:rPr lang="en-US" sz="1400">
                <a:solidFill>
                  <a:srgbClr val="0000FF"/>
                </a:solidFill>
                <a:latin typeface="Calibri" pitchFamily="34" charset="0"/>
              </a:rPr>
              <a:t>130 (2008) 2444-2445.</a:t>
            </a:r>
            <a:endParaRPr lang="ru-RU" sz="14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58725" name="Прямоугольник 12"/>
          <p:cNvSpPr>
            <a:spLocks noChangeArrowheads="1"/>
          </p:cNvSpPr>
          <p:nvPr/>
        </p:nvSpPr>
        <p:spPr bwMode="auto">
          <a:xfrm>
            <a:off x="5286375" y="3857625"/>
            <a:ext cx="3455988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 </a:t>
            </a:r>
            <a:r>
              <a:rPr lang="ru-RU" sz="1600">
                <a:latin typeface="Calibri" pitchFamily="34" charset="0"/>
              </a:rPr>
              <a:t>ЭПР позволяет измерять температурную зависимость эффективного обменного взаимодействия в спиновых триадах</a:t>
            </a:r>
          </a:p>
          <a:p>
            <a:r>
              <a:rPr lang="ru-RU" sz="160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 </a:t>
            </a:r>
            <a:r>
              <a:rPr lang="ru-RU" sz="1600">
                <a:latin typeface="Calibri" pitchFamily="34" charset="0"/>
              </a:rPr>
              <a:t>Обменное взаимодействие изменяется на порядок величины при термоиндуцированном переключении спиновых состояний</a:t>
            </a:r>
          </a:p>
        </p:txBody>
      </p:sp>
      <p:sp>
        <p:nvSpPr>
          <p:cNvPr id="158726" name="TextBox 13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Температурная динамика </a:t>
            </a:r>
            <a:r>
              <a:rPr lang="ru-RU" sz="2000" b="1" dirty="0" err="1">
                <a:solidFill>
                  <a:srgbClr val="FFFF00"/>
                </a:solidFill>
              </a:rPr>
              <a:t>внутрикластерных</a:t>
            </a:r>
            <a:r>
              <a:rPr lang="ru-RU" sz="2000" b="1" dirty="0">
                <a:solidFill>
                  <a:srgbClr val="FFFF00"/>
                </a:solidFill>
              </a:rPr>
              <a:t> обменных взаимодействий в молекулярных магнетиках </a:t>
            </a:r>
            <a:r>
              <a:rPr lang="en-US" sz="2000" b="1" dirty="0">
                <a:solidFill>
                  <a:srgbClr val="FFFF00"/>
                </a:solidFill>
              </a:rPr>
              <a:t>Cu(</a:t>
            </a:r>
            <a:r>
              <a:rPr lang="en-US" sz="2000" b="1" dirty="0" err="1">
                <a:solidFill>
                  <a:srgbClr val="FFFF00"/>
                </a:solidFill>
              </a:rPr>
              <a:t>hfac</a:t>
            </a:r>
            <a:r>
              <a:rPr lang="en-US" sz="2000" b="1" dirty="0">
                <a:solidFill>
                  <a:srgbClr val="FFFF00"/>
                </a:solidFill>
              </a:rPr>
              <a:t>)</a:t>
            </a:r>
            <a:r>
              <a:rPr lang="en-US" sz="2000" b="1" baseline="-25000" dirty="0">
                <a:solidFill>
                  <a:srgbClr val="FFFF00"/>
                </a:solidFill>
              </a:rPr>
              <a:t>2</a:t>
            </a:r>
            <a:r>
              <a:rPr lang="en-US" sz="2000" b="1" dirty="0">
                <a:solidFill>
                  <a:srgbClr val="FFFF00"/>
                </a:solidFill>
              </a:rPr>
              <a:t>L</a:t>
            </a:r>
            <a:r>
              <a:rPr lang="en-US" sz="2000" b="1" baseline="30000" dirty="0">
                <a:solidFill>
                  <a:srgbClr val="FFFF00"/>
                </a:solidFill>
              </a:rPr>
              <a:t>R</a:t>
            </a:r>
          </a:p>
        </p:txBody>
      </p:sp>
      <p:grpSp>
        <p:nvGrpSpPr>
          <p:cNvPr id="158727" name="Группа 18"/>
          <p:cNvGrpSpPr>
            <a:grpSpLocks/>
          </p:cNvGrpSpPr>
          <p:nvPr/>
        </p:nvGrpSpPr>
        <p:grpSpPr bwMode="auto">
          <a:xfrm>
            <a:off x="611188" y="1122363"/>
            <a:ext cx="3168650" cy="2541587"/>
            <a:chOff x="611560" y="1121641"/>
            <a:chExt cx="3169047" cy="2541810"/>
          </a:xfrm>
        </p:grpSpPr>
        <p:pic>
          <p:nvPicPr>
            <p:cNvPr id="158734" name="Picture 79"/>
            <p:cNvPicPr>
              <a:picLocks noChangeAspect="1" noChangeArrowheads="1"/>
            </p:cNvPicPr>
            <p:nvPr/>
          </p:nvPicPr>
          <p:blipFill>
            <a:blip r:embed="rId3" cstate="print"/>
            <a:srcRect t="2087" b="380"/>
            <a:stretch>
              <a:fillRect/>
            </a:stretch>
          </p:blipFill>
          <p:spPr bwMode="auto">
            <a:xfrm>
              <a:off x="611560" y="1121641"/>
              <a:ext cx="3169047" cy="2451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8735" name="TextBox 14"/>
            <p:cNvSpPr txBox="1">
              <a:spLocks noChangeArrowheads="1"/>
            </p:cNvSpPr>
            <p:nvPr/>
          </p:nvSpPr>
          <p:spPr bwMode="auto">
            <a:xfrm>
              <a:off x="1395011" y="3401841"/>
              <a:ext cx="1526380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100">
                  <a:latin typeface="Calibri" pitchFamily="34" charset="0"/>
                </a:rPr>
                <a:t>Магнитное поле </a:t>
              </a:r>
              <a:r>
                <a:rPr lang="en-US" sz="1100">
                  <a:latin typeface="Calibri" pitchFamily="34" charset="0"/>
                </a:rPr>
                <a:t>/ </a:t>
              </a:r>
              <a:r>
                <a:rPr lang="ru-RU" sz="1100">
                  <a:latin typeface="Calibri" pitchFamily="34" charset="0"/>
                </a:rPr>
                <a:t>Тл</a:t>
              </a:r>
            </a:p>
          </p:txBody>
        </p:sp>
      </p:grpSp>
      <p:grpSp>
        <p:nvGrpSpPr>
          <p:cNvPr id="158728" name="Группа 19"/>
          <p:cNvGrpSpPr>
            <a:grpSpLocks/>
          </p:cNvGrpSpPr>
          <p:nvPr/>
        </p:nvGrpSpPr>
        <p:grpSpPr bwMode="auto">
          <a:xfrm>
            <a:off x="4356100" y="1493838"/>
            <a:ext cx="4024313" cy="2206625"/>
            <a:chOff x="4355976" y="1494061"/>
            <a:chExt cx="4024990" cy="2206018"/>
          </a:xfrm>
        </p:grpSpPr>
        <p:pic>
          <p:nvPicPr>
            <p:cNvPr id="158731" name="Picture 8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1494061"/>
              <a:ext cx="4024990" cy="215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8732" name="TextBox 15"/>
            <p:cNvSpPr txBox="1">
              <a:spLocks noChangeArrowheads="1"/>
            </p:cNvSpPr>
            <p:nvPr/>
          </p:nvSpPr>
          <p:spPr bwMode="auto">
            <a:xfrm>
              <a:off x="4796636" y="3438469"/>
              <a:ext cx="12875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100">
                  <a:latin typeface="Calibri" pitchFamily="34" charset="0"/>
                </a:rPr>
                <a:t>Температура </a:t>
              </a:r>
              <a:r>
                <a:rPr lang="en-US" sz="1100">
                  <a:latin typeface="Calibri" pitchFamily="34" charset="0"/>
                </a:rPr>
                <a:t>/ </a:t>
              </a:r>
              <a:r>
                <a:rPr lang="ru-RU" sz="1100">
                  <a:latin typeface="Calibri" pitchFamily="34" charset="0"/>
                </a:rPr>
                <a:t>К </a:t>
              </a:r>
            </a:p>
          </p:txBody>
        </p:sp>
        <p:sp>
          <p:nvSpPr>
            <p:cNvPr id="158733" name="TextBox 17"/>
            <p:cNvSpPr txBox="1">
              <a:spLocks noChangeArrowheads="1"/>
            </p:cNvSpPr>
            <p:nvPr/>
          </p:nvSpPr>
          <p:spPr bwMode="auto">
            <a:xfrm>
              <a:off x="6804248" y="3429000"/>
              <a:ext cx="12875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100">
                  <a:latin typeface="Calibri" pitchFamily="34" charset="0"/>
                </a:rPr>
                <a:t>Температура </a:t>
              </a:r>
              <a:r>
                <a:rPr lang="en-US" sz="1100">
                  <a:latin typeface="Calibri" pitchFamily="34" charset="0"/>
                </a:rPr>
                <a:t>/ </a:t>
              </a:r>
              <a:r>
                <a:rPr lang="ru-RU" sz="1100">
                  <a:latin typeface="Calibri" pitchFamily="34" charset="0"/>
                </a:rPr>
                <a:t>К </a:t>
              </a:r>
            </a:p>
          </p:txBody>
        </p:sp>
      </p:grpSp>
      <p:sp>
        <p:nvSpPr>
          <p:cNvPr id="158729" name="Прямоугольник 7"/>
          <p:cNvSpPr>
            <a:spLocks noChangeArrowheads="1"/>
          </p:cNvSpPr>
          <p:nvPr/>
        </p:nvSpPr>
        <p:spPr bwMode="auto">
          <a:xfrm>
            <a:off x="4572000" y="806450"/>
            <a:ext cx="4143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000099"/>
                </a:solidFill>
                <a:latin typeface="Calibri" pitchFamily="34" charset="0"/>
              </a:rPr>
              <a:t>Магнитный момент (а)</a:t>
            </a:r>
            <a:r>
              <a:rPr lang="en-US" sz="140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ru-RU" sz="1400">
                <a:solidFill>
                  <a:srgbClr val="000099"/>
                </a:solidFill>
                <a:latin typeface="Calibri" pitchFamily="34" charset="0"/>
              </a:rPr>
              <a:t>и эффективный </a:t>
            </a:r>
            <a:r>
              <a:rPr lang="en-US" sz="1400">
                <a:solidFill>
                  <a:srgbClr val="000099"/>
                </a:solidFill>
                <a:latin typeface="Calibri" pitchFamily="34" charset="0"/>
              </a:rPr>
              <a:t>g-</a:t>
            </a:r>
            <a:r>
              <a:rPr lang="ru-RU" sz="1400">
                <a:solidFill>
                  <a:srgbClr val="000099"/>
                </a:solidFill>
                <a:latin typeface="Calibri" pitchFamily="34" charset="0"/>
              </a:rPr>
              <a:t>фактор триады </a:t>
            </a:r>
            <a:r>
              <a:rPr lang="en-US" sz="1400">
                <a:solidFill>
                  <a:srgbClr val="000099"/>
                </a:solidFill>
                <a:latin typeface="Calibri" pitchFamily="34" charset="0"/>
              </a:rPr>
              <a:t>(b</a:t>
            </a:r>
            <a:r>
              <a:rPr lang="ru-RU" sz="1400">
                <a:solidFill>
                  <a:srgbClr val="000099"/>
                </a:solidFill>
                <a:latin typeface="Calibri" pitchFamily="34" charset="0"/>
              </a:rPr>
              <a:t>)</a:t>
            </a:r>
            <a:r>
              <a:rPr lang="en-US" sz="140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ru-RU" sz="1400">
                <a:solidFill>
                  <a:srgbClr val="000099"/>
                </a:solidFill>
                <a:latin typeface="Calibri" pitchFamily="34" charset="0"/>
              </a:rPr>
              <a:t> монокристалла </a:t>
            </a:r>
            <a:r>
              <a:rPr lang="en-US" sz="1400">
                <a:solidFill>
                  <a:srgbClr val="000099"/>
                </a:solidFill>
                <a:latin typeface="Calibri" pitchFamily="34" charset="0"/>
              </a:rPr>
              <a:t>Cu(hfac)</a:t>
            </a:r>
            <a:r>
              <a:rPr lang="en-US" sz="1400" baseline="-25000">
                <a:solidFill>
                  <a:srgbClr val="000099"/>
                </a:solidFill>
                <a:latin typeface="Calibri" pitchFamily="34" charset="0"/>
              </a:rPr>
              <a:t>2</a:t>
            </a:r>
            <a:r>
              <a:rPr lang="en-US" sz="1400">
                <a:solidFill>
                  <a:srgbClr val="000099"/>
                </a:solidFill>
                <a:latin typeface="Calibri" pitchFamily="34" charset="0"/>
              </a:rPr>
              <a:t>L</a:t>
            </a:r>
            <a:r>
              <a:rPr lang="en-US" sz="1400" baseline="30000">
                <a:solidFill>
                  <a:srgbClr val="000099"/>
                </a:solidFill>
                <a:latin typeface="Calibri" pitchFamily="34" charset="0"/>
              </a:rPr>
              <a:t>Pr</a:t>
            </a:r>
            <a:r>
              <a:rPr lang="ru-RU" sz="1400" baseline="30000">
                <a:solidFill>
                  <a:srgbClr val="000099"/>
                </a:solidFill>
                <a:latin typeface="Calibri" pitchFamily="34" charset="0"/>
              </a:rPr>
              <a:t> </a:t>
            </a:r>
            <a:endParaRPr lang="ru-RU" sz="1400" b="1" baseline="3000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158730" name="Прямоугольник 7"/>
          <p:cNvSpPr>
            <a:spLocks noChangeArrowheads="1"/>
          </p:cNvSpPr>
          <p:nvPr/>
        </p:nvSpPr>
        <p:spPr bwMode="auto">
          <a:xfrm>
            <a:off x="611188" y="692150"/>
            <a:ext cx="3317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000099"/>
                </a:solidFill>
                <a:latin typeface="Calibri" pitchFamily="34" charset="0"/>
              </a:rPr>
              <a:t>Температурная зависимость спектра ЭПР </a:t>
            </a:r>
            <a:r>
              <a:rPr lang="en-US" sz="1400">
                <a:solidFill>
                  <a:srgbClr val="000099"/>
                </a:solidFill>
                <a:latin typeface="Calibri" pitchFamily="34" charset="0"/>
              </a:rPr>
              <a:t>W-</a:t>
            </a:r>
            <a:r>
              <a:rPr lang="ru-RU" sz="1400">
                <a:solidFill>
                  <a:srgbClr val="000099"/>
                </a:solidFill>
                <a:latin typeface="Calibri" pitchFamily="34" charset="0"/>
              </a:rPr>
              <a:t>диапазона монокристалла </a:t>
            </a:r>
            <a:r>
              <a:rPr lang="en-US" sz="1400">
                <a:solidFill>
                  <a:srgbClr val="000099"/>
                </a:solidFill>
                <a:latin typeface="Calibri" pitchFamily="34" charset="0"/>
              </a:rPr>
              <a:t>Cu(hfac)</a:t>
            </a:r>
            <a:r>
              <a:rPr lang="en-US" sz="1400" baseline="-25000">
                <a:solidFill>
                  <a:srgbClr val="000099"/>
                </a:solidFill>
                <a:latin typeface="Calibri" pitchFamily="34" charset="0"/>
              </a:rPr>
              <a:t>2</a:t>
            </a:r>
            <a:r>
              <a:rPr lang="en-US" sz="1400">
                <a:solidFill>
                  <a:srgbClr val="000099"/>
                </a:solidFill>
                <a:latin typeface="Calibri" pitchFamily="34" charset="0"/>
              </a:rPr>
              <a:t>L</a:t>
            </a:r>
            <a:r>
              <a:rPr lang="en-US" sz="1400" baseline="30000">
                <a:solidFill>
                  <a:srgbClr val="000099"/>
                </a:solidFill>
                <a:latin typeface="Calibri" pitchFamily="34" charset="0"/>
              </a:rPr>
              <a:t>Pr</a:t>
            </a:r>
            <a:endParaRPr lang="ru-RU" sz="1400" b="1" baseline="3000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158737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5"/>
          <p:cNvSpPr>
            <a:spLocks noChangeArrowheads="1"/>
          </p:cNvSpPr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79201" name="Рисунок 3" descr="fig5.tif"/>
          <p:cNvPicPr>
            <a:picLocks noChangeAspect="1"/>
          </p:cNvPicPr>
          <p:nvPr/>
        </p:nvPicPr>
        <p:blipFill>
          <a:blip r:embed="rId3" cstate="print"/>
          <a:srcRect l="3529" r="4706" b="1797"/>
          <a:stretch>
            <a:fillRect/>
          </a:stretch>
        </p:blipFill>
        <p:spPr bwMode="auto">
          <a:xfrm>
            <a:off x="5778500" y="765175"/>
            <a:ext cx="3365500" cy="494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2" name="TextBox 13"/>
          <p:cNvSpPr txBox="1">
            <a:spLocks noChangeArrowheads="1"/>
          </p:cNvSpPr>
          <p:nvPr/>
        </p:nvSpPr>
        <p:spPr bwMode="auto">
          <a:xfrm>
            <a:off x="0" y="-71462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5600" algn="ctr"/>
            <a:r>
              <a:rPr lang="ru-RU" sz="2000" b="1" dirty="0" err="1">
                <a:solidFill>
                  <a:srgbClr val="FFFF00"/>
                </a:solidFill>
              </a:rPr>
              <a:t>Межкластерные</a:t>
            </a:r>
            <a:r>
              <a:rPr lang="ru-RU" sz="2000" b="1" dirty="0">
                <a:solidFill>
                  <a:srgbClr val="FFFF00"/>
                </a:solidFill>
              </a:rPr>
              <a:t> обменные взаимодействия в молекулярных магнетиках </a:t>
            </a:r>
            <a:r>
              <a:rPr lang="en-US" sz="2000" b="1" dirty="0">
                <a:solidFill>
                  <a:srgbClr val="FFFF00"/>
                </a:solidFill>
              </a:rPr>
              <a:t>Cu(</a:t>
            </a:r>
            <a:r>
              <a:rPr lang="en-US" sz="2000" b="1" dirty="0" err="1">
                <a:solidFill>
                  <a:srgbClr val="FFFF00"/>
                </a:solidFill>
              </a:rPr>
              <a:t>hfac</a:t>
            </a:r>
            <a:r>
              <a:rPr lang="en-US" sz="2000" b="1" dirty="0">
                <a:solidFill>
                  <a:srgbClr val="FFFF00"/>
                </a:solidFill>
              </a:rPr>
              <a:t>)</a:t>
            </a:r>
            <a:r>
              <a:rPr lang="en-US" sz="2000" b="1" baseline="-25000" dirty="0">
                <a:solidFill>
                  <a:srgbClr val="FFFF00"/>
                </a:solidFill>
              </a:rPr>
              <a:t>2</a:t>
            </a:r>
            <a:r>
              <a:rPr lang="en-US" sz="2000" b="1" dirty="0">
                <a:solidFill>
                  <a:srgbClr val="FFFF00"/>
                </a:solidFill>
              </a:rPr>
              <a:t>L</a:t>
            </a:r>
            <a:r>
              <a:rPr lang="en-US" sz="2000" b="1" baseline="30000" dirty="0">
                <a:solidFill>
                  <a:srgbClr val="FFFF00"/>
                </a:solidFill>
              </a:rPr>
              <a:t>R</a:t>
            </a:r>
          </a:p>
        </p:txBody>
      </p:sp>
      <p:sp>
        <p:nvSpPr>
          <p:cNvPr id="179203" name="Прямоугольник 27"/>
          <p:cNvSpPr>
            <a:spLocks noChangeArrowheads="1"/>
          </p:cNvSpPr>
          <p:nvPr/>
        </p:nvSpPr>
        <p:spPr bwMode="auto">
          <a:xfrm>
            <a:off x="285750" y="4643438"/>
            <a:ext cx="5291138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40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 </a:t>
            </a:r>
            <a:r>
              <a:rPr lang="ru-RU" sz="1600">
                <a:latin typeface="Calibri" pitchFamily="34" charset="0"/>
              </a:rPr>
              <a:t>ЭПР позволяет селективно измерять слабые обменные взаимодействия для разных типов парамагнитных центров в «дышащих кристаллах»</a:t>
            </a:r>
          </a:p>
          <a:p>
            <a:pPr algn="just"/>
            <a:r>
              <a:rPr lang="ru-RU" sz="160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 </a:t>
            </a:r>
            <a:r>
              <a:rPr lang="ru-RU" sz="1600">
                <a:latin typeface="Calibri" pitchFamily="34" charset="0"/>
              </a:rPr>
              <a:t>Магнитные «цепи» состоят из спиновых триад и распространяются поперек структурных полимерных цепей</a:t>
            </a:r>
          </a:p>
        </p:txBody>
      </p:sp>
      <p:sp>
        <p:nvSpPr>
          <p:cNvPr id="179204" name="Прямоугольник 2"/>
          <p:cNvSpPr>
            <a:spLocks noChangeArrowheads="1"/>
          </p:cNvSpPr>
          <p:nvPr/>
        </p:nvSpPr>
        <p:spPr bwMode="auto">
          <a:xfrm>
            <a:off x="107950" y="6308725"/>
            <a:ext cx="8785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FF"/>
                </a:solidFill>
                <a:latin typeface="Calibri" pitchFamily="34" charset="0"/>
              </a:rPr>
              <a:t>M. V. Fedin, S. L. Veber, K. Yu. Maryunina, G. V. Romanenko, E. A. Suturina, N. P. Gritsan, R. Z. Sagdeev, V. I. Ovcharenko, E. G. Bagryanskaya. // </a:t>
            </a:r>
            <a:r>
              <a:rPr lang="en-US" sz="1400" b="1">
                <a:solidFill>
                  <a:srgbClr val="0000FF"/>
                </a:solidFill>
                <a:latin typeface="Calibri" pitchFamily="34" charset="0"/>
              </a:rPr>
              <a:t>J. Amer. Chem. Soc.</a:t>
            </a:r>
            <a:r>
              <a:rPr lang="en-US" sz="1400">
                <a:solidFill>
                  <a:srgbClr val="0000FF"/>
                </a:solidFill>
                <a:latin typeface="Calibri" pitchFamily="34" charset="0"/>
              </a:rPr>
              <a:t> 132 (2010) 13886-13891.</a:t>
            </a:r>
            <a:endParaRPr lang="ru-RU" sz="1400" b="1">
              <a:solidFill>
                <a:srgbClr val="0000FF"/>
              </a:solidFill>
              <a:latin typeface="Calibri" pitchFamily="34" charset="0"/>
            </a:endParaRPr>
          </a:p>
        </p:txBody>
      </p:sp>
      <p:grpSp>
        <p:nvGrpSpPr>
          <p:cNvPr id="179205" name="Группа 32"/>
          <p:cNvGrpSpPr>
            <a:grpSpLocks/>
          </p:cNvGrpSpPr>
          <p:nvPr/>
        </p:nvGrpSpPr>
        <p:grpSpPr bwMode="auto">
          <a:xfrm>
            <a:off x="106363" y="1484313"/>
            <a:ext cx="5689600" cy="3203575"/>
            <a:chOff x="106363" y="647431"/>
            <a:chExt cx="5689773" cy="3202584"/>
          </a:xfrm>
        </p:grpSpPr>
        <p:pic>
          <p:nvPicPr>
            <p:cNvPr id="179210" name="Рисунок 3" descr="fig1.tif"/>
            <p:cNvPicPr>
              <a:picLocks noChangeAspect="1"/>
            </p:cNvPicPr>
            <p:nvPr/>
          </p:nvPicPr>
          <p:blipFill>
            <a:blip r:embed="rId4" cstate="print"/>
            <a:srcRect t="5287"/>
            <a:stretch>
              <a:fillRect/>
            </a:stretch>
          </p:blipFill>
          <p:spPr bwMode="auto">
            <a:xfrm>
              <a:off x="106363" y="908050"/>
              <a:ext cx="5689773" cy="2868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9211" name="Рисунок 4" descr="fig2.ti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32673" y="647431"/>
              <a:ext cx="2736304" cy="3172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9212" name="TextBox 30"/>
            <p:cNvSpPr txBox="1">
              <a:spLocks noChangeArrowheads="1"/>
            </p:cNvSpPr>
            <p:nvPr/>
          </p:nvSpPr>
          <p:spPr bwMode="auto">
            <a:xfrm>
              <a:off x="3721266" y="3573016"/>
              <a:ext cx="1642822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>
                  <a:latin typeface="Calibri" pitchFamily="34" charset="0"/>
                </a:rPr>
                <a:t>Магнитное поле </a:t>
              </a:r>
              <a:r>
                <a:rPr lang="en-US" sz="1200">
                  <a:latin typeface="Calibri" pitchFamily="34" charset="0"/>
                </a:rPr>
                <a:t>/ </a:t>
              </a:r>
              <a:r>
                <a:rPr lang="ru-RU" sz="1200">
                  <a:latin typeface="Calibri" pitchFamily="34" charset="0"/>
                </a:rPr>
                <a:t>Тл</a:t>
              </a:r>
            </a:p>
          </p:txBody>
        </p:sp>
        <p:sp>
          <p:nvSpPr>
            <p:cNvPr id="179213" name="TextBox 31"/>
            <p:cNvSpPr txBox="1">
              <a:spLocks noChangeArrowheads="1"/>
            </p:cNvSpPr>
            <p:nvPr/>
          </p:nvSpPr>
          <p:spPr bwMode="auto">
            <a:xfrm>
              <a:off x="1163611" y="3573016"/>
              <a:ext cx="2112245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>
                  <a:latin typeface="Calibri" pitchFamily="34" charset="0"/>
                </a:rPr>
                <a:t>Температура </a:t>
              </a:r>
              <a:r>
                <a:rPr lang="en-US" sz="1200">
                  <a:latin typeface="Calibri" pitchFamily="34" charset="0"/>
                </a:rPr>
                <a:t>/ </a:t>
              </a:r>
              <a:r>
                <a:rPr lang="ru-RU" sz="1200">
                  <a:latin typeface="Calibri" pitchFamily="34" charset="0"/>
                </a:rPr>
                <a:t>К                  </a:t>
              </a:r>
            </a:p>
          </p:txBody>
        </p:sp>
      </p:grpSp>
      <p:sp>
        <p:nvSpPr>
          <p:cNvPr id="179206" name="Прямоугольник 7"/>
          <p:cNvSpPr>
            <a:spLocks noChangeArrowheads="1"/>
          </p:cNvSpPr>
          <p:nvPr/>
        </p:nvSpPr>
        <p:spPr bwMode="auto">
          <a:xfrm>
            <a:off x="2928938" y="857250"/>
            <a:ext cx="280828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000099"/>
                </a:solidFill>
                <a:latin typeface="Calibri" pitchFamily="34" charset="0"/>
              </a:rPr>
              <a:t>Типичный спектр ЭПР </a:t>
            </a:r>
            <a:r>
              <a:rPr lang="en-US" sz="1400">
                <a:solidFill>
                  <a:srgbClr val="000099"/>
                </a:solidFill>
                <a:latin typeface="Calibri" pitchFamily="34" charset="0"/>
              </a:rPr>
              <a:t>(b) </a:t>
            </a:r>
            <a:r>
              <a:rPr lang="ru-RU" sz="1400">
                <a:solidFill>
                  <a:srgbClr val="000099"/>
                </a:solidFill>
                <a:latin typeface="Calibri" pitchFamily="34" charset="0"/>
              </a:rPr>
              <a:t>и его первый интеграл (а) монокристалла </a:t>
            </a:r>
            <a:r>
              <a:rPr lang="en-US" sz="1400">
                <a:solidFill>
                  <a:srgbClr val="000099"/>
                </a:solidFill>
                <a:latin typeface="Calibri" pitchFamily="34" charset="0"/>
              </a:rPr>
              <a:t>Cu(hfac)</a:t>
            </a:r>
            <a:r>
              <a:rPr lang="en-US" sz="1400" baseline="-25000">
                <a:solidFill>
                  <a:srgbClr val="000099"/>
                </a:solidFill>
                <a:latin typeface="Calibri" pitchFamily="34" charset="0"/>
              </a:rPr>
              <a:t>2</a:t>
            </a:r>
            <a:r>
              <a:rPr lang="en-US" sz="1400">
                <a:solidFill>
                  <a:srgbClr val="000099"/>
                </a:solidFill>
                <a:latin typeface="Calibri" pitchFamily="34" charset="0"/>
              </a:rPr>
              <a:t>L</a:t>
            </a:r>
            <a:r>
              <a:rPr lang="en-US" sz="1400" baseline="30000">
                <a:solidFill>
                  <a:srgbClr val="000099"/>
                </a:solidFill>
                <a:latin typeface="Calibri" pitchFamily="34" charset="0"/>
              </a:rPr>
              <a:t>R</a:t>
            </a:r>
            <a:endParaRPr lang="ru-RU" sz="1400" b="1" baseline="3000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179207" name="Прямоугольник 7"/>
          <p:cNvSpPr>
            <a:spLocks noChangeArrowheads="1"/>
          </p:cNvSpPr>
          <p:nvPr/>
        </p:nvSpPr>
        <p:spPr bwMode="auto">
          <a:xfrm>
            <a:off x="0" y="642938"/>
            <a:ext cx="28082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000099"/>
                </a:solidFill>
                <a:latin typeface="Calibri" pitchFamily="34" charset="0"/>
              </a:rPr>
              <a:t>Интегральный магнитный момент </a:t>
            </a:r>
            <a:r>
              <a:rPr lang="en-US" sz="1600">
                <a:solidFill>
                  <a:srgbClr val="000099"/>
                </a:solidFill>
                <a:latin typeface="Calibri" pitchFamily="34" charset="0"/>
              </a:rPr>
              <a:t>(</a:t>
            </a:r>
            <a:r>
              <a:rPr lang="ru-RU" sz="1600">
                <a:solidFill>
                  <a:srgbClr val="000099"/>
                </a:solidFill>
                <a:latin typeface="Calibri" pitchFamily="34" charset="0"/>
              </a:rPr>
              <a:t>сверху</a:t>
            </a:r>
            <a:r>
              <a:rPr lang="en-US" sz="1600">
                <a:solidFill>
                  <a:srgbClr val="000099"/>
                </a:solidFill>
                <a:latin typeface="Calibri" pitchFamily="34" charset="0"/>
              </a:rPr>
              <a:t>) </a:t>
            </a:r>
            <a:r>
              <a:rPr lang="ru-RU" sz="1600">
                <a:solidFill>
                  <a:srgbClr val="000099"/>
                </a:solidFill>
                <a:latin typeface="Calibri" pitchFamily="34" charset="0"/>
              </a:rPr>
              <a:t>и магнитный момент спиновой триады (снизу)</a:t>
            </a:r>
            <a:endParaRPr lang="ru-RU" sz="1600" b="1" baseline="3000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179208" name="Прямоугольник 7"/>
          <p:cNvSpPr>
            <a:spLocks noChangeArrowheads="1"/>
          </p:cNvSpPr>
          <p:nvPr/>
        </p:nvSpPr>
        <p:spPr bwMode="auto">
          <a:xfrm>
            <a:off x="6084888" y="5732463"/>
            <a:ext cx="28082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00099"/>
                </a:solidFill>
                <a:latin typeface="Calibri" pitchFamily="34" charset="0"/>
              </a:rPr>
              <a:t>Магнитный мотив </a:t>
            </a:r>
            <a:r>
              <a:rPr lang="en-US" sz="1200">
                <a:solidFill>
                  <a:srgbClr val="000099"/>
                </a:solidFill>
                <a:latin typeface="Calibri" pitchFamily="34" charset="0"/>
              </a:rPr>
              <a:t>Cu(hfac)</a:t>
            </a:r>
            <a:r>
              <a:rPr lang="en-US" sz="1200" baseline="-25000">
                <a:solidFill>
                  <a:srgbClr val="000099"/>
                </a:solidFill>
                <a:latin typeface="Calibri" pitchFamily="34" charset="0"/>
              </a:rPr>
              <a:t>2</a:t>
            </a:r>
            <a:r>
              <a:rPr lang="en-US" sz="1200">
                <a:solidFill>
                  <a:srgbClr val="000099"/>
                </a:solidFill>
                <a:latin typeface="Calibri" pitchFamily="34" charset="0"/>
              </a:rPr>
              <a:t>L</a:t>
            </a:r>
            <a:r>
              <a:rPr lang="en-US" sz="1200" baseline="30000">
                <a:solidFill>
                  <a:srgbClr val="000099"/>
                </a:solidFill>
                <a:latin typeface="Calibri" pitchFamily="34" charset="0"/>
              </a:rPr>
              <a:t>R</a:t>
            </a:r>
            <a:r>
              <a:rPr lang="ru-RU" sz="1200" baseline="30000">
                <a:solidFill>
                  <a:srgbClr val="000099"/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ru-RU" sz="1200">
                <a:solidFill>
                  <a:srgbClr val="000099"/>
                </a:solidFill>
                <a:latin typeface="Calibri" pitchFamily="34" charset="0"/>
              </a:rPr>
              <a:t>по данным ЭПР</a:t>
            </a:r>
            <a:endParaRPr lang="ru-RU" sz="1200" b="1" baseline="3000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17920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55"/>
          <p:cNvSpPr>
            <a:spLocks noChangeArrowheads="1"/>
          </p:cNvSpPr>
          <p:nvPr/>
        </p:nvSpPr>
        <p:spPr bwMode="auto">
          <a:xfrm>
            <a:off x="0" y="0"/>
            <a:ext cx="9144000" cy="714356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184321" name="Группа 35"/>
          <p:cNvGrpSpPr>
            <a:grpSpLocks/>
          </p:cNvGrpSpPr>
          <p:nvPr/>
        </p:nvGrpSpPr>
        <p:grpSpPr bwMode="auto">
          <a:xfrm>
            <a:off x="250825" y="836613"/>
            <a:ext cx="4465638" cy="4033837"/>
            <a:chOff x="107950" y="1032458"/>
            <a:chExt cx="5400154" cy="4916822"/>
          </a:xfrm>
        </p:grpSpPr>
        <p:pic>
          <p:nvPicPr>
            <p:cNvPr id="184341" name="Picture 12" descr="scheme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950" y="1032458"/>
              <a:ext cx="5400154" cy="4916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Овал 29"/>
            <p:cNvSpPr/>
            <p:nvPr/>
          </p:nvSpPr>
          <p:spPr>
            <a:xfrm>
              <a:off x="4932190" y="1628436"/>
              <a:ext cx="287957" cy="1008132"/>
            </a:xfrm>
            <a:prstGeom prst="ellipse">
              <a:avLst/>
            </a:prstGeom>
            <a:solidFill>
              <a:srgbClr val="00B05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 rot="21018476">
              <a:off x="2626614" y="1628436"/>
              <a:ext cx="289877" cy="1008132"/>
            </a:xfrm>
            <a:prstGeom prst="ellipse">
              <a:avLst/>
            </a:prstGeom>
            <a:solidFill>
              <a:srgbClr val="00B05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 rot="20664221">
              <a:off x="351754" y="1609087"/>
              <a:ext cx="287957" cy="1008132"/>
            </a:xfrm>
            <a:prstGeom prst="ellipse">
              <a:avLst/>
            </a:prstGeom>
            <a:solidFill>
              <a:srgbClr val="00B05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84322" name="Rectangle 3"/>
          <p:cNvSpPr>
            <a:spLocks noChangeArrowheads="1"/>
          </p:cNvSpPr>
          <p:nvPr/>
        </p:nvSpPr>
        <p:spPr bwMode="auto">
          <a:xfrm>
            <a:off x="2160588" y="6524625"/>
            <a:ext cx="666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900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ru-RU">
              <a:latin typeface="Calibri" pitchFamily="34" charset="0"/>
            </a:endParaRPr>
          </a:p>
        </p:txBody>
      </p:sp>
      <p:sp>
        <p:nvSpPr>
          <p:cNvPr id="184323" name="Rectangle 4"/>
          <p:cNvSpPr>
            <a:spLocks noChangeArrowheads="1"/>
          </p:cNvSpPr>
          <p:nvPr/>
        </p:nvSpPr>
        <p:spPr bwMode="auto">
          <a:xfrm>
            <a:off x="1809750" y="396875"/>
            <a:ext cx="15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184324" name="Группа 37"/>
          <p:cNvGrpSpPr>
            <a:grpSpLocks/>
          </p:cNvGrpSpPr>
          <p:nvPr/>
        </p:nvGrpSpPr>
        <p:grpSpPr bwMode="auto">
          <a:xfrm>
            <a:off x="5435600" y="939800"/>
            <a:ext cx="3168650" cy="4792663"/>
            <a:chOff x="5436096" y="610296"/>
            <a:chExt cx="3528392" cy="5699024"/>
          </a:xfrm>
        </p:grpSpPr>
        <p:grpSp>
          <p:nvGrpSpPr>
            <p:cNvPr id="184329" name="Group 1067"/>
            <p:cNvGrpSpPr>
              <a:grpSpLocks noChangeAspect="1"/>
            </p:cNvGrpSpPr>
            <p:nvPr/>
          </p:nvGrpSpPr>
          <p:grpSpPr bwMode="auto">
            <a:xfrm>
              <a:off x="5436096" y="671277"/>
              <a:ext cx="3528392" cy="5638043"/>
              <a:chOff x="3107" y="0"/>
              <a:chExt cx="2511" cy="4275"/>
            </a:xfrm>
          </p:grpSpPr>
          <p:pic>
            <p:nvPicPr>
              <p:cNvPr id="184333" name="Picture 1065" descr="fig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09" y="0"/>
                <a:ext cx="2509" cy="4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84334" name="Group 1066"/>
              <p:cNvGrpSpPr>
                <a:grpSpLocks noChangeAspect="1"/>
              </p:cNvGrpSpPr>
              <p:nvPr/>
            </p:nvGrpSpPr>
            <p:grpSpPr bwMode="auto">
              <a:xfrm>
                <a:off x="3107" y="380"/>
                <a:ext cx="917" cy="2885"/>
                <a:chOff x="3105" y="380"/>
                <a:chExt cx="917" cy="2885"/>
              </a:xfrm>
            </p:grpSpPr>
            <p:sp>
              <p:nvSpPr>
                <p:cNvPr id="184335" name="Rectangle 1037"/>
                <p:cNvSpPr>
                  <a:spLocks noChangeAspect="1" noChangeArrowheads="1"/>
                </p:cNvSpPr>
                <p:nvPr/>
              </p:nvSpPr>
              <p:spPr bwMode="auto">
                <a:xfrm>
                  <a:off x="3107" y="3099"/>
                  <a:ext cx="622" cy="1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1200">
                      <a:solidFill>
                        <a:srgbClr val="000000"/>
                      </a:solidFill>
                      <a:latin typeface="Calibri" pitchFamily="34" charset="0"/>
                    </a:rPr>
                    <a:t>20 K </a:t>
                  </a:r>
                  <a:r>
                    <a:rPr lang="ru-RU" sz="1200">
                      <a:solidFill>
                        <a:srgbClr val="000000"/>
                      </a:solidFill>
                      <a:latin typeface="Calibri" pitchFamily="34" charset="0"/>
                      <a:sym typeface="Symbol" pitchFamily="18" charset="2"/>
                    </a:rPr>
                    <a:t></a:t>
                  </a:r>
                  <a:r>
                    <a:rPr lang="ru-RU" sz="1200">
                      <a:solidFill>
                        <a:srgbClr val="000000"/>
                      </a:solidFill>
                      <a:latin typeface="Calibri" pitchFamily="34" charset="0"/>
                    </a:rPr>
                    <a:t> 7 K</a:t>
                  </a:r>
                  <a:endParaRPr lang="ru-RU" sz="1200">
                    <a:latin typeface="Calibri" pitchFamily="34" charset="0"/>
                  </a:endParaRPr>
                </a:p>
              </p:txBody>
            </p:sp>
            <p:sp>
              <p:nvSpPr>
                <p:cNvPr id="184336" name="Rectangle 1038"/>
                <p:cNvSpPr>
                  <a:spLocks noChangeAspect="1" noChangeArrowheads="1"/>
                </p:cNvSpPr>
                <p:nvPr/>
              </p:nvSpPr>
              <p:spPr bwMode="auto">
                <a:xfrm>
                  <a:off x="3107" y="2617"/>
                  <a:ext cx="361" cy="1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1200">
                      <a:solidFill>
                        <a:srgbClr val="000000"/>
                      </a:solidFill>
                      <a:latin typeface="Calibri" pitchFamily="34" charset="0"/>
                    </a:rPr>
                    <a:t>3 часа</a:t>
                  </a:r>
                  <a:endParaRPr lang="ru-RU" sz="1200">
                    <a:latin typeface="Calibri" pitchFamily="34" charset="0"/>
                  </a:endParaRPr>
                </a:p>
              </p:txBody>
            </p:sp>
            <p:sp>
              <p:nvSpPr>
                <p:cNvPr id="184337" name="Rectangle 1039"/>
                <p:cNvSpPr>
                  <a:spLocks noChangeAspect="1" noChangeArrowheads="1"/>
                </p:cNvSpPr>
                <p:nvPr/>
              </p:nvSpPr>
              <p:spPr bwMode="auto">
                <a:xfrm>
                  <a:off x="3107" y="2109"/>
                  <a:ext cx="321" cy="1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1200">
                      <a:solidFill>
                        <a:srgbClr val="000000"/>
                      </a:solidFill>
                      <a:latin typeface="Calibri" pitchFamily="34" charset="0"/>
                    </a:rPr>
                    <a:t>5 мин</a:t>
                  </a:r>
                  <a:endParaRPr lang="ru-RU" sz="1200">
                    <a:latin typeface="Calibri" pitchFamily="34" charset="0"/>
                  </a:endParaRPr>
                </a:p>
              </p:txBody>
            </p:sp>
            <p:sp>
              <p:nvSpPr>
                <p:cNvPr id="184338" name="Rectangle 1040"/>
                <p:cNvSpPr>
                  <a:spLocks noChangeAspect="1" noChangeArrowheads="1"/>
                </p:cNvSpPr>
                <p:nvPr/>
              </p:nvSpPr>
              <p:spPr bwMode="auto">
                <a:xfrm>
                  <a:off x="3105" y="1585"/>
                  <a:ext cx="917" cy="1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1200">
                      <a:solidFill>
                        <a:srgbClr val="000000"/>
                      </a:solidFill>
                      <a:latin typeface="Calibri" pitchFamily="34" charset="0"/>
                    </a:rPr>
                    <a:t>7 K, свет 900 нм</a:t>
                  </a:r>
                  <a:endParaRPr lang="ru-RU" sz="1200">
                    <a:latin typeface="Calibri" pitchFamily="34" charset="0"/>
                  </a:endParaRPr>
                </a:p>
              </p:txBody>
            </p:sp>
            <p:sp>
              <p:nvSpPr>
                <p:cNvPr id="184339" name="Rectangle 1041"/>
                <p:cNvSpPr>
                  <a:spLocks noChangeAspect="1" noChangeArrowheads="1"/>
                </p:cNvSpPr>
                <p:nvPr/>
              </p:nvSpPr>
              <p:spPr bwMode="auto">
                <a:xfrm>
                  <a:off x="3107" y="1094"/>
                  <a:ext cx="705" cy="1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1200">
                      <a:solidFill>
                        <a:srgbClr val="000000"/>
                      </a:solidFill>
                      <a:latin typeface="Calibri" pitchFamily="34" charset="0"/>
                    </a:rPr>
                    <a:t>T=7 K, темн.</a:t>
                  </a:r>
                  <a:endParaRPr lang="ru-RU" sz="1200">
                    <a:latin typeface="Calibri" pitchFamily="34" charset="0"/>
                  </a:endParaRPr>
                </a:p>
              </p:txBody>
            </p:sp>
            <p:sp>
              <p:nvSpPr>
                <p:cNvPr id="184340" name="Rectangle 1042"/>
                <p:cNvSpPr>
                  <a:spLocks noChangeAspect="1" noChangeArrowheads="1"/>
                </p:cNvSpPr>
                <p:nvPr/>
              </p:nvSpPr>
              <p:spPr bwMode="auto">
                <a:xfrm>
                  <a:off x="3107" y="380"/>
                  <a:ext cx="464" cy="1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sz="1200">
                      <a:solidFill>
                        <a:srgbClr val="000000"/>
                      </a:solidFill>
                      <a:latin typeface="Calibri" pitchFamily="34" charset="0"/>
                    </a:rPr>
                    <a:t>T=180 K</a:t>
                  </a:r>
                  <a:endParaRPr lang="ru-RU" sz="1200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33" name="Овал 32"/>
            <p:cNvSpPr/>
            <p:nvPr/>
          </p:nvSpPr>
          <p:spPr>
            <a:xfrm rot="16200000">
              <a:off x="6387740" y="213720"/>
              <a:ext cx="286933" cy="1080084"/>
            </a:xfrm>
            <a:prstGeom prst="ellipse">
              <a:avLst/>
            </a:prstGeom>
            <a:solidFill>
              <a:srgbClr val="00B05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 rot="16200000">
              <a:off x="7811587" y="270321"/>
              <a:ext cx="288820" cy="1440702"/>
            </a:xfrm>
            <a:prstGeom prst="ellipse">
              <a:avLst/>
            </a:prstGeom>
            <a:solidFill>
              <a:srgbClr val="FF6699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 rot="16200000">
              <a:off x="8089121" y="1155662"/>
              <a:ext cx="288822" cy="1440701"/>
            </a:xfrm>
            <a:prstGeom prst="ellipse">
              <a:avLst/>
            </a:prstGeom>
            <a:solidFill>
              <a:srgbClr val="FF6699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84325" name="TextBox 13"/>
          <p:cNvSpPr txBox="1">
            <a:spLocks noChangeArrowheads="1"/>
          </p:cNvSpPr>
          <p:nvPr/>
        </p:nvSpPr>
        <p:spPr bwMode="auto">
          <a:xfrm>
            <a:off x="0" y="-26988"/>
            <a:ext cx="9144000" cy="70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5600" algn="ctr"/>
            <a:r>
              <a:rPr lang="ru-RU" sz="2000" b="1" dirty="0">
                <a:solidFill>
                  <a:srgbClr val="FFFF00"/>
                </a:solidFill>
              </a:rPr>
              <a:t>Фотоиндуцированное переключение спиновых состояний в молекулярных магнетиках </a:t>
            </a:r>
            <a:r>
              <a:rPr lang="en-US" sz="2000" b="1" dirty="0">
                <a:solidFill>
                  <a:srgbClr val="FFFF00"/>
                </a:solidFill>
              </a:rPr>
              <a:t>Cu(</a:t>
            </a:r>
            <a:r>
              <a:rPr lang="en-US" sz="2000" b="1" dirty="0" err="1">
                <a:solidFill>
                  <a:srgbClr val="FFFF00"/>
                </a:solidFill>
              </a:rPr>
              <a:t>hfac</a:t>
            </a:r>
            <a:r>
              <a:rPr lang="en-US" sz="2000" b="1" dirty="0">
                <a:solidFill>
                  <a:srgbClr val="FFFF00"/>
                </a:solidFill>
              </a:rPr>
              <a:t>)</a:t>
            </a:r>
            <a:r>
              <a:rPr lang="en-US" sz="2000" b="1" baseline="-25000" dirty="0">
                <a:solidFill>
                  <a:srgbClr val="FFFF00"/>
                </a:solidFill>
              </a:rPr>
              <a:t>2</a:t>
            </a:r>
            <a:r>
              <a:rPr lang="en-US" sz="2000" b="1" dirty="0">
                <a:solidFill>
                  <a:srgbClr val="FFFF00"/>
                </a:solidFill>
              </a:rPr>
              <a:t>L</a:t>
            </a:r>
            <a:r>
              <a:rPr lang="en-US" sz="2000" b="1" baseline="30000" dirty="0">
                <a:solidFill>
                  <a:srgbClr val="FFFF00"/>
                </a:solidFill>
              </a:rPr>
              <a:t>R</a:t>
            </a:r>
          </a:p>
        </p:txBody>
      </p:sp>
      <p:sp>
        <p:nvSpPr>
          <p:cNvPr id="184326" name="Прямоугольник 27"/>
          <p:cNvSpPr>
            <a:spLocks noChangeArrowheads="1"/>
          </p:cNvSpPr>
          <p:nvPr/>
        </p:nvSpPr>
        <p:spPr bwMode="auto">
          <a:xfrm>
            <a:off x="357188" y="4795838"/>
            <a:ext cx="45720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 </a:t>
            </a:r>
            <a:r>
              <a:rPr lang="ru-RU" sz="1600">
                <a:latin typeface="Calibri" pitchFamily="34" charset="0"/>
              </a:rPr>
              <a:t>Впервые обнаружен эффект фото-индуцированного переключения спиновых состояний в обменно-связанных кластерах</a:t>
            </a:r>
          </a:p>
          <a:p>
            <a:pPr algn="just"/>
            <a:r>
              <a:rPr lang="ru-RU" sz="160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 </a:t>
            </a:r>
            <a:r>
              <a:rPr lang="ru-RU" sz="1600">
                <a:latin typeface="Calibri" pitchFamily="34" charset="0"/>
              </a:rPr>
              <a:t>Фотоиндуцированное слабосвязанное состояние (</a:t>
            </a:r>
            <a:r>
              <a:rPr lang="en-US" sz="1600">
                <a:latin typeface="Calibri" pitchFamily="34" charset="0"/>
              </a:rPr>
              <a:t>WS, |</a:t>
            </a:r>
            <a:r>
              <a:rPr lang="en-US" sz="1600" i="1">
                <a:latin typeface="Calibri" pitchFamily="34" charset="0"/>
              </a:rPr>
              <a:t>J</a:t>
            </a:r>
            <a:r>
              <a:rPr lang="en-US" sz="1600">
                <a:latin typeface="Calibri" pitchFamily="34" charset="0"/>
              </a:rPr>
              <a:t>|&lt;&lt;</a:t>
            </a:r>
            <a:r>
              <a:rPr lang="en-US" sz="1600" i="1">
                <a:latin typeface="Calibri" pitchFamily="34" charset="0"/>
              </a:rPr>
              <a:t>kT</a:t>
            </a:r>
            <a:r>
              <a:rPr lang="ru-RU" sz="1600">
                <a:latin typeface="Calibri" pitchFamily="34" charset="0"/>
              </a:rPr>
              <a:t>) метастабильно; релаксация в основное состояние </a:t>
            </a:r>
            <a:r>
              <a:rPr lang="en-US" sz="1600">
                <a:latin typeface="Calibri" pitchFamily="34" charset="0"/>
              </a:rPr>
              <a:t>(SS, |</a:t>
            </a:r>
            <a:r>
              <a:rPr lang="en-US" sz="1600" i="1">
                <a:latin typeface="Calibri" pitchFamily="34" charset="0"/>
              </a:rPr>
              <a:t>J</a:t>
            </a:r>
            <a:r>
              <a:rPr lang="en-US" sz="1600">
                <a:latin typeface="Calibri" pitchFamily="34" charset="0"/>
              </a:rPr>
              <a:t>|&gt;&gt;</a:t>
            </a:r>
            <a:r>
              <a:rPr lang="en-US" sz="1600" i="1">
                <a:latin typeface="Calibri" pitchFamily="34" charset="0"/>
              </a:rPr>
              <a:t>kT</a:t>
            </a:r>
            <a:r>
              <a:rPr lang="en-US" sz="1600">
                <a:latin typeface="Calibri" pitchFamily="34" charset="0"/>
              </a:rPr>
              <a:t>) </a:t>
            </a:r>
            <a:r>
              <a:rPr lang="ru-RU" sz="1600">
                <a:latin typeface="Calibri" pitchFamily="34" charset="0"/>
              </a:rPr>
              <a:t>протекает на шкале часов при криогенных температурах (&lt;20 K)</a:t>
            </a:r>
          </a:p>
        </p:txBody>
      </p:sp>
      <p:sp>
        <p:nvSpPr>
          <p:cNvPr id="184327" name="Прямоугольник 9"/>
          <p:cNvSpPr>
            <a:spLocks noChangeArrowheads="1"/>
          </p:cNvSpPr>
          <p:nvPr/>
        </p:nvSpPr>
        <p:spPr bwMode="auto">
          <a:xfrm>
            <a:off x="5286375" y="5857875"/>
            <a:ext cx="36004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FF"/>
                </a:solidFill>
                <a:latin typeface="Calibri" pitchFamily="34" charset="0"/>
              </a:rPr>
              <a:t>Fedin, M.V., Ovcharenko, V.I., Sagdeev, R.Z., Reijerse E., Lubitz W., Bagryanskaya, E.G. //</a:t>
            </a:r>
          </a:p>
          <a:p>
            <a:r>
              <a:rPr lang="de-DE" sz="1400" b="1">
                <a:solidFill>
                  <a:srgbClr val="0000FF"/>
                </a:solidFill>
                <a:latin typeface="Calibri" pitchFamily="34" charset="0"/>
              </a:rPr>
              <a:t>Angew. Chem. Int. Ed. </a:t>
            </a:r>
            <a:r>
              <a:rPr lang="de-DE" sz="1400">
                <a:solidFill>
                  <a:srgbClr val="0000FF"/>
                </a:solidFill>
                <a:latin typeface="Calibri" pitchFamily="34" charset="0"/>
              </a:rPr>
              <a:t>47 (2008) 6897-6899</a:t>
            </a:r>
            <a:endParaRPr lang="ru-RU" sz="1400" u="sng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8432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3464</Words>
  <Application>Microsoft Office PowerPoint</Application>
  <PresentationFormat>Экран (4:3)</PresentationFormat>
  <Paragraphs>477</Paragraphs>
  <Slides>47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47</vt:i4>
      </vt:variant>
    </vt:vector>
  </HeadingPairs>
  <TitlesOfParts>
    <vt:vector size="52" baseType="lpstr">
      <vt:lpstr>Тема Office</vt:lpstr>
      <vt:lpstr>CS ChemDraw Drawing</vt:lpstr>
      <vt:lpstr>Equation</vt:lpstr>
      <vt:lpstr>Формула</vt:lpstr>
      <vt:lpstr>Graph</vt:lpstr>
      <vt:lpstr>Нитроксильные радикалы: применение в синтезе новых функциональных материалов и биофизике</vt:lpstr>
      <vt:lpstr>Стабильные нитроксильные радикалы как спиновые зонды</vt:lpstr>
      <vt:lpstr>Применение нитроксильных радикалов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Применение нитроксильных радикалов</vt:lpstr>
      <vt:lpstr>Слайд 13</vt:lpstr>
      <vt:lpstr>Слайд 14</vt:lpstr>
      <vt:lpstr>Слайд 15</vt:lpstr>
      <vt:lpstr>Слайд 16</vt:lpstr>
      <vt:lpstr>Слайд 17</vt:lpstr>
      <vt:lpstr>РКП метакриловых мономеров: реакция Н-переноса</vt:lpstr>
      <vt:lpstr>Исследование механизма побочных реакций (Н-переноса)</vt:lpstr>
      <vt:lpstr>Слайд 20</vt:lpstr>
      <vt:lpstr>Слайд 21</vt:lpstr>
      <vt:lpstr>Стабильные нитроксильные радикалы – применение в качесвте спиновых зондов</vt:lpstr>
      <vt:lpstr>Слайд 23</vt:lpstr>
      <vt:lpstr>Слайд 24</vt:lpstr>
      <vt:lpstr>Слайд 25</vt:lpstr>
      <vt:lpstr>Инкапсулирование спиновых зондов в кукурбитурилы </vt:lpstr>
      <vt:lpstr>Слайд 27</vt:lpstr>
      <vt:lpstr>Слайд 28</vt:lpstr>
      <vt:lpstr>Слайд 29</vt:lpstr>
      <vt:lpstr>Слайд 30</vt:lpstr>
      <vt:lpstr>Нитроксильные радикалы с повышенной устойчивостью к восстановлению</vt:lpstr>
      <vt:lpstr>Слайд 32</vt:lpstr>
      <vt:lpstr>Слайд 33</vt:lpstr>
      <vt:lpstr>Гидрофильный высокостабильный  pH-чувствительный  спиновый зонд  ( pK 6.3)</vt:lpstr>
      <vt:lpstr>Слайд 35</vt:lpstr>
      <vt:lpstr>Слайд 36</vt:lpstr>
      <vt:lpstr>Слайд 37</vt:lpstr>
      <vt:lpstr>Слайд 38</vt:lpstr>
      <vt:lpstr>Детектирование оксида азота по спектру ЭПР  нитронил-нитроксильных радикалов</vt:lpstr>
      <vt:lpstr>Детектирование оксида азота методом ЯМР </vt:lpstr>
      <vt:lpstr>Слайд 41</vt:lpstr>
      <vt:lpstr>ЭПР томография, зарегистрированная по сигналу нитронил-нитроксильных радикалов</vt:lpstr>
      <vt:lpstr>Слайд 43</vt:lpstr>
      <vt:lpstr>Применение нитроксильных радикалов</vt:lpstr>
      <vt:lpstr>Слайд 45</vt:lpstr>
      <vt:lpstr>Слайд 46</vt:lpstr>
      <vt:lpstr>Слайд 47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Нитроксильные радикалы: применение в синтезе новых функциональных материалов и в биофизике</dc:title>
  <dc:creator>Иван</dc:creator>
  <cp:lastModifiedBy>Denis Morozov</cp:lastModifiedBy>
  <cp:revision>94</cp:revision>
  <dcterms:created xsi:type="dcterms:W3CDTF">2013-03-24T02:56:24Z</dcterms:created>
  <dcterms:modified xsi:type="dcterms:W3CDTF">2013-10-17T09:05:12Z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