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0" r:id="rId3"/>
    <p:sldId id="261" r:id="rId4"/>
    <p:sldId id="259" r:id="rId5"/>
    <p:sldId id="263" r:id="rId6"/>
    <p:sldId id="258" r:id="rId7"/>
    <p:sldId id="262" r:id="rId8"/>
    <p:sldId id="264" r:id="rId9"/>
    <p:sldId id="267" r:id="rId10"/>
    <p:sldId id="268" r:id="rId11"/>
    <p:sldId id="266" r:id="rId12"/>
    <p:sldId id="269" r:id="rId13"/>
    <p:sldId id="270" r:id="rId14"/>
    <p:sldId id="271" r:id="rId15"/>
    <p:sldId id="272" r:id="rId16"/>
    <p:sldId id="274" r:id="rId17"/>
    <p:sldId id="275" r:id="rId18"/>
    <p:sldId id="281" r:id="rId19"/>
    <p:sldId id="276" r:id="rId20"/>
    <p:sldId id="277" r:id="rId21"/>
    <p:sldId id="278" r:id="rId22"/>
    <p:sldId id="279" r:id="rId23"/>
    <p:sldId id="280" r:id="rId24"/>
    <p:sldId id="282" r:id="rId25"/>
    <p:sldId id="288" r:id="rId26"/>
    <p:sldId id="283" r:id="rId27"/>
    <p:sldId id="284" r:id="rId28"/>
    <p:sldId id="285" r:id="rId29"/>
    <p:sldId id="296" r:id="rId30"/>
    <p:sldId id="286" r:id="rId31"/>
    <p:sldId id="287" r:id="rId32"/>
    <p:sldId id="289" r:id="rId33"/>
    <p:sldId id="293" r:id="rId34"/>
    <p:sldId id="294" r:id="rId35"/>
    <p:sldId id="295" r:id="rId36"/>
    <p:sldId id="297" r:id="rId37"/>
    <p:sldId id="290" r:id="rId38"/>
    <p:sldId id="298" r:id="rId39"/>
    <p:sldId id="300" r:id="rId40"/>
    <p:sldId id="302" r:id="rId41"/>
    <p:sldId id="303" r:id="rId42"/>
    <p:sldId id="299" r:id="rId43"/>
    <p:sldId id="301" r:id="rId44"/>
    <p:sldId id="291" r:id="rId45"/>
    <p:sldId id="308" r:id="rId46"/>
    <p:sldId id="309" r:id="rId47"/>
    <p:sldId id="29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e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45.wmf"/><Relationship Id="rId5" Type="http://schemas.openxmlformats.org/officeDocument/2006/relationships/image" Target="../media/image41.wmf"/><Relationship Id="rId4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e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29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drawings/_rels/vmlDrawing32.v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3.wmf"/><Relationship Id="rId7" Type="http://schemas.openxmlformats.org/officeDocument/2006/relationships/image" Target="../media/image97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10" Type="http://schemas.openxmlformats.org/officeDocument/2006/relationships/image" Target="../media/image100.emf"/><Relationship Id="rId4" Type="http://schemas.openxmlformats.org/officeDocument/2006/relationships/image" Target="../media/image94.wmf"/><Relationship Id="rId9" Type="http://schemas.openxmlformats.org/officeDocument/2006/relationships/image" Target="../media/image99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3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emf"/><Relationship Id="rId7" Type="http://schemas.openxmlformats.org/officeDocument/2006/relationships/image" Target="../media/image109.e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Relationship Id="rId9" Type="http://schemas.openxmlformats.org/officeDocument/2006/relationships/image" Target="../media/image111.e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image" Target="../media/image11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3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18.emf"/><Relationship Id="rId7" Type="http://schemas.openxmlformats.org/officeDocument/2006/relationships/image" Target="../media/image122.emf"/><Relationship Id="rId2" Type="http://schemas.openxmlformats.org/officeDocument/2006/relationships/image" Target="../media/image117.emf"/><Relationship Id="rId1" Type="http://schemas.openxmlformats.org/officeDocument/2006/relationships/image" Target="../media/image116.wmf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119.emf"/><Relationship Id="rId9" Type="http://schemas.openxmlformats.org/officeDocument/2006/relationships/image" Target="../media/image124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5" Type="http://schemas.openxmlformats.org/officeDocument/2006/relationships/image" Target="../media/image131.emf"/><Relationship Id="rId4" Type="http://schemas.openxmlformats.org/officeDocument/2006/relationships/image" Target="../media/image80.wmf"/></Relationships>
</file>

<file path=ppt/drawings/_rels/vmlDrawing4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wmf"/><Relationship Id="rId13" Type="http://schemas.openxmlformats.org/officeDocument/2006/relationships/image" Target="../media/image142.wmf"/><Relationship Id="rId3" Type="http://schemas.openxmlformats.org/officeDocument/2006/relationships/image" Target="../media/image133.emf"/><Relationship Id="rId7" Type="http://schemas.openxmlformats.org/officeDocument/2006/relationships/image" Target="../media/image137.wmf"/><Relationship Id="rId12" Type="http://schemas.openxmlformats.org/officeDocument/2006/relationships/image" Target="../media/image141.emf"/><Relationship Id="rId2" Type="http://schemas.openxmlformats.org/officeDocument/2006/relationships/image" Target="../media/image132.wmf"/><Relationship Id="rId1" Type="http://schemas.openxmlformats.org/officeDocument/2006/relationships/image" Target="../media/image92.wmf"/><Relationship Id="rId6" Type="http://schemas.openxmlformats.org/officeDocument/2006/relationships/image" Target="../media/image136.wmf"/><Relationship Id="rId11" Type="http://schemas.openxmlformats.org/officeDocument/2006/relationships/image" Target="../media/image140.wmf"/><Relationship Id="rId5" Type="http://schemas.openxmlformats.org/officeDocument/2006/relationships/image" Target="../media/image135.wmf"/><Relationship Id="rId15" Type="http://schemas.openxmlformats.org/officeDocument/2006/relationships/image" Target="../media/image144.wmf"/><Relationship Id="rId10" Type="http://schemas.openxmlformats.org/officeDocument/2006/relationships/image" Target="../media/image139.wmf"/><Relationship Id="rId4" Type="http://schemas.openxmlformats.org/officeDocument/2006/relationships/image" Target="../media/image134.wmf"/><Relationship Id="rId9" Type="http://schemas.openxmlformats.org/officeDocument/2006/relationships/image" Target="../media/image126.wmf"/><Relationship Id="rId14" Type="http://schemas.openxmlformats.org/officeDocument/2006/relationships/image" Target="../media/image14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57FC6-B743-42C3-ADD3-AF505C95B938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6861B-357D-4FEC-AE9C-7DEE6FD061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B2ECD-30F3-4E71-B565-C91ACF6AFA87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13980-D49C-4565-A463-33953640BC83}" type="datetimeFigureOut">
              <a:rPr lang="ru-RU"/>
              <a:pPr>
                <a:defRPr/>
              </a:pPr>
              <a:t>17.10.2013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ACCE4-74D5-41E6-AFE9-2A4EEE921C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75150-A8EA-4D2E-8233-5BCE894EE117}" type="datetimeFigureOut">
              <a:rPr lang="ru-RU" smtClean="0"/>
              <a:pPr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3DD79-972A-4634-8EF5-C5681FC07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6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oleObject" Target="../embeddings/oleObject3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45.bin"/><Relationship Id="rId4" Type="http://schemas.openxmlformats.org/officeDocument/2006/relationships/oleObject" Target="../embeddings/oleObject4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4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5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53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oleObject" Target="../embeddings/oleObject54.bin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62.bin"/><Relationship Id="rId5" Type="http://schemas.openxmlformats.org/officeDocument/2006/relationships/oleObject" Target="../embeddings/oleObject61.bin"/><Relationship Id="rId10" Type="http://schemas.openxmlformats.org/officeDocument/2006/relationships/oleObject" Target="../embeddings/oleObject66.bin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71.bin"/><Relationship Id="rId5" Type="http://schemas.openxmlformats.org/officeDocument/2006/relationships/oleObject" Target="../embeddings/oleObject70.bin"/><Relationship Id="rId4" Type="http://schemas.openxmlformats.org/officeDocument/2006/relationships/oleObject" Target="../embeddings/oleObject69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oleObject" Target="../embeddings/oleObject74.bin"/><Relationship Id="rId7" Type="http://schemas.openxmlformats.org/officeDocument/2006/relationships/oleObject" Target="../embeddings/oleObject78.bin"/><Relationship Id="rId12" Type="http://schemas.openxmlformats.org/officeDocument/2006/relationships/oleObject" Target="../embeddings/oleObject8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77.bin"/><Relationship Id="rId11" Type="http://schemas.openxmlformats.org/officeDocument/2006/relationships/oleObject" Target="../embeddings/oleObject82.bin"/><Relationship Id="rId5" Type="http://schemas.openxmlformats.org/officeDocument/2006/relationships/oleObject" Target="../embeddings/oleObject76.bin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5.bin"/><Relationship Id="rId9" Type="http://schemas.openxmlformats.org/officeDocument/2006/relationships/oleObject" Target="../embeddings/oleObject8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89.bin"/><Relationship Id="rId12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88.bin"/><Relationship Id="rId11" Type="http://schemas.openxmlformats.org/officeDocument/2006/relationships/oleObject" Target="../embeddings/oleObject93.bin"/><Relationship Id="rId5" Type="http://schemas.openxmlformats.org/officeDocument/2006/relationships/oleObject" Target="../embeddings/oleObject87.bin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6.bin"/><Relationship Id="rId9" Type="http://schemas.openxmlformats.org/officeDocument/2006/relationships/oleObject" Target="../embeddings/oleObject9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5" Type="http://schemas.openxmlformats.org/officeDocument/2006/relationships/oleObject" Target="../embeddings/oleObject96.bin"/><Relationship Id="rId4" Type="http://schemas.openxmlformats.org/officeDocument/2006/relationships/image" Target="../media/image11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oleObject" Target="../embeddings/oleObject98.bin"/><Relationship Id="rId7" Type="http://schemas.openxmlformats.org/officeDocument/2006/relationships/oleObject" Target="../embeddings/oleObject102.bin"/><Relationship Id="rId12" Type="http://schemas.openxmlformats.org/officeDocument/2006/relationships/oleObject" Target="../embeddings/oleObject10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101.bin"/><Relationship Id="rId11" Type="http://schemas.openxmlformats.org/officeDocument/2006/relationships/oleObject" Target="../embeddings/oleObject106.bin"/><Relationship Id="rId5" Type="http://schemas.openxmlformats.org/officeDocument/2006/relationships/oleObject" Target="../embeddings/oleObject100.bin"/><Relationship Id="rId10" Type="http://schemas.openxmlformats.org/officeDocument/2006/relationships/oleObject" Target="../embeddings/oleObject105.bin"/><Relationship Id="rId4" Type="http://schemas.openxmlformats.org/officeDocument/2006/relationships/oleObject" Target="../embeddings/oleObject99.bin"/><Relationship Id="rId9" Type="http://schemas.openxmlformats.org/officeDocument/2006/relationships/oleObject" Target="../embeddings/oleObject10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oleObject" Target="../embeddings/oleObject110.bin"/><Relationship Id="rId4" Type="http://schemas.openxmlformats.org/officeDocument/2006/relationships/oleObject" Target="../embeddings/oleObject10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114.bin"/><Relationship Id="rId5" Type="http://schemas.openxmlformats.org/officeDocument/2006/relationships/oleObject" Target="../embeddings/oleObject113.bin"/><Relationship Id="rId4" Type="http://schemas.openxmlformats.org/officeDocument/2006/relationships/oleObject" Target="../embeddings/oleObject112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1.bin"/><Relationship Id="rId13" Type="http://schemas.openxmlformats.org/officeDocument/2006/relationships/oleObject" Target="../embeddings/oleObject126.bin"/><Relationship Id="rId3" Type="http://schemas.openxmlformats.org/officeDocument/2006/relationships/oleObject" Target="../embeddings/oleObject116.bin"/><Relationship Id="rId7" Type="http://schemas.openxmlformats.org/officeDocument/2006/relationships/oleObject" Target="../embeddings/oleObject120.bin"/><Relationship Id="rId12" Type="http://schemas.openxmlformats.org/officeDocument/2006/relationships/oleObject" Target="../embeddings/oleObject125.bin"/><Relationship Id="rId17" Type="http://schemas.openxmlformats.org/officeDocument/2006/relationships/oleObject" Target="../embeddings/oleObject130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9.bin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119.bin"/><Relationship Id="rId11" Type="http://schemas.openxmlformats.org/officeDocument/2006/relationships/oleObject" Target="../embeddings/oleObject124.bin"/><Relationship Id="rId5" Type="http://schemas.openxmlformats.org/officeDocument/2006/relationships/oleObject" Target="../embeddings/oleObject118.bin"/><Relationship Id="rId15" Type="http://schemas.openxmlformats.org/officeDocument/2006/relationships/oleObject" Target="../embeddings/oleObject128.bin"/><Relationship Id="rId10" Type="http://schemas.openxmlformats.org/officeDocument/2006/relationships/oleObject" Target="../embeddings/oleObject123.bin"/><Relationship Id="rId4" Type="http://schemas.openxmlformats.org/officeDocument/2006/relationships/oleObject" Target="../embeddings/oleObject117.bin"/><Relationship Id="rId9" Type="http://schemas.openxmlformats.org/officeDocument/2006/relationships/oleObject" Target="../embeddings/oleObject122.bin"/><Relationship Id="rId14" Type="http://schemas.openxmlformats.org/officeDocument/2006/relationships/oleObject" Target="../embeddings/oleObject12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2448272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Разработка </a:t>
            </a:r>
            <a:r>
              <a:rPr lang="ru-RU" dirty="0" err="1"/>
              <a:t>нитроксильных</a:t>
            </a:r>
            <a:r>
              <a:rPr lang="ru-RU" dirty="0"/>
              <a:t> спиновых зондов и меток для биофизических и биомедицинских </a:t>
            </a:r>
            <a:r>
              <a:rPr lang="ru-RU" dirty="0" smtClean="0"/>
              <a:t>исследований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84712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Кирилюк И.А.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/>
              <a:t>Исходные соединения</a:t>
            </a:r>
            <a:endParaRPr lang="ru-RU" dirty="0"/>
          </a:p>
        </p:txBody>
      </p:sp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1403648" y="1583042"/>
          <a:ext cx="6745922" cy="5086318"/>
        </p:xfrm>
        <a:graphic>
          <a:graphicData uri="http://schemas.openxmlformats.org/presentationml/2006/ole">
            <p:oleObj spid="_x0000_s24580" name="CS ChemDraw Drawing" r:id="rId3" imgW="3187684" imgH="2402872" progId="ChemDraw.Document.6.0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432925" y="5756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6327" name="Object 183"/>
          <p:cNvGraphicFramePr>
            <a:graphicFrameLocks noChangeAspect="1"/>
          </p:cNvGraphicFramePr>
          <p:nvPr/>
        </p:nvGraphicFramePr>
        <p:xfrm>
          <a:off x="1477963" y="3317503"/>
          <a:ext cx="6275387" cy="4071937"/>
        </p:xfrm>
        <a:graphic>
          <a:graphicData uri="http://schemas.openxmlformats.org/presentationml/2006/ole">
            <p:oleObj spid="_x0000_s20482" name="Document" r:id="rId3" imgW="5963948" imgH="3867014" progId="Word.Document.8">
              <p:embed/>
            </p:oleObj>
          </a:graphicData>
        </a:graphic>
      </p:graphicFrame>
      <p:sp>
        <p:nvSpPr>
          <p:cNvPr id="6331" name="Rectangle 187"/>
          <p:cNvSpPr>
            <a:spLocks noChangeArrowheads="1"/>
          </p:cNvSpPr>
          <p:nvPr/>
        </p:nvSpPr>
        <p:spPr bwMode="auto">
          <a:xfrm>
            <a:off x="3800475" y="2833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6332" name="Object 188"/>
          <p:cNvGraphicFramePr>
            <a:graphicFrameLocks noChangeAspect="1"/>
          </p:cNvGraphicFramePr>
          <p:nvPr/>
        </p:nvGraphicFramePr>
        <p:xfrm>
          <a:off x="1187624" y="1295896"/>
          <a:ext cx="6399212" cy="1425575"/>
        </p:xfrm>
        <a:graphic>
          <a:graphicData uri="http://schemas.openxmlformats.org/presentationml/2006/ole">
            <p:oleObj spid="_x0000_s20484" name="CS ChemDraw Drawing" r:id="rId4" imgW="6007179" imgH="1337739" progId="ChemDraw.Document.6.0">
              <p:embed/>
            </p:oleObj>
          </a:graphicData>
        </a:graphic>
      </p:graphicFrame>
      <p:sp>
        <p:nvSpPr>
          <p:cNvPr id="6334" name="Text Box 190"/>
          <p:cNvSpPr txBox="1">
            <a:spLocks noChangeArrowheads="1"/>
          </p:cNvSpPr>
          <p:nvPr/>
        </p:nvSpPr>
        <p:spPr bwMode="auto">
          <a:xfrm>
            <a:off x="8440738" y="2809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3</a:t>
            </a:r>
            <a:endParaRPr lang="ru-RU"/>
          </a:p>
        </p:txBody>
      </p:sp>
      <p:sp>
        <p:nvSpPr>
          <p:cNvPr id="6335" name="Text Box 191"/>
          <p:cNvSpPr txBox="1">
            <a:spLocks noChangeArrowheads="1"/>
          </p:cNvSpPr>
          <p:nvPr/>
        </p:nvSpPr>
        <p:spPr bwMode="auto">
          <a:xfrm>
            <a:off x="1763688" y="2880072"/>
            <a:ext cx="49408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A</a:t>
            </a:r>
            <a:r>
              <a:rPr lang="ru-RU" sz="1600" dirty="0"/>
              <a:t>: 25% </a:t>
            </a:r>
            <a:r>
              <a:rPr lang="en-US" sz="1600" dirty="0"/>
              <a:t>NH</a:t>
            </a:r>
            <a:r>
              <a:rPr lang="en-US" sz="1600" baseline="-25000" dirty="0"/>
              <a:t>3</a:t>
            </a:r>
            <a:r>
              <a:rPr lang="en-US" sz="1600" dirty="0"/>
              <a:t>+EtOH;   B: NH</a:t>
            </a:r>
            <a:r>
              <a:rPr lang="en-US" sz="1600" baseline="-25000" dirty="0"/>
              <a:t>4</a:t>
            </a:r>
            <a:r>
              <a:rPr lang="en-US" sz="1600" dirty="0"/>
              <a:t>OAc + </a:t>
            </a:r>
            <a:r>
              <a:rPr lang="en-US" sz="1600" dirty="0" err="1"/>
              <a:t>MeOH</a:t>
            </a:r>
            <a:r>
              <a:rPr lang="en-US" sz="1600" dirty="0"/>
              <a:t>;   C: </a:t>
            </a:r>
            <a:r>
              <a:rPr lang="en-US" sz="1600" dirty="0" smtClean="0"/>
              <a:t>NH</a:t>
            </a:r>
            <a:r>
              <a:rPr lang="en-US" sz="1600" baseline="-25000" dirty="0" smtClean="0"/>
              <a:t>3</a:t>
            </a:r>
            <a:r>
              <a:rPr lang="ru-RU" sz="1600" baseline="-25000" dirty="0" smtClean="0"/>
              <a:t>  </a:t>
            </a:r>
            <a:r>
              <a:rPr lang="ru-RU" sz="1600" dirty="0" smtClean="0"/>
              <a:t>+ </a:t>
            </a:r>
            <a:r>
              <a:rPr lang="en-US" sz="1600" dirty="0" err="1" smtClean="0"/>
              <a:t>MeOH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692696"/>
            <a:ext cx="6855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Синтез 1-гидрокси-2,5-дигидроимидазолов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Синтез 4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-имидазол-5-карбонитрил-3-оксидов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91152" y="1958975"/>
          <a:ext cx="8729319" cy="4068994"/>
        </p:xfrm>
        <a:graphic>
          <a:graphicData uri="http://schemas.openxmlformats.org/presentationml/2006/ole">
            <p:oleObj spid="_x0000_s25602" name="CS ChemDraw Drawing" r:id="rId3" imgW="6304216" imgH="2938224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Синтез 4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-имидазол-5-карбонитрил-3-оксидов</a:t>
            </a:r>
            <a:endParaRPr lang="ru-RU" sz="3200" dirty="0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83568" y="1556792"/>
          <a:ext cx="7473353" cy="4992572"/>
        </p:xfrm>
        <a:graphic>
          <a:graphicData uri="http://schemas.openxmlformats.org/presentationml/2006/ole">
            <p:oleObj spid="_x0000_s26626" name="CS ChemDraw Drawing" r:id="rId3" imgW="6121194" imgH="408994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Реакции 4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-имидазол-5-карбонитрил-3-оксидов с нуклеофильными агентами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51520" y="1988840"/>
          <a:ext cx="8480118" cy="4523818"/>
        </p:xfrm>
        <a:graphic>
          <a:graphicData uri="http://schemas.openxmlformats.org/presentationml/2006/ole">
            <p:oleObj spid="_x0000_s27650" name="CS ChemDraw Drawing" r:id="rId3" imgW="5765006" imgH="3074956" progId="ChemDraw.Document.6.0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11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Реакции 4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-имидазол-5-карбонитрил-3-оксидов с нуклеофильными агентами</a:t>
            </a:r>
            <a:endParaRPr lang="ru-RU" sz="3200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533400" y="2124075"/>
          <a:ext cx="8359775" cy="3541713"/>
        </p:xfrm>
        <a:graphic>
          <a:graphicData uri="http://schemas.openxmlformats.org/presentationml/2006/ole">
            <p:oleObj spid="_x0000_s28674" name="CS ChemDraw Drawing" r:id="rId3" imgW="6155055" imgH="2607326" progId="ChemDraw.Document.6.0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606550" y="1157288"/>
          <a:ext cx="5480050" cy="5340350"/>
        </p:xfrm>
        <a:graphic>
          <a:graphicData uri="http://schemas.openxmlformats.org/presentationml/2006/ole">
            <p:oleObj spid="_x0000_s30722" name="CS ChemDraw Drawing" r:id="rId3" imgW="5017680" imgH="4893480" progId="ChemDraw.Document.6.0">
              <p:embed/>
            </p:oleObj>
          </a:graphicData>
        </a:graphic>
      </p:graphicFrame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066800" y="188640"/>
            <a:ext cx="612289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Синтез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амино-2,5-дигидроимидазол-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1-оксилов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5949280"/>
            <a:ext cx="3054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Суммарный выход 20-50%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2440" y="40466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2438400" y="757238"/>
            <a:ext cx="1535113" cy="3741737"/>
          </a:xfrm>
          <a:prstGeom prst="rect">
            <a:avLst/>
          </a:prstGeom>
          <a:solidFill>
            <a:srgbClr val="FFE1E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3995936" y="757238"/>
            <a:ext cx="704652" cy="3741737"/>
          </a:xfrm>
          <a:prstGeom prst="rect">
            <a:avLst/>
          </a:prstGeom>
          <a:solidFill>
            <a:srgbClr val="C6FAF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7417" name="Object 9"/>
          <p:cNvGraphicFramePr>
            <a:graphicFrameLocks noChangeAspect="1"/>
          </p:cNvGraphicFramePr>
          <p:nvPr/>
        </p:nvGraphicFramePr>
        <p:xfrm>
          <a:off x="755576" y="476672"/>
          <a:ext cx="6380162" cy="4689475"/>
        </p:xfrm>
        <a:graphic>
          <a:graphicData uri="http://schemas.openxmlformats.org/presentationml/2006/ole">
            <p:oleObj spid="_x0000_s31746" name="Graph" r:id="rId3" imgW="10116000" imgH="7315200" progId="">
              <p:embed/>
            </p:oleObj>
          </a:graphicData>
        </a:graphic>
      </p:graphicFrame>
      <p:graphicFrame>
        <p:nvGraphicFramePr>
          <p:cNvPr id="17431" name="Object 23"/>
          <p:cNvGraphicFramePr>
            <a:graphicFrameLocks noChangeAspect="1"/>
          </p:cNvGraphicFramePr>
          <p:nvPr/>
        </p:nvGraphicFramePr>
        <p:xfrm>
          <a:off x="814388" y="528638"/>
          <a:ext cx="6424612" cy="4646612"/>
        </p:xfrm>
        <a:graphic>
          <a:graphicData uri="http://schemas.openxmlformats.org/presentationml/2006/ole">
            <p:oleObj spid="_x0000_s31747" name="Graph" r:id="rId4" imgW="10116000" imgH="7315200" progId="">
              <p:embed/>
            </p:oleObj>
          </a:graphicData>
        </a:graphic>
      </p:graphicFrame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6948264" y="2228800"/>
            <a:ext cx="18319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>
                <a:solidFill>
                  <a:schemeClr val="tx2"/>
                </a:solidFill>
                <a:cs typeface="Times New Roman" pitchFamily="18" charset="0"/>
              </a:rPr>
              <a:t>V. V. Khramtsov and </a:t>
            </a:r>
          </a:p>
          <a:p>
            <a:pPr>
              <a:spcBef>
                <a:spcPct val="20000"/>
              </a:spcBef>
            </a:pPr>
            <a:r>
              <a:rPr lang="en-US" sz="1400">
                <a:solidFill>
                  <a:schemeClr val="tx2"/>
                </a:solidFill>
                <a:cs typeface="Times New Roman" pitchFamily="18" charset="0"/>
              </a:rPr>
              <a:t>L. B. Volodarsky, </a:t>
            </a:r>
          </a:p>
          <a:p>
            <a:pPr>
              <a:spcBef>
                <a:spcPct val="20000"/>
              </a:spcBef>
            </a:pPr>
            <a:r>
              <a:rPr lang="en-US" sz="1400">
                <a:solidFill>
                  <a:schemeClr val="tx2"/>
                </a:solidFill>
                <a:cs typeface="Times New Roman" pitchFamily="18" charset="0"/>
              </a:rPr>
              <a:t>In</a:t>
            </a:r>
            <a:r>
              <a:rPr lang="en-US" sz="1400" i="1">
                <a:solidFill>
                  <a:schemeClr val="tx2"/>
                </a:solidFill>
                <a:cs typeface="Times New Roman" pitchFamily="18" charset="0"/>
              </a:rPr>
              <a:t> Biological Magnetic</a:t>
            </a:r>
          </a:p>
          <a:p>
            <a:pPr>
              <a:spcBef>
                <a:spcPct val="20000"/>
              </a:spcBef>
            </a:pPr>
            <a:r>
              <a:rPr lang="en-US" sz="1400" i="1">
                <a:solidFill>
                  <a:schemeClr val="tx2"/>
                </a:solidFill>
                <a:cs typeface="Times New Roman" pitchFamily="18" charset="0"/>
              </a:rPr>
              <a:t> Resonance</a:t>
            </a:r>
            <a:r>
              <a:rPr lang="en-US" sz="1400">
                <a:solidFill>
                  <a:schemeClr val="tx2"/>
                </a:solidFill>
                <a:cs typeface="Times New Roman" pitchFamily="18" charset="0"/>
              </a:rPr>
              <a:t>, Vol. 14;</a:t>
            </a:r>
          </a:p>
          <a:p>
            <a:pPr>
              <a:spcBef>
                <a:spcPct val="20000"/>
              </a:spcBef>
            </a:pPr>
            <a:r>
              <a:rPr lang="en-US" sz="1400">
                <a:solidFill>
                  <a:schemeClr val="tx2"/>
                </a:solidFill>
                <a:cs typeface="Times New Roman" pitchFamily="18" charset="0"/>
              </a:rPr>
              <a:t>Berliner, L. J., Ed.; </a:t>
            </a:r>
          </a:p>
          <a:p>
            <a:pPr>
              <a:spcBef>
                <a:spcPct val="20000"/>
              </a:spcBef>
            </a:pPr>
            <a:r>
              <a:rPr lang="en-US" sz="1400">
                <a:solidFill>
                  <a:schemeClr val="tx2"/>
                </a:solidFill>
                <a:cs typeface="Times New Roman" pitchFamily="18" charset="0"/>
              </a:rPr>
              <a:t>Plenum Press: </a:t>
            </a:r>
          </a:p>
          <a:p>
            <a:pPr>
              <a:spcBef>
                <a:spcPct val="20000"/>
              </a:spcBef>
            </a:pPr>
            <a:r>
              <a:rPr lang="en-US" sz="1400">
                <a:solidFill>
                  <a:schemeClr val="tx2"/>
                </a:solidFill>
                <a:cs typeface="Times New Roman" pitchFamily="18" charset="0"/>
              </a:rPr>
              <a:t>New York, </a:t>
            </a:r>
            <a:r>
              <a:rPr lang="en-US" sz="1400" b="1">
                <a:solidFill>
                  <a:schemeClr val="tx2"/>
                </a:solidFill>
                <a:cs typeface="Times New Roman" pitchFamily="18" charset="0"/>
              </a:rPr>
              <a:t>1998</a:t>
            </a:r>
            <a:r>
              <a:rPr lang="en-US" sz="1400">
                <a:solidFill>
                  <a:schemeClr val="tx2"/>
                </a:solidFill>
                <a:cs typeface="Times New Roman" pitchFamily="18" charset="0"/>
              </a:rPr>
              <a:t>, 109.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152400" y="5253038"/>
            <a:ext cx="7010400" cy="1295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FF1C7"/>
              </a:gs>
              <a:gs pos="50000">
                <a:schemeClr val="bg1"/>
              </a:gs>
              <a:gs pos="100000">
                <a:srgbClr val="DFF1C7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ru-RU" b="1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50"/>
          <p:cNvGrpSpPr>
            <a:grpSpLocks/>
          </p:cNvGrpSpPr>
          <p:nvPr/>
        </p:nvGrpSpPr>
        <p:grpSpPr bwMode="auto">
          <a:xfrm>
            <a:off x="195263" y="5219700"/>
            <a:ext cx="6694487" cy="977900"/>
            <a:chOff x="123" y="3099"/>
            <a:chExt cx="4217" cy="616"/>
          </a:xfrm>
        </p:grpSpPr>
        <p:sp>
          <p:nvSpPr>
            <p:cNvPr id="17458" name="Line 50"/>
            <p:cNvSpPr>
              <a:spLocks noChangeShapeType="1"/>
            </p:cNvSpPr>
            <p:nvPr/>
          </p:nvSpPr>
          <p:spPr bwMode="auto">
            <a:xfrm>
              <a:off x="298" y="3304"/>
              <a:ext cx="9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9" name="Freeform 51"/>
            <p:cNvSpPr>
              <a:spLocks/>
            </p:cNvSpPr>
            <p:nvPr/>
          </p:nvSpPr>
          <p:spPr bwMode="auto">
            <a:xfrm>
              <a:off x="294" y="3298"/>
              <a:ext cx="99" cy="12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99" y="0"/>
                </a:cxn>
                <a:cxn ang="0">
                  <a:pos x="99" y="12"/>
                </a:cxn>
                <a:cxn ang="0">
                  <a:pos x="4" y="12"/>
                </a:cxn>
              </a:cxnLst>
              <a:rect l="0" t="0" r="r" b="b"/>
              <a:pathLst>
                <a:path w="99" h="12">
                  <a:moveTo>
                    <a:pt x="4" y="12"/>
                  </a:moveTo>
                  <a:lnTo>
                    <a:pt x="0" y="7"/>
                  </a:lnTo>
                  <a:lnTo>
                    <a:pt x="4" y="0"/>
                  </a:lnTo>
                  <a:lnTo>
                    <a:pt x="99" y="0"/>
                  </a:lnTo>
                  <a:lnTo>
                    <a:pt x="99" y="1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0" name="Line 52"/>
            <p:cNvSpPr>
              <a:spLocks noChangeShapeType="1"/>
            </p:cNvSpPr>
            <p:nvPr/>
          </p:nvSpPr>
          <p:spPr bwMode="auto">
            <a:xfrm>
              <a:off x="314" y="3333"/>
              <a:ext cx="7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1" name="Rectangle 53"/>
            <p:cNvSpPr>
              <a:spLocks noChangeArrowheads="1"/>
            </p:cNvSpPr>
            <p:nvPr/>
          </p:nvSpPr>
          <p:spPr bwMode="auto">
            <a:xfrm>
              <a:off x="314" y="3328"/>
              <a:ext cx="79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2" name="Line 54"/>
            <p:cNvSpPr>
              <a:spLocks noChangeShapeType="1"/>
            </p:cNvSpPr>
            <p:nvPr/>
          </p:nvSpPr>
          <p:spPr bwMode="auto">
            <a:xfrm flipV="1">
              <a:off x="255" y="3308"/>
              <a:ext cx="38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3" name="Freeform 55"/>
            <p:cNvSpPr>
              <a:spLocks/>
            </p:cNvSpPr>
            <p:nvPr/>
          </p:nvSpPr>
          <p:spPr bwMode="auto">
            <a:xfrm>
              <a:off x="249" y="3304"/>
              <a:ext cx="49" cy="130"/>
            </a:xfrm>
            <a:custGeom>
              <a:avLst/>
              <a:gdLst/>
              <a:ahLst/>
              <a:cxnLst>
                <a:cxn ang="0">
                  <a:pos x="11" y="127"/>
                </a:cxn>
                <a:cxn ang="0">
                  <a:pos x="4" y="130"/>
                </a:cxn>
                <a:cxn ang="0">
                  <a:pos x="0" y="123"/>
                </a:cxn>
                <a:cxn ang="0">
                  <a:pos x="38" y="0"/>
                </a:cxn>
                <a:cxn ang="0">
                  <a:pos x="45" y="1"/>
                </a:cxn>
                <a:cxn ang="0">
                  <a:pos x="49" y="6"/>
                </a:cxn>
                <a:cxn ang="0">
                  <a:pos x="11" y="127"/>
                </a:cxn>
              </a:cxnLst>
              <a:rect l="0" t="0" r="r" b="b"/>
              <a:pathLst>
                <a:path w="49" h="130">
                  <a:moveTo>
                    <a:pt x="11" y="127"/>
                  </a:moveTo>
                  <a:lnTo>
                    <a:pt x="4" y="130"/>
                  </a:lnTo>
                  <a:lnTo>
                    <a:pt x="0" y="123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49" y="6"/>
                  </a:lnTo>
                  <a:lnTo>
                    <a:pt x="11" y="1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4" name="Line 56"/>
            <p:cNvSpPr>
              <a:spLocks noChangeShapeType="1"/>
            </p:cNvSpPr>
            <p:nvPr/>
          </p:nvSpPr>
          <p:spPr bwMode="auto">
            <a:xfrm flipH="1" flipV="1">
              <a:off x="256" y="3435"/>
              <a:ext cx="64" cy="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5" name="Freeform 57"/>
            <p:cNvSpPr>
              <a:spLocks/>
            </p:cNvSpPr>
            <p:nvPr/>
          </p:nvSpPr>
          <p:spPr bwMode="auto">
            <a:xfrm>
              <a:off x="252" y="3431"/>
              <a:ext cx="73" cy="54"/>
            </a:xfrm>
            <a:custGeom>
              <a:avLst/>
              <a:gdLst/>
              <a:ahLst/>
              <a:cxnLst>
                <a:cxn ang="0">
                  <a:pos x="73" y="45"/>
                </a:cxn>
                <a:cxn ang="0">
                  <a:pos x="66" y="54"/>
                </a:cxn>
                <a:cxn ang="0">
                  <a:pos x="0" y="8"/>
                </a:cxn>
                <a:cxn ang="0">
                  <a:pos x="1" y="3"/>
                </a:cxn>
                <a:cxn ang="0">
                  <a:pos x="8" y="0"/>
                </a:cxn>
                <a:cxn ang="0">
                  <a:pos x="73" y="45"/>
                </a:cxn>
              </a:cxnLst>
              <a:rect l="0" t="0" r="r" b="b"/>
              <a:pathLst>
                <a:path w="73" h="54">
                  <a:moveTo>
                    <a:pt x="73" y="45"/>
                  </a:moveTo>
                  <a:lnTo>
                    <a:pt x="66" y="54"/>
                  </a:lnTo>
                  <a:lnTo>
                    <a:pt x="0" y="8"/>
                  </a:lnTo>
                  <a:lnTo>
                    <a:pt x="1" y="3"/>
                  </a:lnTo>
                  <a:lnTo>
                    <a:pt x="8" y="0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6" name="Line 58"/>
            <p:cNvSpPr>
              <a:spLocks noChangeShapeType="1"/>
            </p:cNvSpPr>
            <p:nvPr/>
          </p:nvSpPr>
          <p:spPr bwMode="auto">
            <a:xfrm flipV="1">
              <a:off x="401" y="3436"/>
              <a:ext cx="63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7" name="Freeform 59"/>
            <p:cNvSpPr>
              <a:spLocks/>
            </p:cNvSpPr>
            <p:nvPr/>
          </p:nvSpPr>
          <p:spPr bwMode="auto">
            <a:xfrm>
              <a:off x="397" y="3431"/>
              <a:ext cx="73" cy="54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73" y="3"/>
                </a:cxn>
                <a:cxn ang="0">
                  <a:pos x="71" y="11"/>
                </a:cxn>
                <a:cxn ang="0">
                  <a:pos x="7" y="54"/>
                </a:cxn>
                <a:cxn ang="0">
                  <a:pos x="0" y="45"/>
                </a:cxn>
                <a:cxn ang="0">
                  <a:pos x="67" y="0"/>
                </a:cxn>
              </a:cxnLst>
              <a:rect l="0" t="0" r="r" b="b"/>
              <a:pathLst>
                <a:path w="73" h="54">
                  <a:moveTo>
                    <a:pt x="67" y="0"/>
                  </a:moveTo>
                  <a:lnTo>
                    <a:pt x="73" y="3"/>
                  </a:lnTo>
                  <a:lnTo>
                    <a:pt x="71" y="11"/>
                  </a:lnTo>
                  <a:lnTo>
                    <a:pt x="7" y="54"/>
                  </a:lnTo>
                  <a:lnTo>
                    <a:pt x="0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8" name="Line 60"/>
            <p:cNvSpPr>
              <a:spLocks noChangeShapeType="1"/>
            </p:cNvSpPr>
            <p:nvPr/>
          </p:nvSpPr>
          <p:spPr bwMode="auto">
            <a:xfrm flipH="1" flipV="1">
              <a:off x="445" y="3352"/>
              <a:ext cx="23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9" name="Freeform 61"/>
            <p:cNvSpPr>
              <a:spLocks/>
            </p:cNvSpPr>
            <p:nvPr/>
          </p:nvSpPr>
          <p:spPr bwMode="auto">
            <a:xfrm>
              <a:off x="439" y="3350"/>
              <a:ext cx="34" cy="84"/>
            </a:xfrm>
            <a:custGeom>
              <a:avLst/>
              <a:gdLst/>
              <a:ahLst/>
              <a:cxnLst>
                <a:cxn ang="0">
                  <a:pos x="34" y="77"/>
                </a:cxn>
                <a:cxn ang="0">
                  <a:pos x="31" y="84"/>
                </a:cxn>
                <a:cxn ang="0">
                  <a:pos x="25" y="81"/>
                </a:cxn>
                <a:cxn ang="0">
                  <a:pos x="0" y="4"/>
                </a:cxn>
                <a:cxn ang="0">
                  <a:pos x="11" y="0"/>
                </a:cxn>
                <a:cxn ang="0">
                  <a:pos x="34" y="77"/>
                </a:cxn>
              </a:cxnLst>
              <a:rect l="0" t="0" r="r" b="b"/>
              <a:pathLst>
                <a:path w="34" h="84">
                  <a:moveTo>
                    <a:pt x="34" y="77"/>
                  </a:moveTo>
                  <a:lnTo>
                    <a:pt x="31" y="84"/>
                  </a:lnTo>
                  <a:lnTo>
                    <a:pt x="25" y="81"/>
                  </a:lnTo>
                  <a:lnTo>
                    <a:pt x="0" y="4"/>
                  </a:lnTo>
                  <a:lnTo>
                    <a:pt x="11" y="0"/>
                  </a:lnTo>
                  <a:lnTo>
                    <a:pt x="34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0" name="Line 62"/>
            <p:cNvSpPr>
              <a:spLocks noChangeShapeType="1"/>
            </p:cNvSpPr>
            <p:nvPr/>
          </p:nvSpPr>
          <p:spPr bwMode="auto">
            <a:xfrm flipH="1" flipV="1">
              <a:off x="272" y="3222"/>
              <a:ext cx="2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1" name="Freeform 63"/>
            <p:cNvSpPr>
              <a:spLocks/>
            </p:cNvSpPr>
            <p:nvPr/>
          </p:nvSpPr>
          <p:spPr bwMode="auto">
            <a:xfrm>
              <a:off x="267" y="3221"/>
              <a:ext cx="31" cy="8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1" y="0"/>
                </a:cxn>
                <a:cxn ang="0">
                  <a:pos x="31" y="77"/>
                </a:cxn>
                <a:cxn ang="0">
                  <a:pos x="27" y="84"/>
                </a:cxn>
                <a:cxn ang="0">
                  <a:pos x="20" y="83"/>
                </a:cxn>
                <a:cxn ang="0">
                  <a:pos x="0" y="3"/>
                </a:cxn>
              </a:cxnLst>
              <a:rect l="0" t="0" r="r" b="b"/>
              <a:pathLst>
                <a:path w="31" h="84">
                  <a:moveTo>
                    <a:pt x="0" y="3"/>
                  </a:moveTo>
                  <a:lnTo>
                    <a:pt x="11" y="0"/>
                  </a:lnTo>
                  <a:lnTo>
                    <a:pt x="31" y="77"/>
                  </a:lnTo>
                  <a:lnTo>
                    <a:pt x="27" y="84"/>
                  </a:lnTo>
                  <a:lnTo>
                    <a:pt x="20" y="8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2" name="Line 64"/>
            <p:cNvSpPr>
              <a:spLocks noChangeShapeType="1"/>
            </p:cNvSpPr>
            <p:nvPr/>
          </p:nvSpPr>
          <p:spPr bwMode="auto">
            <a:xfrm>
              <a:off x="124" y="3400"/>
              <a:ext cx="114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3" name="Freeform 65"/>
            <p:cNvSpPr>
              <a:spLocks/>
            </p:cNvSpPr>
            <p:nvPr/>
          </p:nvSpPr>
          <p:spPr bwMode="auto">
            <a:xfrm>
              <a:off x="123" y="3394"/>
              <a:ext cx="130" cy="4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3" y="0"/>
                </a:cxn>
                <a:cxn ang="0">
                  <a:pos x="126" y="33"/>
                </a:cxn>
                <a:cxn ang="0">
                  <a:pos x="130" y="40"/>
                </a:cxn>
                <a:cxn ang="0">
                  <a:pos x="107" y="40"/>
                </a:cxn>
                <a:cxn ang="0">
                  <a:pos x="0" y="11"/>
                </a:cxn>
              </a:cxnLst>
              <a:rect l="0" t="0" r="r" b="b"/>
              <a:pathLst>
                <a:path w="130" h="40">
                  <a:moveTo>
                    <a:pt x="0" y="11"/>
                  </a:moveTo>
                  <a:lnTo>
                    <a:pt x="3" y="0"/>
                  </a:lnTo>
                  <a:lnTo>
                    <a:pt x="126" y="33"/>
                  </a:lnTo>
                  <a:lnTo>
                    <a:pt x="130" y="40"/>
                  </a:lnTo>
                  <a:lnTo>
                    <a:pt x="107" y="4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4" name="Line 66"/>
            <p:cNvSpPr>
              <a:spLocks noChangeShapeType="1"/>
            </p:cNvSpPr>
            <p:nvPr/>
          </p:nvSpPr>
          <p:spPr bwMode="auto">
            <a:xfrm flipH="1">
              <a:off x="124" y="3436"/>
              <a:ext cx="116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5" name="Freeform 67"/>
            <p:cNvSpPr>
              <a:spLocks/>
            </p:cNvSpPr>
            <p:nvPr/>
          </p:nvSpPr>
          <p:spPr bwMode="auto">
            <a:xfrm>
              <a:off x="123" y="3434"/>
              <a:ext cx="130" cy="39"/>
            </a:xfrm>
            <a:custGeom>
              <a:avLst/>
              <a:gdLst/>
              <a:ahLst/>
              <a:cxnLst>
                <a:cxn ang="0">
                  <a:pos x="3" y="39"/>
                </a:cxn>
                <a:cxn ang="0">
                  <a:pos x="0" y="28"/>
                </a:cxn>
                <a:cxn ang="0">
                  <a:pos x="107" y="0"/>
                </a:cxn>
                <a:cxn ang="0">
                  <a:pos x="130" y="0"/>
                </a:cxn>
                <a:cxn ang="0">
                  <a:pos x="129" y="5"/>
                </a:cxn>
                <a:cxn ang="0">
                  <a:pos x="3" y="39"/>
                </a:cxn>
              </a:cxnLst>
              <a:rect l="0" t="0" r="r" b="b"/>
              <a:pathLst>
                <a:path w="130" h="39">
                  <a:moveTo>
                    <a:pt x="3" y="39"/>
                  </a:moveTo>
                  <a:lnTo>
                    <a:pt x="0" y="28"/>
                  </a:lnTo>
                  <a:lnTo>
                    <a:pt x="107" y="0"/>
                  </a:lnTo>
                  <a:lnTo>
                    <a:pt x="130" y="0"/>
                  </a:lnTo>
                  <a:lnTo>
                    <a:pt x="129" y="5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6" name="Line 68"/>
            <p:cNvSpPr>
              <a:spLocks noChangeShapeType="1"/>
            </p:cNvSpPr>
            <p:nvPr/>
          </p:nvSpPr>
          <p:spPr bwMode="auto">
            <a:xfrm flipV="1">
              <a:off x="476" y="3400"/>
              <a:ext cx="122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7" name="Freeform 69"/>
            <p:cNvSpPr>
              <a:spLocks/>
            </p:cNvSpPr>
            <p:nvPr/>
          </p:nvSpPr>
          <p:spPr bwMode="auto">
            <a:xfrm>
              <a:off x="470" y="3394"/>
              <a:ext cx="131" cy="42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31" y="11"/>
                </a:cxn>
                <a:cxn ang="0">
                  <a:pos x="8" y="42"/>
                </a:cxn>
                <a:cxn ang="0">
                  <a:pos x="0" y="40"/>
                </a:cxn>
                <a:cxn ang="0">
                  <a:pos x="3" y="33"/>
                </a:cxn>
                <a:cxn ang="0">
                  <a:pos x="128" y="0"/>
                </a:cxn>
              </a:cxnLst>
              <a:rect l="0" t="0" r="r" b="b"/>
              <a:pathLst>
                <a:path w="131" h="42">
                  <a:moveTo>
                    <a:pt x="128" y="0"/>
                  </a:moveTo>
                  <a:lnTo>
                    <a:pt x="131" y="11"/>
                  </a:lnTo>
                  <a:lnTo>
                    <a:pt x="8" y="42"/>
                  </a:lnTo>
                  <a:lnTo>
                    <a:pt x="0" y="40"/>
                  </a:lnTo>
                  <a:lnTo>
                    <a:pt x="3" y="33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8" name="Line 70"/>
            <p:cNvSpPr>
              <a:spLocks noChangeShapeType="1"/>
            </p:cNvSpPr>
            <p:nvPr/>
          </p:nvSpPr>
          <p:spPr bwMode="auto">
            <a:xfrm flipV="1">
              <a:off x="360" y="3551"/>
              <a:ext cx="1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9" name="Rectangle 71"/>
            <p:cNvSpPr>
              <a:spLocks noChangeArrowheads="1"/>
            </p:cNvSpPr>
            <p:nvPr/>
          </p:nvSpPr>
          <p:spPr bwMode="auto">
            <a:xfrm>
              <a:off x="355" y="3551"/>
              <a:ext cx="12" cy="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0" name="Line 72"/>
            <p:cNvSpPr>
              <a:spLocks noChangeShapeType="1"/>
            </p:cNvSpPr>
            <p:nvPr/>
          </p:nvSpPr>
          <p:spPr bwMode="auto">
            <a:xfrm flipH="1" flipV="1">
              <a:off x="473" y="3439"/>
              <a:ext cx="62" cy="1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1" name="Freeform 73"/>
            <p:cNvSpPr>
              <a:spLocks/>
            </p:cNvSpPr>
            <p:nvPr/>
          </p:nvSpPr>
          <p:spPr bwMode="auto">
            <a:xfrm>
              <a:off x="468" y="3434"/>
              <a:ext cx="73" cy="115"/>
            </a:xfrm>
            <a:custGeom>
              <a:avLst/>
              <a:gdLst/>
              <a:ahLst/>
              <a:cxnLst>
                <a:cxn ang="0">
                  <a:pos x="73" y="108"/>
                </a:cxn>
                <a:cxn ang="0">
                  <a:pos x="70" y="115"/>
                </a:cxn>
                <a:cxn ang="0">
                  <a:pos x="63" y="115"/>
                </a:cxn>
                <a:cxn ang="0">
                  <a:pos x="0" y="8"/>
                </a:cxn>
                <a:cxn ang="0">
                  <a:pos x="2" y="0"/>
                </a:cxn>
                <a:cxn ang="0">
                  <a:pos x="10" y="2"/>
                </a:cxn>
                <a:cxn ang="0">
                  <a:pos x="73" y="108"/>
                </a:cxn>
              </a:cxnLst>
              <a:rect l="0" t="0" r="r" b="b"/>
              <a:pathLst>
                <a:path w="73" h="115">
                  <a:moveTo>
                    <a:pt x="73" y="108"/>
                  </a:moveTo>
                  <a:lnTo>
                    <a:pt x="70" y="115"/>
                  </a:lnTo>
                  <a:lnTo>
                    <a:pt x="63" y="115"/>
                  </a:lnTo>
                  <a:lnTo>
                    <a:pt x="0" y="8"/>
                  </a:lnTo>
                  <a:lnTo>
                    <a:pt x="2" y="0"/>
                  </a:lnTo>
                  <a:lnTo>
                    <a:pt x="10" y="2"/>
                  </a:lnTo>
                  <a:lnTo>
                    <a:pt x="73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2" name="Line 74"/>
            <p:cNvSpPr>
              <a:spLocks noChangeShapeType="1"/>
            </p:cNvSpPr>
            <p:nvPr/>
          </p:nvSpPr>
          <p:spPr bwMode="auto">
            <a:xfrm flipH="1">
              <a:off x="469" y="3551"/>
              <a:ext cx="66" cy="1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3" name="Freeform 75"/>
            <p:cNvSpPr>
              <a:spLocks/>
            </p:cNvSpPr>
            <p:nvPr/>
          </p:nvSpPr>
          <p:spPr bwMode="auto">
            <a:xfrm>
              <a:off x="465" y="3549"/>
              <a:ext cx="76" cy="117"/>
            </a:xfrm>
            <a:custGeom>
              <a:avLst/>
              <a:gdLst/>
              <a:ahLst/>
              <a:cxnLst>
                <a:cxn ang="0">
                  <a:pos x="9" y="117"/>
                </a:cxn>
                <a:cxn ang="0">
                  <a:pos x="0" y="111"/>
                </a:cxn>
                <a:cxn ang="0">
                  <a:pos x="66" y="0"/>
                </a:cxn>
                <a:cxn ang="0">
                  <a:pos x="73" y="0"/>
                </a:cxn>
                <a:cxn ang="0">
                  <a:pos x="76" y="5"/>
                </a:cxn>
                <a:cxn ang="0">
                  <a:pos x="9" y="117"/>
                </a:cxn>
              </a:cxnLst>
              <a:rect l="0" t="0" r="r" b="b"/>
              <a:pathLst>
                <a:path w="76" h="117">
                  <a:moveTo>
                    <a:pt x="9" y="117"/>
                  </a:moveTo>
                  <a:lnTo>
                    <a:pt x="0" y="111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76" y="5"/>
                  </a:lnTo>
                  <a:lnTo>
                    <a:pt x="9" y="1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4" name="Line 76"/>
            <p:cNvSpPr>
              <a:spLocks noChangeShapeType="1"/>
            </p:cNvSpPr>
            <p:nvPr/>
          </p:nvSpPr>
          <p:spPr bwMode="auto">
            <a:xfrm flipH="1">
              <a:off x="541" y="3547"/>
              <a:ext cx="9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5" name="Freeform 77"/>
            <p:cNvSpPr>
              <a:spLocks/>
            </p:cNvSpPr>
            <p:nvPr/>
          </p:nvSpPr>
          <p:spPr bwMode="auto">
            <a:xfrm>
              <a:off x="538" y="3542"/>
              <a:ext cx="99" cy="1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99" y="12"/>
                </a:cxn>
                <a:cxn ang="0">
                  <a:pos x="3" y="12"/>
                </a:cxn>
                <a:cxn ang="0">
                  <a:pos x="0" y="7"/>
                </a:cxn>
                <a:cxn ang="0">
                  <a:pos x="3" y="0"/>
                </a:cxn>
                <a:cxn ang="0">
                  <a:pos x="99" y="0"/>
                </a:cxn>
              </a:cxnLst>
              <a:rect l="0" t="0" r="r" b="b"/>
              <a:pathLst>
                <a:path w="99" h="12">
                  <a:moveTo>
                    <a:pt x="99" y="0"/>
                  </a:moveTo>
                  <a:lnTo>
                    <a:pt x="99" y="12"/>
                  </a:lnTo>
                  <a:lnTo>
                    <a:pt x="3" y="12"/>
                  </a:lnTo>
                  <a:lnTo>
                    <a:pt x="0" y="7"/>
                  </a:lnTo>
                  <a:lnTo>
                    <a:pt x="3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6" name="Line 78"/>
            <p:cNvSpPr>
              <a:spLocks noChangeShapeType="1"/>
            </p:cNvSpPr>
            <p:nvPr/>
          </p:nvSpPr>
          <p:spPr bwMode="auto">
            <a:xfrm flipH="1">
              <a:off x="554" y="3577"/>
              <a:ext cx="8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7" name="Rectangle 79"/>
            <p:cNvSpPr>
              <a:spLocks noChangeArrowheads="1"/>
            </p:cNvSpPr>
            <p:nvPr/>
          </p:nvSpPr>
          <p:spPr bwMode="auto">
            <a:xfrm>
              <a:off x="554" y="3572"/>
              <a:ext cx="83" cy="1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8" name="Line 80"/>
            <p:cNvSpPr>
              <a:spLocks noChangeShapeType="1"/>
            </p:cNvSpPr>
            <p:nvPr/>
          </p:nvSpPr>
          <p:spPr bwMode="auto">
            <a:xfrm>
              <a:off x="700" y="3593"/>
              <a:ext cx="20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9" name="Freeform 81"/>
            <p:cNvSpPr>
              <a:spLocks/>
            </p:cNvSpPr>
            <p:nvPr/>
          </p:nvSpPr>
          <p:spPr bwMode="auto">
            <a:xfrm>
              <a:off x="694" y="3589"/>
              <a:ext cx="31" cy="41"/>
            </a:xfrm>
            <a:custGeom>
              <a:avLst/>
              <a:gdLst/>
              <a:ahLst/>
              <a:cxnLst>
                <a:cxn ang="0">
                  <a:pos x="31" y="35"/>
                </a:cxn>
                <a:cxn ang="0">
                  <a:pos x="20" y="41"/>
                </a:cxn>
                <a:cxn ang="0">
                  <a:pos x="0" y="7"/>
                </a:cxn>
                <a:cxn ang="0">
                  <a:pos x="11" y="0"/>
                </a:cxn>
                <a:cxn ang="0">
                  <a:pos x="31" y="35"/>
                </a:cxn>
              </a:cxnLst>
              <a:rect l="0" t="0" r="r" b="b"/>
              <a:pathLst>
                <a:path w="31" h="41">
                  <a:moveTo>
                    <a:pt x="31" y="35"/>
                  </a:moveTo>
                  <a:lnTo>
                    <a:pt x="20" y="41"/>
                  </a:lnTo>
                  <a:lnTo>
                    <a:pt x="0" y="7"/>
                  </a:lnTo>
                  <a:lnTo>
                    <a:pt x="11" y="0"/>
                  </a:lnTo>
                  <a:lnTo>
                    <a:pt x="31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0" name="Line 82"/>
            <p:cNvSpPr>
              <a:spLocks noChangeShapeType="1"/>
            </p:cNvSpPr>
            <p:nvPr/>
          </p:nvSpPr>
          <p:spPr bwMode="auto">
            <a:xfrm>
              <a:off x="1197" y="3312"/>
              <a:ext cx="8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1" name="Freeform 83"/>
            <p:cNvSpPr>
              <a:spLocks/>
            </p:cNvSpPr>
            <p:nvPr/>
          </p:nvSpPr>
          <p:spPr bwMode="auto">
            <a:xfrm>
              <a:off x="1193" y="3306"/>
              <a:ext cx="94" cy="12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94" y="0"/>
                </a:cxn>
                <a:cxn ang="0">
                  <a:pos x="94" y="12"/>
                </a:cxn>
                <a:cxn ang="0">
                  <a:pos x="4" y="12"/>
                </a:cxn>
              </a:cxnLst>
              <a:rect l="0" t="0" r="r" b="b"/>
              <a:pathLst>
                <a:path w="94" h="12">
                  <a:moveTo>
                    <a:pt x="4" y="12"/>
                  </a:moveTo>
                  <a:lnTo>
                    <a:pt x="0" y="7"/>
                  </a:lnTo>
                  <a:lnTo>
                    <a:pt x="4" y="0"/>
                  </a:lnTo>
                  <a:lnTo>
                    <a:pt x="94" y="0"/>
                  </a:lnTo>
                  <a:lnTo>
                    <a:pt x="94" y="1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2" name="Line 84"/>
            <p:cNvSpPr>
              <a:spLocks noChangeShapeType="1"/>
            </p:cNvSpPr>
            <p:nvPr/>
          </p:nvSpPr>
          <p:spPr bwMode="auto">
            <a:xfrm flipV="1">
              <a:off x="1147" y="3316"/>
              <a:ext cx="45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3" name="Freeform 85"/>
            <p:cNvSpPr>
              <a:spLocks/>
            </p:cNvSpPr>
            <p:nvPr/>
          </p:nvSpPr>
          <p:spPr bwMode="auto">
            <a:xfrm>
              <a:off x="1142" y="3313"/>
              <a:ext cx="55" cy="129"/>
            </a:xfrm>
            <a:custGeom>
              <a:avLst/>
              <a:gdLst/>
              <a:ahLst/>
              <a:cxnLst>
                <a:cxn ang="0">
                  <a:pos x="10" y="126"/>
                </a:cxn>
                <a:cxn ang="0">
                  <a:pos x="4" y="129"/>
                </a:cxn>
                <a:cxn ang="0">
                  <a:pos x="0" y="122"/>
                </a:cxn>
                <a:cxn ang="0">
                  <a:pos x="44" y="0"/>
                </a:cxn>
                <a:cxn ang="0">
                  <a:pos x="51" y="0"/>
                </a:cxn>
                <a:cxn ang="0">
                  <a:pos x="55" y="5"/>
                </a:cxn>
                <a:cxn ang="0">
                  <a:pos x="10" y="126"/>
                </a:cxn>
              </a:cxnLst>
              <a:rect l="0" t="0" r="r" b="b"/>
              <a:pathLst>
                <a:path w="55" h="129">
                  <a:moveTo>
                    <a:pt x="10" y="126"/>
                  </a:moveTo>
                  <a:lnTo>
                    <a:pt x="4" y="129"/>
                  </a:lnTo>
                  <a:lnTo>
                    <a:pt x="0" y="122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5" y="5"/>
                  </a:lnTo>
                  <a:lnTo>
                    <a:pt x="10" y="1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4" name="Line 86"/>
            <p:cNvSpPr>
              <a:spLocks noChangeShapeType="1"/>
            </p:cNvSpPr>
            <p:nvPr/>
          </p:nvSpPr>
          <p:spPr bwMode="auto">
            <a:xfrm flipH="1" flipV="1">
              <a:off x="1148" y="3443"/>
              <a:ext cx="66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5" name="Freeform 87"/>
            <p:cNvSpPr>
              <a:spLocks/>
            </p:cNvSpPr>
            <p:nvPr/>
          </p:nvSpPr>
          <p:spPr bwMode="auto">
            <a:xfrm>
              <a:off x="1144" y="3439"/>
              <a:ext cx="75" cy="55"/>
            </a:xfrm>
            <a:custGeom>
              <a:avLst/>
              <a:gdLst/>
              <a:ahLst/>
              <a:cxnLst>
                <a:cxn ang="0">
                  <a:pos x="75" y="46"/>
                </a:cxn>
                <a:cxn ang="0">
                  <a:pos x="68" y="55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8" y="0"/>
                </a:cxn>
                <a:cxn ang="0">
                  <a:pos x="75" y="46"/>
                </a:cxn>
              </a:cxnLst>
              <a:rect l="0" t="0" r="r" b="b"/>
              <a:pathLst>
                <a:path w="75" h="55">
                  <a:moveTo>
                    <a:pt x="75" y="46"/>
                  </a:moveTo>
                  <a:lnTo>
                    <a:pt x="68" y="55"/>
                  </a:lnTo>
                  <a:lnTo>
                    <a:pt x="0" y="8"/>
                  </a:lnTo>
                  <a:lnTo>
                    <a:pt x="2" y="3"/>
                  </a:lnTo>
                  <a:lnTo>
                    <a:pt x="8" y="0"/>
                  </a:lnTo>
                  <a:lnTo>
                    <a:pt x="75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6" name="Line 88"/>
            <p:cNvSpPr>
              <a:spLocks noChangeShapeType="1"/>
            </p:cNvSpPr>
            <p:nvPr/>
          </p:nvSpPr>
          <p:spPr bwMode="auto">
            <a:xfrm flipH="1">
              <a:off x="1295" y="3443"/>
              <a:ext cx="7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7" name="Freeform 89"/>
            <p:cNvSpPr>
              <a:spLocks/>
            </p:cNvSpPr>
            <p:nvPr/>
          </p:nvSpPr>
          <p:spPr bwMode="auto">
            <a:xfrm>
              <a:off x="1292" y="3439"/>
              <a:ext cx="79" cy="55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77" y="3"/>
                </a:cxn>
                <a:cxn ang="0">
                  <a:pos x="79" y="8"/>
                </a:cxn>
                <a:cxn ang="0">
                  <a:pos x="6" y="55"/>
                </a:cxn>
                <a:cxn ang="0">
                  <a:pos x="0" y="46"/>
                </a:cxn>
                <a:cxn ang="0">
                  <a:pos x="71" y="0"/>
                </a:cxn>
              </a:cxnLst>
              <a:rect l="0" t="0" r="r" b="b"/>
              <a:pathLst>
                <a:path w="79" h="55">
                  <a:moveTo>
                    <a:pt x="71" y="0"/>
                  </a:moveTo>
                  <a:lnTo>
                    <a:pt x="77" y="3"/>
                  </a:lnTo>
                  <a:lnTo>
                    <a:pt x="79" y="8"/>
                  </a:lnTo>
                  <a:lnTo>
                    <a:pt x="6" y="55"/>
                  </a:lnTo>
                  <a:lnTo>
                    <a:pt x="0" y="4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8" name="Line 90"/>
            <p:cNvSpPr>
              <a:spLocks noChangeShapeType="1"/>
            </p:cNvSpPr>
            <p:nvPr/>
          </p:nvSpPr>
          <p:spPr bwMode="auto">
            <a:xfrm flipH="1" flipV="1">
              <a:off x="1340" y="3360"/>
              <a:ext cx="28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99" name="Freeform 91"/>
            <p:cNvSpPr>
              <a:spLocks/>
            </p:cNvSpPr>
            <p:nvPr/>
          </p:nvSpPr>
          <p:spPr bwMode="auto">
            <a:xfrm>
              <a:off x="1334" y="3358"/>
              <a:ext cx="40" cy="84"/>
            </a:xfrm>
            <a:custGeom>
              <a:avLst/>
              <a:gdLst/>
              <a:ahLst/>
              <a:cxnLst>
                <a:cxn ang="0">
                  <a:pos x="40" y="77"/>
                </a:cxn>
                <a:cxn ang="0">
                  <a:pos x="35" y="84"/>
                </a:cxn>
                <a:cxn ang="0">
                  <a:pos x="29" y="81"/>
                </a:cxn>
                <a:cxn ang="0">
                  <a:pos x="0" y="4"/>
                </a:cxn>
                <a:cxn ang="0">
                  <a:pos x="11" y="0"/>
                </a:cxn>
                <a:cxn ang="0">
                  <a:pos x="40" y="77"/>
                </a:cxn>
              </a:cxnLst>
              <a:rect l="0" t="0" r="r" b="b"/>
              <a:pathLst>
                <a:path w="40" h="84">
                  <a:moveTo>
                    <a:pt x="40" y="77"/>
                  </a:moveTo>
                  <a:lnTo>
                    <a:pt x="35" y="84"/>
                  </a:lnTo>
                  <a:lnTo>
                    <a:pt x="29" y="81"/>
                  </a:lnTo>
                  <a:lnTo>
                    <a:pt x="0" y="4"/>
                  </a:lnTo>
                  <a:lnTo>
                    <a:pt x="11" y="0"/>
                  </a:lnTo>
                  <a:lnTo>
                    <a:pt x="40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0" name="Line 92"/>
            <p:cNvSpPr>
              <a:spLocks noChangeShapeType="1"/>
            </p:cNvSpPr>
            <p:nvPr/>
          </p:nvSpPr>
          <p:spPr bwMode="auto">
            <a:xfrm flipH="1">
              <a:off x="1334" y="3230"/>
              <a:ext cx="10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1" name="Freeform 93"/>
            <p:cNvSpPr>
              <a:spLocks/>
            </p:cNvSpPr>
            <p:nvPr/>
          </p:nvSpPr>
          <p:spPr bwMode="auto">
            <a:xfrm>
              <a:off x="1329" y="3229"/>
              <a:ext cx="20" cy="4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20" y="3"/>
                </a:cxn>
                <a:cxn ang="0">
                  <a:pos x="11" y="41"/>
                </a:cxn>
                <a:cxn ang="0">
                  <a:pos x="0" y="38"/>
                </a:cxn>
                <a:cxn ang="0">
                  <a:pos x="9" y="0"/>
                </a:cxn>
              </a:cxnLst>
              <a:rect l="0" t="0" r="r" b="b"/>
              <a:pathLst>
                <a:path w="20" h="41">
                  <a:moveTo>
                    <a:pt x="9" y="0"/>
                  </a:moveTo>
                  <a:lnTo>
                    <a:pt x="20" y="3"/>
                  </a:lnTo>
                  <a:lnTo>
                    <a:pt x="11" y="41"/>
                  </a:lnTo>
                  <a:lnTo>
                    <a:pt x="0" y="3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2" name="Line 94"/>
            <p:cNvSpPr>
              <a:spLocks noChangeShapeType="1"/>
            </p:cNvSpPr>
            <p:nvPr/>
          </p:nvSpPr>
          <p:spPr bwMode="auto">
            <a:xfrm>
              <a:off x="1017" y="3408"/>
              <a:ext cx="11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3" name="Freeform 95"/>
            <p:cNvSpPr>
              <a:spLocks/>
            </p:cNvSpPr>
            <p:nvPr/>
          </p:nvSpPr>
          <p:spPr bwMode="auto">
            <a:xfrm>
              <a:off x="1015" y="3402"/>
              <a:ext cx="131" cy="4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3" y="0"/>
                </a:cxn>
                <a:cxn ang="0">
                  <a:pos x="127" y="33"/>
                </a:cxn>
                <a:cxn ang="0">
                  <a:pos x="131" y="40"/>
                </a:cxn>
                <a:cxn ang="0">
                  <a:pos x="109" y="40"/>
                </a:cxn>
                <a:cxn ang="0">
                  <a:pos x="0" y="11"/>
                </a:cxn>
              </a:cxnLst>
              <a:rect l="0" t="0" r="r" b="b"/>
              <a:pathLst>
                <a:path w="131" h="40">
                  <a:moveTo>
                    <a:pt x="0" y="11"/>
                  </a:moveTo>
                  <a:lnTo>
                    <a:pt x="3" y="0"/>
                  </a:lnTo>
                  <a:lnTo>
                    <a:pt x="127" y="33"/>
                  </a:lnTo>
                  <a:lnTo>
                    <a:pt x="131" y="40"/>
                  </a:lnTo>
                  <a:lnTo>
                    <a:pt x="109" y="4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4" name="Line 96"/>
            <p:cNvSpPr>
              <a:spLocks noChangeShapeType="1"/>
            </p:cNvSpPr>
            <p:nvPr/>
          </p:nvSpPr>
          <p:spPr bwMode="auto">
            <a:xfrm flipH="1">
              <a:off x="1017" y="3444"/>
              <a:ext cx="115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5" name="Freeform 97"/>
            <p:cNvSpPr>
              <a:spLocks/>
            </p:cNvSpPr>
            <p:nvPr/>
          </p:nvSpPr>
          <p:spPr bwMode="auto">
            <a:xfrm>
              <a:off x="1015" y="3442"/>
              <a:ext cx="131" cy="39"/>
            </a:xfrm>
            <a:custGeom>
              <a:avLst/>
              <a:gdLst/>
              <a:ahLst/>
              <a:cxnLst>
                <a:cxn ang="0">
                  <a:pos x="3" y="39"/>
                </a:cxn>
                <a:cxn ang="0">
                  <a:pos x="0" y="28"/>
                </a:cxn>
                <a:cxn ang="0">
                  <a:pos x="109" y="0"/>
                </a:cxn>
                <a:cxn ang="0">
                  <a:pos x="131" y="0"/>
                </a:cxn>
                <a:cxn ang="0">
                  <a:pos x="129" y="5"/>
                </a:cxn>
                <a:cxn ang="0">
                  <a:pos x="3" y="39"/>
                </a:cxn>
              </a:cxnLst>
              <a:rect l="0" t="0" r="r" b="b"/>
              <a:pathLst>
                <a:path w="131" h="39">
                  <a:moveTo>
                    <a:pt x="3" y="39"/>
                  </a:moveTo>
                  <a:lnTo>
                    <a:pt x="0" y="28"/>
                  </a:lnTo>
                  <a:lnTo>
                    <a:pt x="109" y="0"/>
                  </a:lnTo>
                  <a:lnTo>
                    <a:pt x="131" y="0"/>
                  </a:lnTo>
                  <a:lnTo>
                    <a:pt x="129" y="5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6" name="Line 98"/>
            <p:cNvSpPr>
              <a:spLocks noChangeShapeType="1"/>
            </p:cNvSpPr>
            <p:nvPr/>
          </p:nvSpPr>
          <p:spPr bwMode="auto">
            <a:xfrm flipV="1">
              <a:off x="1383" y="3408"/>
              <a:ext cx="11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7" name="Freeform 99"/>
            <p:cNvSpPr>
              <a:spLocks/>
            </p:cNvSpPr>
            <p:nvPr/>
          </p:nvSpPr>
          <p:spPr bwMode="auto">
            <a:xfrm>
              <a:off x="1369" y="3402"/>
              <a:ext cx="131" cy="40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31" y="11"/>
                </a:cxn>
                <a:cxn ang="0">
                  <a:pos x="22" y="40"/>
                </a:cxn>
                <a:cxn ang="0">
                  <a:pos x="0" y="40"/>
                </a:cxn>
                <a:cxn ang="0">
                  <a:pos x="5" y="33"/>
                </a:cxn>
                <a:cxn ang="0">
                  <a:pos x="128" y="0"/>
                </a:cxn>
              </a:cxnLst>
              <a:rect l="0" t="0" r="r" b="b"/>
              <a:pathLst>
                <a:path w="131" h="40">
                  <a:moveTo>
                    <a:pt x="128" y="0"/>
                  </a:moveTo>
                  <a:lnTo>
                    <a:pt x="131" y="11"/>
                  </a:lnTo>
                  <a:lnTo>
                    <a:pt x="22" y="40"/>
                  </a:lnTo>
                  <a:lnTo>
                    <a:pt x="0" y="40"/>
                  </a:lnTo>
                  <a:lnTo>
                    <a:pt x="5" y="33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8" name="Line 100"/>
            <p:cNvSpPr>
              <a:spLocks noChangeShapeType="1"/>
            </p:cNvSpPr>
            <p:nvPr/>
          </p:nvSpPr>
          <p:spPr bwMode="auto">
            <a:xfrm flipH="1" flipV="1">
              <a:off x="1382" y="3444"/>
              <a:ext cx="115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09" name="Freeform 101"/>
            <p:cNvSpPr>
              <a:spLocks/>
            </p:cNvSpPr>
            <p:nvPr/>
          </p:nvSpPr>
          <p:spPr bwMode="auto">
            <a:xfrm>
              <a:off x="1369" y="3442"/>
              <a:ext cx="131" cy="39"/>
            </a:xfrm>
            <a:custGeom>
              <a:avLst/>
              <a:gdLst/>
              <a:ahLst/>
              <a:cxnLst>
                <a:cxn ang="0">
                  <a:pos x="131" y="28"/>
                </a:cxn>
                <a:cxn ang="0">
                  <a:pos x="128" y="39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131" y="28"/>
                </a:cxn>
              </a:cxnLst>
              <a:rect l="0" t="0" r="r" b="b"/>
              <a:pathLst>
                <a:path w="131" h="39">
                  <a:moveTo>
                    <a:pt x="131" y="28"/>
                  </a:moveTo>
                  <a:lnTo>
                    <a:pt x="128" y="39"/>
                  </a:lnTo>
                  <a:lnTo>
                    <a:pt x="2" y="5"/>
                  </a:lnTo>
                  <a:lnTo>
                    <a:pt x="0" y="0"/>
                  </a:lnTo>
                  <a:lnTo>
                    <a:pt x="22" y="0"/>
                  </a:lnTo>
                  <a:lnTo>
                    <a:pt x="131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0" name="Line 102"/>
            <p:cNvSpPr>
              <a:spLocks noChangeShapeType="1"/>
            </p:cNvSpPr>
            <p:nvPr/>
          </p:nvSpPr>
          <p:spPr bwMode="auto">
            <a:xfrm flipV="1">
              <a:off x="1254" y="3559"/>
              <a:ext cx="1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1" name="Rectangle 103"/>
            <p:cNvSpPr>
              <a:spLocks noChangeArrowheads="1"/>
            </p:cNvSpPr>
            <p:nvPr/>
          </p:nvSpPr>
          <p:spPr bwMode="auto">
            <a:xfrm>
              <a:off x="1249" y="3559"/>
              <a:ext cx="11" cy="5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2" name="Line 104"/>
            <p:cNvSpPr>
              <a:spLocks noChangeShapeType="1"/>
            </p:cNvSpPr>
            <p:nvPr/>
          </p:nvSpPr>
          <p:spPr bwMode="auto">
            <a:xfrm>
              <a:off x="1125" y="3198"/>
              <a:ext cx="67" cy="1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3" name="Freeform 105"/>
            <p:cNvSpPr>
              <a:spLocks/>
            </p:cNvSpPr>
            <p:nvPr/>
          </p:nvSpPr>
          <p:spPr bwMode="auto">
            <a:xfrm>
              <a:off x="1123" y="3191"/>
              <a:ext cx="74" cy="12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0"/>
                </a:cxn>
                <a:cxn ang="0">
                  <a:pos x="74" y="115"/>
                </a:cxn>
                <a:cxn ang="0">
                  <a:pos x="70" y="122"/>
                </a:cxn>
                <a:cxn ang="0">
                  <a:pos x="63" y="122"/>
                </a:cxn>
                <a:cxn ang="0">
                  <a:pos x="0" y="12"/>
                </a:cxn>
              </a:cxnLst>
              <a:rect l="0" t="0" r="r" b="b"/>
              <a:pathLst>
                <a:path w="74" h="122">
                  <a:moveTo>
                    <a:pt x="0" y="12"/>
                  </a:moveTo>
                  <a:lnTo>
                    <a:pt x="6" y="0"/>
                  </a:lnTo>
                  <a:lnTo>
                    <a:pt x="74" y="115"/>
                  </a:lnTo>
                  <a:lnTo>
                    <a:pt x="70" y="122"/>
                  </a:lnTo>
                  <a:lnTo>
                    <a:pt x="63" y="12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4" name="Line 106"/>
            <p:cNvSpPr>
              <a:spLocks noChangeShapeType="1"/>
            </p:cNvSpPr>
            <p:nvPr/>
          </p:nvSpPr>
          <p:spPr bwMode="auto">
            <a:xfrm flipH="1" flipV="1">
              <a:off x="1109" y="3226"/>
              <a:ext cx="52" cy="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5" name="Freeform 107"/>
            <p:cNvSpPr>
              <a:spLocks/>
            </p:cNvSpPr>
            <p:nvPr/>
          </p:nvSpPr>
          <p:spPr bwMode="auto">
            <a:xfrm>
              <a:off x="1104" y="3224"/>
              <a:ext cx="62" cy="9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0" y="0"/>
                </a:cxn>
                <a:cxn ang="0">
                  <a:pos x="62" y="88"/>
                </a:cxn>
                <a:cxn ang="0">
                  <a:pos x="53" y="94"/>
                </a:cxn>
                <a:cxn ang="0">
                  <a:pos x="0" y="5"/>
                </a:cxn>
              </a:cxnLst>
              <a:rect l="0" t="0" r="r" b="b"/>
              <a:pathLst>
                <a:path w="62" h="94">
                  <a:moveTo>
                    <a:pt x="0" y="5"/>
                  </a:moveTo>
                  <a:lnTo>
                    <a:pt x="10" y="0"/>
                  </a:lnTo>
                  <a:lnTo>
                    <a:pt x="62" y="88"/>
                  </a:lnTo>
                  <a:lnTo>
                    <a:pt x="53" y="9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6" name="Line 108"/>
            <p:cNvSpPr>
              <a:spLocks noChangeShapeType="1"/>
            </p:cNvSpPr>
            <p:nvPr/>
          </p:nvSpPr>
          <p:spPr bwMode="auto">
            <a:xfrm>
              <a:off x="990" y="3197"/>
              <a:ext cx="1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7" name="Freeform 109"/>
            <p:cNvSpPr>
              <a:spLocks/>
            </p:cNvSpPr>
            <p:nvPr/>
          </p:nvSpPr>
          <p:spPr bwMode="auto">
            <a:xfrm>
              <a:off x="987" y="3191"/>
              <a:ext cx="142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" y="0"/>
                </a:cxn>
                <a:cxn ang="0">
                  <a:pos x="142" y="0"/>
                </a:cxn>
                <a:cxn ang="0">
                  <a:pos x="136" y="12"/>
                </a:cxn>
                <a:cxn ang="0">
                  <a:pos x="0" y="12"/>
                </a:cxn>
              </a:cxnLst>
              <a:rect l="0" t="0" r="r" b="b"/>
              <a:pathLst>
                <a:path w="142" h="12">
                  <a:moveTo>
                    <a:pt x="0" y="12"/>
                  </a:moveTo>
                  <a:lnTo>
                    <a:pt x="5" y="0"/>
                  </a:lnTo>
                  <a:lnTo>
                    <a:pt x="142" y="0"/>
                  </a:lnTo>
                  <a:lnTo>
                    <a:pt x="13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8" name="Line 110"/>
            <p:cNvSpPr>
              <a:spLocks noChangeShapeType="1"/>
            </p:cNvSpPr>
            <p:nvPr/>
          </p:nvSpPr>
          <p:spPr bwMode="auto">
            <a:xfrm flipV="1">
              <a:off x="956" y="3198"/>
              <a:ext cx="50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19" name="Freeform 111"/>
            <p:cNvSpPr>
              <a:spLocks/>
            </p:cNvSpPr>
            <p:nvPr/>
          </p:nvSpPr>
          <p:spPr bwMode="auto">
            <a:xfrm>
              <a:off x="950" y="3194"/>
              <a:ext cx="61" cy="92"/>
            </a:xfrm>
            <a:custGeom>
              <a:avLst/>
              <a:gdLst/>
              <a:ahLst/>
              <a:cxnLst>
                <a:cxn ang="0">
                  <a:pos x="11" y="92"/>
                </a:cxn>
                <a:cxn ang="0">
                  <a:pos x="0" y="87"/>
                </a:cxn>
                <a:cxn ang="0">
                  <a:pos x="52" y="0"/>
                </a:cxn>
                <a:cxn ang="0">
                  <a:pos x="61" y="7"/>
                </a:cxn>
                <a:cxn ang="0">
                  <a:pos x="11" y="92"/>
                </a:cxn>
              </a:cxnLst>
              <a:rect l="0" t="0" r="r" b="b"/>
              <a:pathLst>
                <a:path w="61" h="92">
                  <a:moveTo>
                    <a:pt x="11" y="92"/>
                  </a:moveTo>
                  <a:lnTo>
                    <a:pt x="0" y="87"/>
                  </a:lnTo>
                  <a:lnTo>
                    <a:pt x="52" y="0"/>
                  </a:lnTo>
                  <a:lnTo>
                    <a:pt x="61" y="7"/>
                  </a:lnTo>
                  <a:lnTo>
                    <a:pt x="11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0" name="Line 112"/>
            <p:cNvSpPr>
              <a:spLocks noChangeShapeType="1"/>
            </p:cNvSpPr>
            <p:nvPr/>
          </p:nvSpPr>
          <p:spPr bwMode="auto">
            <a:xfrm flipV="1">
              <a:off x="930" y="3187"/>
              <a:ext cx="49" cy="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1" name="Freeform 113"/>
            <p:cNvSpPr>
              <a:spLocks/>
            </p:cNvSpPr>
            <p:nvPr/>
          </p:nvSpPr>
          <p:spPr bwMode="auto">
            <a:xfrm>
              <a:off x="926" y="3184"/>
              <a:ext cx="58" cy="87"/>
            </a:xfrm>
            <a:custGeom>
              <a:avLst/>
              <a:gdLst/>
              <a:ahLst/>
              <a:cxnLst>
                <a:cxn ang="0">
                  <a:pos x="9" y="87"/>
                </a:cxn>
                <a:cxn ang="0">
                  <a:pos x="0" y="82"/>
                </a:cxn>
                <a:cxn ang="0">
                  <a:pos x="49" y="0"/>
                </a:cxn>
                <a:cxn ang="0">
                  <a:pos x="58" y="6"/>
                </a:cxn>
                <a:cxn ang="0">
                  <a:pos x="9" y="87"/>
                </a:cxn>
              </a:cxnLst>
              <a:rect l="0" t="0" r="r" b="b"/>
              <a:pathLst>
                <a:path w="58" h="87">
                  <a:moveTo>
                    <a:pt x="9" y="87"/>
                  </a:moveTo>
                  <a:lnTo>
                    <a:pt x="0" y="82"/>
                  </a:lnTo>
                  <a:lnTo>
                    <a:pt x="49" y="0"/>
                  </a:lnTo>
                  <a:lnTo>
                    <a:pt x="58" y="6"/>
                  </a:lnTo>
                  <a:lnTo>
                    <a:pt x="9" y="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2" name="Line 114"/>
            <p:cNvSpPr>
              <a:spLocks noChangeShapeType="1"/>
            </p:cNvSpPr>
            <p:nvPr/>
          </p:nvSpPr>
          <p:spPr bwMode="auto">
            <a:xfrm flipH="1" flipV="1">
              <a:off x="895" y="3103"/>
              <a:ext cx="93" cy="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3" name="Freeform 115"/>
            <p:cNvSpPr>
              <a:spLocks/>
            </p:cNvSpPr>
            <p:nvPr/>
          </p:nvSpPr>
          <p:spPr bwMode="auto">
            <a:xfrm>
              <a:off x="891" y="3099"/>
              <a:ext cx="101" cy="10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101" y="92"/>
                </a:cxn>
                <a:cxn ang="0">
                  <a:pos x="96" y="104"/>
                </a:cxn>
                <a:cxn ang="0">
                  <a:pos x="0" y="8"/>
                </a:cxn>
              </a:cxnLst>
              <a:rect l="0" t="0" r="r" b="b"/>
              <a:pathLst>
                <a:path w="101" h="104">
                  <a:moveTo>
                    <a:pt x="0" y="8"/>
                  </a:moveTo>
                  <a:lnTo>
                    <a:pt x="8" y="0"/>
                  </a:lnTo>
                  <a:lnTo>
                    <a:pt x="101" y="92"/>
                  </a:lnTo>
                  <a:lnTo>
                    <a:pt x="96" y="10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4" name="Line 116"/>
            <p:cNvSpPr>
              <a:spLocks noChangeShapeType="1"/>
            </p:cNvSpPr>
            <p:nvPr/>
          </p:nvSpPr>
          <p:spPr bwMode="auto">
            <a:xfrm>
              <a:off x="1742" y="3306"/>
              <a:ext cx="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5" name="Freeform 117"/>
            <p:cNvSpPr>
              <a:spLocks/>
            </p:cNvSpPr>
            <p:nvPr/>
          </p:nvSpPr>
          <p:spPr bwMode="auto">
            <a:xfrm>
              <a:off x="1738" y="3301"/>
              <a:ext cx="99" cy="11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99" y="0"/>
                </a:cxn>
                <a:cxn ang="0">
                  <a:pos x="99" y="11"/>
                </a:cxn>
                <a:cxn ang="0">
                  <a:pos x="4" y="11"/>
                </a:cxn>
              </a:cxnLst>
              <a:rect l="0" t="0" r="r" b="b"/>
              <a:pathLst>
                <a:path w="99" h="11">
                  <a:moveTo>
                    <a:pt x="4" y="11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99" y="0"/>
                  </a:lnTo>
                  <a:lnTo>
                    <a:pt x="99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6" name="Line 118"/>
            <p:cNvSpPr>
              <a:spLocks noChangeShapeType="1"/>
            </p:cNvSpPr>
            <p:nvPr/>
          </p:nvSpPr>
          <p:spPr bwMode="auto">
            <a:xfrm>
              <a:off x="1759" y="3335"/>
              <a:ext cx="7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7" name="Rectangle 119"/>
            <p:cNvSpPr>
              <a:spLocks noChangeArrowheads="1"/>
            </p:cNvSpPr>
            <p:nvPr/>
          </p:nvSpPr>
          <p:spPr bwMode="auto">
            <a:xfrm>
              <a:off x="1759" y="3329"/>
              <a:ext cx="78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8" name="Line 120"/>
            <p:cNvSpPr>
              <a:spLocks noChangeShapeType="1"/>
            </p:cNvSpPr>
            <p:nvPr/>
          </p:nvSpPr>
          <p:spPr bwMode="auto">
            <a:xfrm flipV="1">
              <a:off x="1699" y="3309"/>
              <a:ext cx="38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29" name="Freeform 121"/>
            <p:cNvSpPr>
              <a:spLocks/>
            </p:cNvSpPr>
            <p:nvPr/>
          </p:nvSpPr>
          <p:spPr bwMode="auto">
            <a:xfrm>
              <a:off x="1694" y="3306"/>
              <a:ext cx="48" cy="129"/>
            </a:xfrm>
            <a:custGeom>
              <a:avLst/>
              <a:gdLst/>
              <a:ahLst/>
              <a:cxnLst>
                <a:cxn ang="0">
                  <a:pos x="10" y="126"/>
                </a:cxn>
                <a:cxn ang="0">
                  <a:pos x="4" y="129"/>
                </a:cxn>
                <a:cxn ang="0">
                  <a:pos x="0" y="122"/>
                </a:cxn>
                <a:cxn ang="0">
                  <a:pos x="38" y="0"/>
                </a:cxn>
                <a:cxn ang="0">
                  <a:pos x="44" y="0"/>
                </a:cxn>
                <a:cxn ang="0">
                  <a:pos x="48" y="6"/>
                </a:cxn>
                <a:cxn ang="0">
                  <a:pos x="10" y="126"/>
                </a:cxn>
              </a:cxnLst>
              <a:rect l="0" t="0" r="r" b="b"/>
              <a:pathLst>
                <a:path w="48" h="129">
                  <a:moveTo>
                    <a:pt x="10" y="126"/>
                  </a:moveTo>
                  <a:lnTo>
                    <a:pt x="4" y="129"/>
                  </a:lnTo>
                  <a:lnTo>
                    <a:pt x="0" y="122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48" y="6"/>
                  </a:lnTo>
                  <a:lnTo>
                    <a:pt x="10" y="1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0" name="Line 122"/>
            <p:cNvSpPr>
              <a:spLocks noChangeShapeType="1"/>
            </p:cNvSpPr>
            <p:nvPr/>
          </p:nvSpPr>
          <p:spPr bwMode="auto">
            <a:xfrm flipH="1" flipV="1">
              <a:off x="1700" y="3436"/>
              <a:ext cx="65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1" name="Freeform 123"/>
            <p:cNvSpPr>
              <a:spLocks/>
            </p:cNvSpPr>
            <p:nvPr/>
          </p:nvSpPr>
          <p:spPr bwMode="auto">
            <a:xfrm>
              <a:off x="1696" y="3432"/>
              <a:ext cx="75" cy="60"/>
            </a:xfrm>
            <a:custGeom>
              <a:avLst/>
              <a:gdLst/>
              <a:ahLst/>
              <a:cxnLst>
                <a:cxn ang="0">
                  <a:pos x="75" y="50"/>
                </a:cxn>
                <a:cxn ang="0">
                  <a:pos x="68" y="60"/>
                </a:cxn>
                <a:cxn ang="0">
                  <a:pos x="0" y="10"/>
                </a:cxn>
                <a:cxn ang="0">
                  <a:pos x="2" y="3"/>
                </a:cxn>
                <a:cxn ang="0">
                  <a:pos x="8" y="0"/>
                </a:cxn>
                <a:cxn ang="0">
                  <a:pos x="75" y="50"/>
                </a:cxn>
              </a:cxnLst>
              <a:rect l="0" t="0" r="r" b="b"/>
              <a:pathLst>
                <a:path w="75" h="60">
                  <a:moveTo>
                    <a:pt x="75" y="50"/>
                  </a:moveTo>
                  <a:lnTo>
                    <a:pt x="68" y="60"/>
                  </a:lnTo>
                  <a:lnTo>
                    <a:pt x="0" y="10"/>
                  </a:lnTo>
                  <a:lnTo>
                    <a:pt x="2" y="3"/>
                  </a:lnTo>
                  <a:lnTo>
                    <a:pt x="8" y="0"/>
                  </a:lnTo>
                  <a:lnTo>
                    <a:pt x="75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2" name="Line 124"/>
            <p:cNvSpPr>
              <a:spLocks noChangeShapeType="1"/>
            </p:cNvSpPr>
            <p:nvPr/>
          </p:nvSpPr>
          <p:spPr bwMode="auto">
            <a:xfrm flipH="1">
              <a:off x="1845" y="3436"/>
              <a:ext cx="64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3" name="Freeform 125"/>
            <p:cNvSpPr>
              <a:spLocks/>
            </p:cNvSpPr>
            <p:nvPr/>
          </p:nvSpPr>
          <p:spPr bwMode="auto">
            <a:xfrm>
              <a:off x="1841" y="3432"/>
              <a:ext cx="74" cy="60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74" y="3"/>
                </a:cxn>
                <a:cxn ang="0">
                  <a:pos x="74" y="10"/>
                </a:cxn>
                <a:cxn ang="0">
                  <a:pos x="7" y="60"/>
                </a:cxn>
                <a:cxn ang="0">
                  <a:pos x="0" y="50"/>
                </a:cxn>
                <a:cxn ang="0">
                  <a:pos x="67" y="0"/>
                </a:cxn>
              </a:cxnLst>
              <a:rect l="0" t="0" r="r" b="b"/>
              <a:pathLst>
                <a:path w="74" h="60">
                  <a:moveTo>
                    <a:pt x="67" y="0"/>
                  </a:moveTo>
                  <a:lnTo>
                    <a:pt x="74" y="3"/>
                  </a:lnTo>
                  <a:lnTo>
                    <a:pt x="74" y="10"/>
                  </a:lnTo>
                  <a:lnTo>
                    <a:pt x="7" y="60"/>
                  </a:lnTo>
                  <a:lnTo>
                    <a:pt x="0" y="5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4" name="Line 126"/>
            <p:cNvSpPr>
              <a:spLocks noChangeShapeType="1"/>
            </p:cNvSpPr>
            <p:nvPr/>
          </p:nvSpPr>
          <p:spPr bwMode="auto">
            <a:xfrm flipH="1" flipV="1">
              <a:off x="1889" y="3355"/>
              <a:ext cx="23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5" name="Freeform 127"/>
            <p:cNvSpPr>
              <a:spLocks/>
            </p:cNvSpPr>
            <p:nvPr/>
          </p:nvSpPr>
          <p:spPr bwMode="auto">
            <a:xfrm>
              <a:off x="1883" y="3352"/>
              <a:ext cx="34" cy="83"/>
            </a:xfrm>
            <a:custGeom>
              <a:avLst/>
              <a:gdLst/>
              <a:ahLst/>
              <a:cxnLst>
                <a:cxn ang="0">
                  <a:pos x="34" y="76"/>
                </a:cxn>
                <a:cxn ang="0">
                  <a:pos x="32" y="83"/>
                </a:cxn>
                <a:cxn ang="0">
                  <a:pos x="25" y="80"/>
                </a:cxn>
                <a:cxn ang="0">
                  <a:pos x="0" y="4"/>
                </a:cxn>
                <a:cxn ang="0">
                  <a:pos x="11" y="0"/>
                </a:cxn>
                <a:cxn ang="0">
                  <a:pos x="34" y="76"/>
                </a:cxn>
              </a:cxnLst>
              <a:rect l="0" t="0" r="r" b="b"/>
              <a:pathLst>
                <a:path w="34" h="83">
                  <a:moveTo>
                    <a:pt x="34" y="76"/>
                  </a:moveTo>
                  <a:lnTo>
                    <a:pt x="32" y="83"/>
                  </a:lnTo>
                  <a:lnTo>
                    <a:pt x="25" y="80"/>
                  </a:lnTo>
                  <a:lnTo>
                    <a:pt x="0" y="4"/>
                  </a:lnTo>
                  <a:lnTo>
                    <a:pt x="11" y="0"/>
                  </a:lnTo>
                  <a:lnTo>
                    <a:pt x="34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6" name="Line 128"/>
            <p:cNvSpPr>
              <a:spLocks noChangeShapeType="1"/>
            </p:cNvSpPr>
            <p:nvPr/>
          </p:nvSpPr>
          <p:spPr bwMode="auto">
            <a:xfrm flipH="1" flipV="1">
              <a:off x="1704" y="3178"/>
              <a:ext cx="33" cy="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7" name="Freeform 129"/>
            <p:cNvSpPr>
              <a:spLocks/>
            </p:cNvSpPr>
            <p:nvPr/>
          </p:nvSpPr>
          <p:spPr bwMode="auto">
            <a:xfrm>
              <a:off x="1699" y="3176"/>
              <a:ext cx="43" cy="13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1" y="0"/>
                </a:cxn>
                <a:cxn ang="0">
                  <a:pos x="43" y="125"/>
                </a:cxn>
                <a:cxn ang="0">
                  <a:pos x="39" y="130"/>
                </a:cxn>
                <a:cxn ang="0">
                  <a:pos x="33" y="130"/>
                </a:cxn>
                <a:cxn ang="0">
                  <a:pos x="0" y="3"/>
                </a:cxn>
              </a:cxnLst>
              <a:rect l="0" t="0" r="r" b="b"/>
              <a:pathLst>
                <a:path w="43" h="130">
                  <a:moveTo>
                    <a:pt x="0" y="3"/>
                  </a:moveTo>
                  <a:lnTo>
                    <a:pt x="11" y="0"/>
                  </a:lnTo>
                  <a:lnTo>
                    <a:pt x="43" y="125"/>
                  </a:lnTo>
                  <a:lnTo>
                    <a:pt x="39" y="130"/>
                  </a:lnTo>
                  <a:lnTo>
                    <a:pt x="33" y="13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8" name="Line 130"/>
            <p:cNvSpPr>
              <a:spLocks noChangeShapeType="1"/>
            </p:cNvSpPr>
            <p:nvPr/>
          </p:nvSpPr>
          <p:spPr bwMode="auto">
            <a:xfrm>
              <a:off x="1569" y="3401"/>
              <a:ext cx="11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39" name="Freeform 131"/>
            <p:cNvSpPr>
              <a:spLocks/>
            </p:cNvSpPr>
            <p:nvPr/>
          </p:nvSpPr>
          <p:spPr bwMode="auto">
            <a:xfrm>
              <a:off x="1567" y="3396"/>
              <a:ext cx="131" cy="3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3" y="0"/>
                </a:cxn>
                <a:cxn ang="0">
                  <a:pos x="127" y="32"/>
                </a:cxn>
                <a:cxn ang="0">
                  <a:pos x="131" y="39"/>
                </a:cxn>
                <a:cxn ang="0">
                  <a:pos x="108" y="39"/>
                </a:cxn>
                <a:cxn ang="0">
                  <a:pos x="0" y="10"/>
                </a:cxn>
              </a:cxnLst>
              <a:rect l="0" t="0" r="r" b="b"/>
              <a:pathLst>
                <a:path w="131" h="39">
                  <a:moveTo>
                    <a:pt x="0" y="10"/>
                  </a:moveTo>
                  <a:lnTo>
                    <a:pt x="3" y="0"/>
                  </a:lnTo>
                  <a:lnTo>
                    <a:pt x="127" y="32"/>
                  </a:lnTo>
                  <a:lnTo>
                    <a:pt x="131" y="39"/>
                  </a:lnTo>
                  <a:lnTo>
                    <a:pt x="108" y="3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0" name="Line 132"/>
            <p:cNvSpPr>
              <a:spLocks noChangeShapeType="1"/>
            </p:cNvSpPr>
            <p:nvPr/>
          </p:nvSpPr>
          <p:spPr bwMode="auto">
            <a:xfrm flipH="1">
              <a:off x="1569" y="3438"/>
              <a:ext cx="115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1" name="Freeform 133"/>
            <p:cNvSpPr>
              <a:spLocks/>
            </p:cNvSpPr>
            <p:nvPr/>
          </p:nvSpPr>
          <p:spPr bwMode="auto">
            <a:xfrm>
              <a:off x="1567" y="3435"/>
              <a:ext cx="131" cy="39"/>
            </a:xfrm>
            <a:custGeom>
              <a:avLst/>
              <a:gdLst/>
              <a:ahLst/>
              <a:cxnLst>
                <a:cxn ang="0">
                  <a:pos x="3" y="39"/>
                </a:cxn>
                <a:cxn ang="0">
                  <a:pos x="0" y="28"/>
                </a:cxn>
                <a:cxn ang="0">
                  <a:pos x="108" y="0"/>
                </a:cxn>
                <a:cxn ang="0">
                  <a:pos x="131" y="0"/>
                </a:cxn>
                <a:cxn ang="0">
                  <a:pos x="129" y="7"/>
                </a:cxn>
                <a:cxn ang="0">
                  <a:pos x="3" y="39"/>
                </a:cxn>
              </a:cxnLst>
              <a:rect l="0" t="0" r="r" b="b"/>
              <a:pathLst>
                <a:path w="131" h="39">
                  <a:moveTo>
                    <a:pt x="3" y="39"/>
                  </a:moveTo>
                  <a:lnTo>
                    <a:pt x="0" y="28"/>
                  </a:lnTo>
                  <a:lnTo>
                    <a:pt x="108" y="0"/>
                  </a:lnTo>
                  <a:lnTo>
                    <a:pt x="131" y="0"/>
                  </a:lnTo>
                  <a:lnTo>
                    <a:pt x="129" y="7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2" name="Line 134"/>
            <p:cNvSpPr>
              <a:spLocks noChangeShapeType="1"/>
            </p:cNvSpPr>
            <p:nvPr/>
          </p:nvSpPr>
          <p:spPr bwMode="auto">
            <a:xfrm flipV="1">
              <a:off x="1928" y="3401"/>
              <a:ext cx="12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3" name="Freeform 135"/>
            <p:cNvSpPr>
              <a:spLocks/>
            </p:cNvSpPr>
            <p:nvPr/>
          </p:nvSpPr>
          <p:spPr bwMode="auto">
            <a:xfrm>
              <a:off x="1915" y="3396"/>
              <a:ext cx="137" cy="39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37" y="10"/>
                </a:cxn>
                <a:cxn ang="0">
                  <a:pos x="24" y="39"/>
                </a:cxn>
                <a:cxn ang="0">
                  <a:pos x="0" y="39"/>
                </a:cxn>
                <a:cxn ang="0">
                  <a:pos x="2" y="32"/>
                </a:cxn>
                <a:cxn ang="0">
                  <a:pos x="134" y="0"/>
                </a:cxn>
              </a:cxnLst>
              <a:rect l="0" t="0" r="r" b="b"/>
              <a:pathLst>
                <a:path w="137" h="39">
                  <a:moveTo>
                    <a:pt x="134" y="0"/>
                  </a:moveTo>
                  <a:lnTo>
                    <a:pt x="137" y="10"/>
                  </a:lnTo>
                  <a:lnTo>
                    <a:pt x="24" y="39"/>
                  </a:lnTo>
                  <a:lnTo>
                    <a:pt x="0" y="39"/>
                  </a:lnTo>
                  <a:lnTo>
                    <a:pt x="2" y="3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4" name="Line 136"/>
            <p:cNvSpPr>
              <a:spLocks noChangeShapeType="1"/>
            </p:cNvSpPr>
            <p:nvPr/>
          </p:nvSpPr>
          <p:spPr bwMode="auto">
            <a:xfrm flipH="1" flipV="1">
              <a:off x="1927" y="3438"/>
              <a:ext cx="122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5" name="Freeform 137"/>
            <p:cNvSpPr>
              <a:spLocks/>
            </p:cNvSpPr>
            <p:nvPr/>
          </p:nvSpPr>
          <p:spPr bwMode="auto">
            <a:xfrm>
              <a:off x="1915" y="3435"/>
              <a:ext cx="137" cy="39"/>
            </a:xfrm>
            <a:custGeom>
              <a:avLst/>
              <a:gdLst/>
              <a:ahLst/>
              <a:cxnLst>
                <a:cxn ang="0">
                  <a:pos x="137" y="28"/>
                </a:cxn>
                <a:cxn ang="0">
                  <a:pos x="134" y="39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137" y="28"/>
                </a:cxn>
              </a:cxnLst>
              <a:rect l="0" t="0" r="r" b="b"/>
              <a:pathLst>
                <a:path w="137" h="39">
                  <a:moveTo>
                    <a:pt x="137" y="28"/>
                  </a:moveTo>
                  <a:lnTo>
                    <a:pt x="134" y="39"/>
                  </a:lnTo>
                  <a:lnTo>
                    <a:pt x="0" y="7"/>
                  </a:lnTo>
                  <a:lnTo>
                    <a:pt x="0" y="0"/>
                  </a:lnTo>
                  <a:lnTo>
                    <a:pt x="24" y="0"/>
                  </a:lnTo>
                  <a:lnTo>
                    <a:pt x="137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6" name="Line 138"/>
            <p:cNvSpPr>
              <a:spLocks noChangeShapeType="1"/>
            </p:cNvSpPr>
            <p:nvPr/>
          </p:nvSpPr>
          <p:spPr bwMode="auto">
            <a:xfrm flipV="1">
              <a:off x="1805" y="3559"/>
              <a:ext cx="1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7" name="Rectangle 139"/>
            <p:cNvSpPr>
              <a:spLocks noChangeArrowheads="1"/>
            </p:cNvSpPr>
            <p:nvPr/>
          </p:nvSpPr>
          <p:spPr bwMode="auto">
            <a:xfrm>
              <a:off x="1799" y="3559"/>
              <a:ext cx="13" cy="5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8" name="Line 140"/>
            <p:cNvSpPr>
              <a:spLocks noChangeShapeType="1"/>
            </p:cNvSpPr>
            <p:nvPr/>
          </p:nvSpPr>
          <p:spPr bwMode="auto">
            <a:xfrm>
              <a:off x="2305" y="3314"/>
              <a:ext cx="9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49" name="Freeform 141"/>
            <p:cNvSpPr>
              <a:spLocks/>
            </p:cNvSpPr>
            <p:nvPr/>
          </p:nvSpPr>
          <p:spPr bwMode="auto">
            <a:xfrm>
              <a:off x="2301" y="3309"/>
              <a:ext cx="101" cy="11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101" y="0"/>
                </a:cxn>
                <a:cxn ang="0">
                  <a:pos x="101" y="11"/>
                </a:cxn>
                <a:cxn ang="0">
                  <a:pos x="4" y="11"/>
                </a:cxn>
              </a:cxnLst>
              <a:rect l="0" t="0" r="r" b="b"/>
              <a:pathLst>
                <a:path w="101" h="11">
                  <a:moveTo>
                    <a:pt x="4" y="11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101" y="0"/>
                  </a:lnTo>
                  <a:lnTo>
                    <a:pt x="101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0" name="Line 142"/>
            <p:cNvSpPr>
              <a:spLocks noChangeShapeType="1"/>
            </p:cNvSpPr>
            <p:nvPr/>
          </p:nvSpPr>
          <p:spPr bwMode="auto">
            <a:xfrm flipV="1">
              <a:off x="2262" y="3317"/>
              <a:ext cx="38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1" name="Freeform 143"/>
            <p:cNvSpPr>
              <a:spLocks/>
            </p:cNvSpPr>
            <p:nvPr/>
          </p:nvSpPr>
          <p:spPr bwMode="auto">
            <a:xfrm>
              <a:off x="2256" y="3314"/>
              <a:ext cx="49" cy="129"/>
            </a:xfrm>
            <a:custGeom>
              <a:avLst/>
              <a:gdLst/>
              <a:ahLst/>
              <a:cxnLst>
                <a:cxn ang="0">
                  <a:pos x="11" y="126"/>
                </a:cxn>
                <a:cxn ang="0">
                  <a:pos x="4" y="129"/>
                </a:cxn>
                <a:cxn ang="0">
                  <a:pos x="0" y="122"/>
                </a:cxn>
                <a:cxn ang="0">
                  <a:pos x="40" y="0"/>
                </a:cxn>
                <a:cxn ang="0">
                  <a:pos x="45" y="0"/>
                </a:cxn>
                <a:cxn ang="0">
                  <a:pos x="49" y="6"/>
                </a:cxn>
                <a:cxn ang="0">
                  <a:pos x="11" y="126"/>
                </a:cxn>
              </a:cxnLst>
              <a:rect l="0" t="0" r="r" b="b"/>
              <a:pathLst>
                <a:path w="49" h="129">
                  <a:moveTo>
                    <a:pt x="11" y="126"/>
                  </a:moveTo>
                  <a:lnTo>
                    <a:pt x="4" y="129"/>
                  </a:lnTo>
                  <a:lnTo>
                    <a:pt x="0" y="122"/>
                  </a:lnTo>
                  <a:lnTo>
                    <a:pt x="40" y="0"/>
                  </a:lnTo>
                  <a:lnTo>
                    <a:pt x="45" y="0"/>
                  </a:lnTo>
                  <a:lnTo>
                    <a:pt x="49" y="6"/>
                  </a:lnTo>
                  <a:lnTo>
                    <a:pt x="11" y="1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2" name="Line 144"/>
            <p:cNvSpPr>
              <a:spLocks noChangeShapeType="1"/>
            </p:cNvSpPr>
            <p:nvPr/>
          </p:nvSpPr>
          <p:spPr bwMode="auto">
            <a:xfrm flipH="1" flipV="1">
              <a:off x="2263" y="3444"/>
              <a:ext cx="67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3" name="Freeform 145"/>
            <p:cNvSpPr>
              <a:spLocks/>
            </p:cNvSpPr>
            <p:nvPr/>
          </p:nvSpPr>
          <p:spPr bwMode="auto">
            <a:xfrm>
              <a:off x="2259" y="3440"/>
              <a:ext cx="76" cy="61"/>
            </a:xfrm>
            <a:custGeom>
              <a:avLst/>
              <a:gdLst/>
              <a:ahLst/>
              <a:cxnLst>
                <a:cxn ang="0">
                  <a:pos x="76" y="52"/>
                </a:cxn>
                <a:cxn ang="0">
                  <a:pos x="69" y="61"/>
                </a:cxn>
                <a:cxn ang="0">
                  <a:pos x="0" y="10"/>
                </a:cxn>
                <a:cxn ang="0">
                  <a:pos x="1" y="3"/>
                </a:cxn>
                <a:cxn ang="0">
                  <a:pos x="8" y="0"/>
                </a:cxn>
                <a:cxn ang="0">
                  <a:pos x="76" y="52"/>
                </a:cxn>
              </a:cxnLst>
              <a:rect l="0" t="0" r="r" b="b"/>
              <a:pathLst>
                <a:path w="76" h="61">
                  <a:moveTo>
                    <a:pt x="76" y="52"/>
                  </a:moveTo>
                  <a:lnTo>
                    <a:pt x="69" y="6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8" y="0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4" name="Line 146"/>
            <p:cNvSpPr>
              <a:spLocks noChangeShapeType="1"/>
            </p:cNvSpPr>
            <p:nvPr/>
          </p:nvSpPr>
          <p:spPr bwMode="auto">
            <a:xfrm flipH="1">
              <a:off x="2408" y="3444"/>
              <a:ext cx="65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5" name="Freeform 147"/>
            <p:cNvSpPr>
              <a:spLocks/>
            </p:cNvSpPr>
            <p:nvPr/>
          </p:nvSpPr>
          <p:spPr bwMode="auto">
            <a:xfrm>
              <a:off x="2404" y="3440"/>
              <a:ext cx="75" cy="60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73" y="3"/>
                </a:cxn>
                <a:cxn ang="0">
                  <a:pos x="75" y="10"/>
                </a:cxn>
                <a:cxn ang="0">
                  <a:pos x="7" y="60"/>
                </a:cxn>
                <a:cxn ang="0">
                  <a:pos x="0" y="50"/>
                </a:cxn>
                <a:cxn ang="0">
                  <a:pos x="67" y="0"/>
                </a:cxn>
              </a:cxnLst>
              <a:rect l="0" t="0" r="r" b="b"/>
              <a:pathLst>
                <a:path w="75" h="60">
                  <a:moveTo>
                    <a:pt x="67" y="0"/>
                  </a:moveTo>
                  <a:lnTo>
                    <a:pt x="73" y="3"/>
                  </a:lnTo>
                  <a:lnTo>
                    <a:pt x="75" y="10"/>
                  </a:lnTo>
                  <a:lnTo>
                    <a:pt x="7" y="60"/>
                  </a:lnTo>
                  <a:lnTo>
                    <a:pt x="0" y="5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6" name="Line 148"/>
            <p:cNvSpPr>
              <a:spLocks noChangeShapeType="1"/>
            </p:cNvSpPr>
            <p:nvPr/>
          </p:nvSpPr>
          <p:spPr bwMode="auto">
            <a:xfrm flipH="1" flipV="1">
              <a:off x="2452" y="3363"/>
              <a:ext cx="24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7" name="Freeform 149"/>
            <p:cNvSpPr>
              <a:spLocks/>
            </p:cNvSpPr>
            <p:nvPr/>
          </p:nvSpPr>
          <p:spPr bwMode="auto">
            <a:xfrm>
              <a:off x="2446" y="3362"/>
              <a:ext cx="36" cy="81"/>
            </a:xfrm>
            <a:custGeom>
              <a:avLst/>
              <a:gdLst/>
              <a:ahLst/>
              <a:cxnLst>
                <a:cxn ang="0">
                  <a:pos x="36" y="74"/>
                </a:cxn>
                <a:cxn ang="0">
                  <a:pos x="31" y="81"/>
                </a:cxn>
                <a:cxn ang="0">
                  <a:pos x="25" y="78"/>
                </a:cxn>
                <a:cxn ang="0">
                  <a:pos x="0" y="2"/>
                </a:cxn>
                <a:cxn ang="0">
                  <a:pos x="11" y="0"/>
                </a:cxn>
                <a:cxn ang="0">
                  <a:pos x="36" y="74"/>
                </a:cxn>
              </a:cxnLst>
              <a:rect l="0" t="0" r="r" b="b"/>
              <a:pathLst>
                <a:path w="36" h="81">
                  <a:moveTo>
                    <a:pt x="36" y="74"/>
                  </a:moveTo>
                  <a:lnTo>
                    <a:pt x="31" y="81"/>
                  </a:lnTo>
                  <a:lnTo>
                    <a:pt x="25" y="78"/>
                  </a:lnTo>
                  <a:lnTo>
                    <a:pt x="0" y="2"/>
                  </a:lnTo>
                  <a:lnTo>
                    <a:pt x="11" y="0"/>
                  </a:lnTo>
                  <a:lnTo>
                    <a:pt x="36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8" name="Line 150"/>
            <p:cNvSpPr>
              <a:spLocks noChangeShapeType="1"/>
            </p:cNvSpPr>
            <p:nvPr/>
          </p:nvSpPr>
          <p:spPr bwMode="auto">
            <a:xfrm flipH="1" flipV="1">
              <a:off x="2279" y="3230"/>
              <a:ext cx="21" cy="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59" name="Freeform 151"/>
            <p:cNvSpPr>
              <a:spLocks/>
            </p:cNvSpPr>
            <p:nvPr/>
          </p:nvSpPr>
          <p:spPr bwMode="auto">
            <a:xfrm>
              <a:off x="2274" y="3229"/>
              <a:ext cx="31" cy="8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1" y="0"/>
                </a:cxn>
                <a:cxn ang="0">
                  <a:pos x="31" y="80"/>
                </a:cxn>
                <a:cxn ang="0">
                  <a:pos x="27" y="85"/>
                </a:cxn>
                <a:cxn ang="0">
                  <a:pos x="22" y="85"/>
                </a:cxn>
                <a:cxn ang="0">
                  <a:pos x="0" y="3"/>
                </a:cxn>
              </a:cxnLst>
              <a:rect l="0" t="0" r="r" b="b"/>
              <a:pathLst>
                <a:path w="31" h="85">
                  <a:moveTo>
                    <a:pt x="0" y="3"/>
                  </a:moveTo>
                  <a:lnTo>
                    <a:pt x="11" y="0"/>
                  </a:lnTo>
                  <a:lnTo>
                    <a:pt x="31" y="80"/>
                  </a:lnTo>
                  <a:lnTo>
                    <a:pt x="27" y="85"/>
                  </a:lnTo>
                  <a:lnTo>
                    <a:pt x="22" y="8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0" name="Line 152"/>
            <p:cNvSpPr>
              <a:spLocks noChangeShapeType="1"/>
            </p:cNvSpPr>
            <p:nvPr/>
          </p:nvSpPr>
          <p:spPr bwMode="auto">
            <a:xfrm flipH="1">
              <a:off x="2449" y="3186"/>
              <a:ext cx="22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1" name="Freeform 153"/>
            <p:cNvSpPr>
              <a:spLocks/>
            </p:cNvSpPr>
            <p:nvPr/>
          </p:nvSpPr>
          <p:spPr bwMode="auto">
            <a:xfrm>
              <a:off x="2444" y="3184"/>
              <a:ext cx="32" cy="88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2" y="3"/>
                </a:cxn>
                <a:cxn ang="0">
                  <a:pos x="10" y="88"/>
                </a:cxn>
                <a:cxn ang="0">
                  <a:pos x="0" y="86"/>
                </a:cxn>
                <a:cxn ang="0">
                  <a:pos x="21" y="0"/>
                </a:cxn>
              </a:cxnLst>
              <a:rect l="0" t="0" r="r" b="b"/>
              <a:pathLst>
                <a:path w="32" h="88">
                  <a:moveTo>
                    <a:pt x="21" y="0"/>
                  </a:moveTo>
                  <a:lnTo>
                    <a:pt x="32" y="3"/>
                  </a:lnTo>
                  <a:lnTo>
                    <a:pt x="10" y="88"/>
                  </a:lnTo>
                  <a:lnTo>
                    <a:pt x="0" y="8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2" name="Line 154"/>
            <p:cNvSpPr>
              <a:spLocks noChangeShapeType="1"/>
            </p:cNvSpPr>
            <p:nvPr/>
          </p:nvSpPr>
          <p:spPr bwMode="auto">
            <a:xfrm>
              <a:off x="2132" y="3409"/>
              <a:ext cx="11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3" name="Freeform 155"/>
            <p:cNvSpPr>
              <a:spLocks/>
            </p:cNvSpPr>
            <p:nvPr/>
          </p:nvSpPr>
          <p:spPr bwMode="auto">
            <a:xfrm>
              <a:off x="2130" y="3404"/>
              <a:ext cx="130" cy="39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3" y="0"/>
                </a:cxn>
                <a:cxn ang="0">
                  <a:pos x="126" y="32"/>
                </a:cxn>
                <a:cxn ang="0">
                  <a:pos x="130" y="39"/>
                </a:cxn>
                <a:cxn ang="0">
                  <a:pos x="109" y="39"/>
                </a:cxn>
                <a:cxn ang="0">
                  <a:pos x="0" y="11"/>
                </a:cxn>
              </a:cxnLst>
              <a:rect l="0" t="0" r="r" b="b"/>
              <a:pathLst>
                <a:path w="130" h="39">
                  <a:moveTo>
                    <a:pt x="0" y="11"/>
                  </a:moveTo>
                  <a:lnTo>
                    <a:pt x="3" y="0"/>
                  </a:lnTo>
                  <a:lnTo>
                    <a:pt x="126" y="32"/>
                  </a:lnTo>
                  <a:lnTo>
                    <a:pt x="130" y="39"/>
                  </a:lnTo>
                  <a:lnTo>
                    <a:pt x="109" y="3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4" name="Line 156"/>
            <p:cNvSpPr>
              <a:spLocks noChangeShapeType="1"/>
            </p:cNvSpPr>
            <p:nvPr/>
          </p:nvSpPr>
          <p:spPr bwMode="auto">
            <a:xfrm flipH="1">
              <a:off x="2132" y="3446"/>
              <a:ext cx="115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5" name="Freeform 157"/>
            <p:cNvSpPr>
              <a:spLocks/>
            </p:cNvSpPr>
            <p:nvPr/>
          </p:nvSpPr>
          <p:spPr bwMode="auto">
            <a:xfrm>
              <a:off x="2130" y="3443"/>
              <a:ext cx="130" cy="39"/>
            </a:xfrm>
            <a:custGeom>
              <a:avLst/>
              <a:gdLst/>
              <a:ahLst/>
              <a:cxnLst>
                <a:cxn ang="0">
                  <a:pos x="3" y="39"/>
                </a:cxn>
                <a:cxn ang="0">
                  <a:pos x="0" y="28"/>
                </a:cxn>
                <a:cxn ang="0">
                  <a:pos x="109" y="0"/>
                </a:cxn>
                <a:cxn ang="0">
                  <a:pos x="130" y="0"/>
                </a:cxn>
                <a:cxn ang="0">
                  <a:pos x="129" y="7"/>
                </a:cxn>
                <a:cxn ang="0">
                  <a:pos x="3" y="39"/>
                </a:cxn>
              </a:cxnLst>
              <a:rect l="0" t="0" r="r" b="b"/>
              <a:pathLst>
                <a:path w="130" h="39">
                  <a:moveTo>
                    <a:pt x="3" y="39"/>
                  </a:moveTo>
                  <a:lnTo>
                    <a:pt x="0" y="28"/>
                  </a:lnTo>
                  <a:lnTo>
                    <a:pt x="109" y="0"/>
                  </a:lnTo>
                  <a:lnTo>
                    <a:pt x="130" y="0"/>
                  </a:lnTo>
                  <a:lnTo>
                    <a:pt x="129" y="7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6" name="Line 158"/>
            <p:cNvSpPr>
              <a:spLocks noChangeShapeType="1"/>
            </p:cNvSpPr>
            <p:nvPr/>
          </p:nvSpPr>
          <p:spPr bwMode="auto">
            <a:xfrm flipV="1">
              <a:off x="2491" y="3409"/>
              <a:ext cx="11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7" name="Freeform 159"/>
            <p:cNvSpPr>
              <a:spLocks/>
            </p:cNvSpPr>
            <p:nvPr/>
          </p:nvSpPr>
          <p:spPr bwMode="auto">
            <a:xfrm>
              <a:off x="2477" y="3404"/>
              <a:ext cx="131" cy="39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31" y="11"/>
                </a:cxn>
                <a:cxn ang="0">
                  <a:pos x="22" y="39"/>
                </a:cxn>
                <a:cxn ang="0">
                  <a:pos x="0" y="39"/>
                </a:cxn>
                <a:cxn ang="0">
                  <a:pos x="5" y="32"/>
                </a:cxn>
                <a:cxn ang="0">
                  <a:pos x="128" y="0"/>
                </a:cxn>
              </a:cxnLst>
              <a:rect l="0" t="0" r="r" b="b"/>
              <a:pathLst>
                <a:path w="131" h="39">
                  <a:moveTo>
                    <a:pt x="128" y="0"/>
                  </a:moveTo>
                  <a:lnTo>
                    <a:pt x="131" y="11"/>
                  </a:lnTo>
                  <a:lnTo>
                    <a:pt x="22" y="39"/>
                  </a:lnTo>
                  <a:lnTo>
                    <a:pt x="0" y="39"/>
                  </a:lnTo>
                  <a:lnTo>
                    <a:pt x="5" y="32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8" name="Line 160"/>
            <p:cNvSpPr>
              <a:spLocks noChangeShapeType="1"/>
            </p:cNvSpPr>
            <p:nvPr/>
          </p:nvSpPr>
          <p:spPr bwMode="auto">
            <a:xfrm flipH="1" flipV="1">
              <a:off x="2490" y="3446"/>
              <a:ext cx="115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69" name="Freeform 161"/>
            <p:cNvSpPr>
              <a:spLocks/>
            </p:cNvSpPr>
            <p:nvPr/>
          </p:nvSpPr>
          <p:spPr bwMode="auto">
            <a:xfrm>
              <a:off x="2477" y="3443"/>
              <a:ext cx="131" cy="39"/>
            </a:xfrm>
            <a:custGeom>
              <a:avLst/>
              <a:gdLst/>
              <a:ahLst/>
              <a:cxnLst>
                <a:cxn ang="0">
                  <a:pos x="131" y="28"/>
                </a:cxn>
                <a:cxn ang="0">
                  <a:pos x="128" y="39"/>
                </a:cxn>
                <a:cxn ang="0">
                  <a:pos x="2" y="7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131" y="28"/>
                </a:cxn>
              </a:cxnLst>
              <a:rect l="0" t="0" r="r" b="b"/>
              <a:pathLst>
                <a:path w="131" h="39">
                  <a:moveTo>
                    <a:pt x="131" y="28"/>
                  </a:moveTo>
                  <a:lnTo>
                    <a:pt x="128" y="39"/>
                  </a:lnTo>
                  <a:lnTo>
                    <a:pt x="2" y="7"/>
                  </a:lnTo>
                  <a:lnTo>
                    <a:pt x="0" y="0"/>
                  </a:lnTo>
                  <a:lnTo>
                    <a:pt x="22" y="0"/>
                  </a:lnTo>
                  <a:lnTo>
                    <a:pt x="131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0" name="Line 162"/>
            <p:cNvSpPr>
              <a:spLocks noChangeShapeType="1"/>
            </p:cNvSpPr>
            <p:nvPr/>
          </p:nvSpPr>
          <p:spPr bwMode="auto">
            <a:xfrm flipV="1">
              <a:off x="2369" y="3569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1" name="Rectangle 163"/>
            <p:cNvSpPr>
              <a:spLocks noChangeArrowheads="1"/>
            </p:cNvSpPr>
            <p:nvPr/>
          </p:nvSpPr>
          <p:spPr bwMode="auto">
            <a:xfrm>
              <a:off x="2364" y="3569"/>
              <a:ext cx="10" cy="4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2" name="Line 164"/>
            <p:cNvSpPr>
              <a:spLocks noChangeShapeType="1"/>
            </p:cNvSpPr>
            <p:nvPr/>
          </p:nvSpPr>
          <p:spPr bwMode="auto">
            <a:xfrm>
              <a:off x="2844" y="3312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3" name="Freeform 165"/>
            <p:cNvSpPr>
              <a:spLocks/>
            </p:cNvSpPr>
            <p:nvPr/>
          </p:nvSpPr>
          <p:spPr bwMode="auto">
            <a:xfrm>
              <a:off x="2840" y="3306"/>
              <a:ext cx="99" cy="12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99" y="0"/>
                </a:cxn>
                <a:cxn ang="0">
                  <a:pos x="99" y="12"/>
                </a:cxn>
                <a:cxn ang="0">
                  <a:pos x="4" y="12"/>
                </a:cxn>
              </a:cxnLst>
              <a:rect l="0" t="0" r="r" b="b"/>
              <a:pathLst>
                <a:path w="99" h="12">
                  <a:moveTo>
                    <a:pt x="4" y="12"/>
                  </a:moveTo>
                  <a:lnTo>
                    <a:pt x="0" y="7"/>
                  </a:lnTo>
                  <a:lnTo>
                    <a:pt x="4" y="0"/>
                  </a:lnTo>
                  <a:lnTo>
                    <a:pt x="99" y="0"/>
                  </a:lnTo>
                  <a:lnTo>
                    <a:pt x="99" y="1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4" name="Line 166"/>
            <p:cNvSpPr>
              <a:spLocks noChangeShapeType="1"/>
            </p:cNvSpPr>
            <p:nvPr/>
          </p:nvSpPr>
          <p:spPr bwMode="auto">
            <a:xfrm flipV="1">
              <a:off x="2800" y="3316"/>
              <a:ext cx="38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5" name="Freeform 167"/>
            <p:cNvSpPr>
              <a:spLocks/>
            </p:cNvSpPr>
            <p:nvPr/>
          </p:nvSpPr>
          <p:spPr bwMode="auto">
            <a:xfrm>
              <a:off x="2795" y="3312"/>
              <a:ext cx="49" cy="130"/>
            </a:xfrm>
            <a:custGeom>
              <a:avLst/>
              <a:gdLst/>
              <a:ahLst/>
              <a:cxnLst>
                <a:cxn ang="0">
                  <a:pos x="11" y="127"/>
                </a:cxn>
                <a:cxn ang="0">
                  <a:pos x="4" y="130"/>
                </a:cxn>
                <a:cxn ang="0">
                  <a:pos x="0" y="123"/>
                </a:cxn>
                <a:cxn ang="0">
                  <a:pos x="38" y="0"/>
                </a:cxn>
                <a:cxn ang="0">
                  <a:pos x="45" y="1"/>
                </a:cxn>
                <a:cxn ang="0">
                  <a:pos x="49" y="6"/>
                </a:cxn>
                <a:cxn ang="0">
                  <a:pos x="11" y="127"/>
                </a:cxn>
              </a:cxnLst>
              <a:rect l="0" t="0" r="r" b="b"/>
              <a:pathLst>
                <a:path w="49" h="130">
                  <a:moveTo>
                    <a:pt x="11" y="127"/>
                  </a:moveTo>
                  <a:lnTo>
                    <a:pt x="4" y="130"/>
                  </a:lnTo>
                  <a:lnTo>
                    <a:pt x="0" y="123"/>
                  </a:lnTo>
                  <a:lnTo>
                    <a:pt x="38" y="0"/>
                  </a:lnTo>
                  <a:lnTo>
                    <a:pt x="45" y="1"/>
                  </a:lnTo>
                  <a:lnTo>
                    <a:pt x="49" y="6"/>
                  </a:lnTo>
                  <a:lnTo>
                    <a:pt x="11" y="1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6" name="Line 168"/>
            <p:cNvSpPr>
              <a:spLocks noChangeShapeType="1"/>
            </p:cNvSpPr>
            <p:nvPr/>
          </p:nvSpPr>
          <p:spPr bwMode="auto">
            <a:xfrm flipH="1" flipV="1">
              <a:off x="2802" y="3443"/>
              <a:ext cx="65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7" name="Freeform 169"/>
            <p:cNvSpPr>
              <a:spLocks/>
            </p:cNvSpPr>
            <p:nvPr/>
          </p:nvSpPr>
          <p:spPr bwMode="auto">
            <a:xfrm>
              <a:off x="2798" y="3439"/>
              <a:ext cx="74" cy="60"/>
            </a:xfrm>
            <a:custGeom>
              <a:avLst/>
              <a:gdLst/>
              <a:ahLst/>
              <a:cxnLst>
                <a:cxn ang="0">
                  <a:pos x="74" y="50"/>
                </a:cxn>
                <a:cxn ang="0">
                  <a:pos x="67" y="60"/>
                </a:cxn>
                <a:cxn ang="0">
                  <a:pos x="0" y="8"/>
                </a:cxn>
                <a:cxn ang="0">
                  <a:pos x="1" y="3"/>
                </a:cxn>
                <a:cxn ang="0">
                  <a:pos x="8" y="0"/>
                </a:cxn>
                <a:cxn ang="0">
                  <a:pos x="74" y="50"/>
                </a:cxn>
              </a:cxnLst>
              <a:rect l="0" t="0" r="r" b="b"/>
              <a:pathLst>
                <a:path w="74" h="60">
                  <a:moveTo>
                    <a:pt x="74" y="50"/>
                  </a:moveTo>
                  <a:lnTo>
                    <a:pt x="67" y="60"/>
                  </a:lnTo>
                  <a:lnTo>
                    <a:pt x="0" y="8"/>
                  </a:lnTo>
                  <a:lnTo>
                    <a:pt x="1" y="3"/>
                  </a:lnTo>
                  <a:lnTo>
                    <a:pt x="8" y="0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8" name="Line 170"/>
            <p:cNvSpPr>
              <a:spLocks noChangeShapeType="1"/>
            </p:cNvSpPr>
            <p:nvPr/>
          </p:nvSpPr>
          <p:spPr bwMode="auto">
            <a:xfrm flipH="1">
              <a:off x="2947" y="3443"/>
              <a:ext cx="63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79" name="Freeform 171"/>
            <p:cNvSpPr>
              <a:spLocks/>
            </p:cNvSpPr>
            <p:nvPr/>
          </p:nvSpPr>
          <p:spPr bwMode="auto">
            <a:xfrm>
              <a:off x="2943" y="3439"/>
              <a:ext cx="73" cy="58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73" y="3"/>
                </a:cxn>
                <a:cxn ang="0">
                  <a:pos x="73" y="8"/>
                </a:cxn>
                <a:cxn ang="0">
                  <a:pos x="6" y="58"/>
                </a:cxn>
                <a:cxn ang="0">
                  <a:pos x="0" y="49"/>
                </a:cxn>
                <a:cxn ang="0">
                  <a:pos x="66" y="0"/>
                </a:cxn>
              </a:cxnLst>
              <a:rect l="0" t="0" r="r" b="b"/>
              <a:pathLst>
                <a:path w="73" h="58">
                  <a:moveTo>
                    <a:pt x="66" y="0"/>
                  </a:moveTo>
                  <a:lnTo>
                    <a:pt x="73" y="3"/>
                  </a:lnTo>
                  <a:lnTo>
                    <a:pt x="73" y="8"/>
                  </a:lnTo>
                  <a:lnTo>
                    <a:pt x="6" y="58"/>
                  </a:lnTo>
                  <a:lnTo>
                    <a:pt x="0" y="4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0" name="Line 172"/>
            <p:cNvSpPr>
              <a:spLocks noChangeShapeType="1"/>
            </p:cNvSpPr>
            <p:nvPr/>
          </p:nvSpPr>
          <p:spPr bwMode="auto">
            <a:xfrm flipH="1" flipV="1">
              <a:off x="2990" y="3360"/>
              <a:ext cx="23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1" name="Freeform 173"/>
            <p:cNvSpPr>
              <a:spLocks/>
            </p:cNvSpPr>
            <p:nvPr/>
          </p:nvSpPr>
          <p:spPr bwMode="auto">
            <a:xfrm>
              <a:off x="2985" y="3358"/>
              <a:ext cx="34" cy="84"/>
            </a:xfrm>
            <a:custGeom>
              <a:avLst/>
              <a:gdLst/>
              <a:ahLst/>
              <a:cxnLst>
                <a:cxn ang="0">
                  <a:pos x="34" y="76"/>
                </a:cxn>
                <a:cxn ang="0">
                  <a:pos x="31" y="84"/>
                </a:cxn>
                <a:cxn ang="0">
                  <a:pos x="24" y="81"/>
                </a:cxn>
                <a:cxn ang="0">
                  <a:pos x="0" y="4"/>
                </a:cxn>
                <a:cxn ang="0">
                  <a:pos x="11" y="0"/>
                </a:cxn>
                <a:cxn ang="0">
                  <a:pos x="34" y="76"/>
                </a:cxn>
              </a:cxnLst>
              <a:rect l="0" t="0" r="r" b="b"/>
              <a:pathLst>
                <a:path w="34" h="84">
                  <a:moveTo>
                    <a:pt x="34" y="76"/>
                  </a:moveTo>
                  <a:lnTo>
                    <a:pt x="31" y="84"/>
                  </a:lnTo>
                  <a:lnTo>
                    <a:pt x="24" y="81"/>
                  </a:lnTo>
                  <a:lnTo>
                    <a:pt x="0" y="4"/>
                  </a:lnTo>
                  <a:lnTo>
                    <a:pt x="11" y="0"/>
                  </a:lnTo>
                  <a:lnTo>
                    <a:pt x="34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2" name="Line 174"/>
            <p:cNvSpPr>
              <a:spLocks noChangeShapeType="1"/>
            </p:cNvSpPr>
            <p:nvPr/>
          </p:nvSpPr>
          <p:spPr bwMode="auto">
            <a:xfrm flipH="1" flipV="1">
              <a:off x="2806" y="3184"/>
              <a:ext cx="32" cy="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3" name="Freeform 175"/>
            <p:cNvSpPr>
              <a:spLocks/>
            </p:cNvSpPr>
            <p:nvPr/>
          </p:nvSpPr>
          <p:spPr bwMode="auto">
            <a:xfrm>
              <a:off x="2800" y="3183"/>
              <a:ext cx="44" cy="13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1" y="0"/>
                </a:cxn>
                <a:cxn ang="0">
                  <a:pos x="44" y="123"/>
                </a:cxn>
                <a:cxn ang="0">
                  <a:pos x="40" y="130"/>
                </a:cxn>
                <a:cxn ang="0">
                  <a:pos x="33" y="129"/>
                </a:cxn>
                <a:cxn ang="0">
                  <a:pos x="0" y="3"/>
                </a:cxn>
              </a:cxnLst>
              <a:rect l="0" t="0" r="r" b="b"/>
              <a:pathLst>
                <a:path w="44" h="130">
                  <a:moveTo>
                    <a:pt x="0" y="3"/>
                  </a:moveTo>
                  <a:lnTo>
                    <a:pt x="11" y="0"/>
                  </a:lnTo>
                  <a:lnTo>
                    <a:pt x="44" y="123"/>
                  </a:lnTo>
                  <a:lnTo>
                    <a:pt x="40" y="130"/>
                  </a:lnTo>
                  <a:lnTo>
                    <a:pt x="33" y="12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4" name="Line 176"/>
            <p:cNvSpPr>
              <a:spLocks noChangeShapeType="1"/>
            </p:cNvSpPr>
            <p:nvPr/>
          </p:nvSpPr>
          <p:spPr bwMode="auto">
            <a:xfrm flipH="1">
              <a:off x="2986" y="3184"/>
              <a:ext cx="23" cy="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5" name="Freeform 177"/>
            <p:cNvSpPr>
              <a:spLocks/>
            </p:cNvSpPr>
            <p:nvPr/>
          </p:nvSpPr>
          <p:spPr bwMode="auto">
            <a:xfrm>
              <a:off x="2981" y="3183"/>
              <a:ext cx="34" cy="8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34" y="3"/>
                </a:cxn>
                <a:cxn ang="0">
                  <a:pos x="10" y="87"/>
                </a:cxn>
                <a:cxn ang="0">
                  <a:pos x="0" y="84"/>
                </a:cxn>
                <a:cxn ang="0">
                  <a:pos x="23" y="0"/>
                </a:cxn>
              </a:cxnLst>
              <a:rect l="0" t="0" r="r" b="b"/>
              <a:pathLst>
                <a:path w="34" h="87">
                  <a:moveTo>
                    <a:pt x="23" y="0"/>
                  </a:moveTo>
                  <a:lnTo>
                    <a:pt x="34" y="3"/>
                  </a:lnTo>
                  <a:lnTo>
                    <a:pt x="10" y="87"/>
                  </a:lnTo>
                  <a:lnTo>
                    <a:pt x="0" y="8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6" name="Line 178"/>
            <p:cNvSpPr>
              <a:spLocks noChangeShapeType="1"/>
            </p:cNvSpPr>
            <p:nvPr/>
          </p:nvSpPr>
          <p:spPr bwMode="auto">
            <a:xfrm>
              <a:off x="2670" y="3408"/>
              <a:ext cx="11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7" name="Freeform 179"/>
            <p:cNvSpPr>
              <a:spLocks/>
            </p:cNvSpPr>
            <p:nvPr/>
          </p:nvSpPr>
          <p:spPr bwMode="auto">
            <a:xfrm>
              <a:off x="2669" y="3402"/>
              <a:ext cx="130" cy="4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" y="0"/>
                </a:cxn>
                <a:cxn ang="0">
                  <a:pos x="126" y="33"/>
                </a:cxn>
                <a:cxn ang="0">
                  <a:pos x="130" y="40"/>
                </a:cxn>
                <a:cxn ang="0">
                  <a:pos x="107" y="40"/>
                </a:cxn>
                <a:cxn ang="0">
                  <a:pos x="0" y="11"/>
                </a:cxn>
              </a:cxnLst>
              <a:rect l="0" t="0" r="r" b="b"/>
              <a:pathLst>
                <a:path w="130" h="40">
                  <a:moveTo>
                    <a:pt x="0" y="11"/>
                  </a:moveTo>
                  <a:lnTo>
                    <a:pt x="2" y="0"/>
                  </a:lnTo>
                  <a:lnTo>
                    <a:pt x="126" y="33"/>
                  </a:lnTo>
                  <a:lnTo>
                    <a:pt x="130" y="40"/>
                  </a:lnTo>
                  <a:lnTo>
                    <a:pt x="107" y="4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8" name="Line 180"/>
            <p:cNvSpPr>
              <a:spLocks noChangeShapeType="1"/>
            </p:cNvSpPr>
            <p:nvPr/>
          </p:nvSpPr>
          <p:spPr bwMode="auto">
            <a:xfrm flipH="1">
              <a:off x="2670" y="3444"/>
              <a:ext cx="115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89" name="Freeform 181"/>
            <p:cNvSpPr>
              <a:spLocks/>
            </p:cNvSpPr>
            <p:nvPr/>
          </p:nvSpPr>
          <p:spPr bwMode="auto">
            <a:xfrm>
              <a:off x="2669" y="3442"/>
              <a:ext cx="130" cy="39"/>
            </a:xfrm>
            <a:custGeom>
              <a:avLst/>
              <a:gdLst/>
              <a:ahLst/>
              <a:cxnLst>
                <a:cxn ang="0">
                  <a:pos x="2" y="39"/>
                </a:cxn>
                <a:cxn ang="0">
                  <a:pos x="0" y="28"/>
                </a:cxn>
                <a:cxn ang="0">
                  <a:pos x="107" y="0"/>
                </a:cxn>
                <a:cxn ang="0">
                  <a:pos x="130" y="0"/>
                </a:cxn>
                <a:cxn ang="0">
                  <a:pos x="129" y="5"/>
                </a:cxn>
                <a:cxn ang="0">
                  <a:pos x="2" y="39"/>
                </a:cxn>
              </a:cxnLst>
              <a:rect l="0" t="0" r="r" b="b"/>
              <a:pathLst>
                <a:path w="130" h="39">
                  <a:moveTo>
                    <a:pt x="2" y="39"/>
                  </a:moveTo>
                  <a:lnTo>
                    <a:pt x="0" y="28"/>
                  </a:lnTo>
                  <a:lnTo>
                    <a:pt x="107" y="0"/>
                  </a:lnTo>
                  <a:lnTo>
                    <a:pt x="130" y="0"/>
                  </a:lnTo>
                  <a:lnTo>
                    <a:pt x="129" y="5"/>
                  </a:lnTo>
                  <a:lnTo>
                    <a:pt x="2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0" name="Line 182"/>
            <p:cNvSpPr>
              <a:spLocks noChangeShapeType="1"/>
            </p:cNvSpPr>
            <p:nvPr/>
          </p:nvSpPr>
          <p:spPr bwMode="auto">
            <a:xfrm flipV="1">
              <a:off x="3029" y="3406"/>
              <a:ext cx="12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1" name="Freeform 183"/>
            <p:cNvSpPr>
              <a:spLocks/>
            </p:cNvSpPr>
            <p:nvPr/>
          </p:nvSpPr>
          <p:spPr bwMode="auto">
            <a:xfrm>
              <a:off x="3016" y="3401"/>
              <a:ext cx="137" cy="41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37" y="12"/>
                </a:cxn>
                <a:cxn ang="0">
                  <a:pos x="24" y="41"/>
                </a:cxn>
                <a:cxn ang="0">
                  <a:pos x="0" y="41"/>
                </a:cxn>
                <a:cxn ang="0">
                  <a:pos x="3" y="33"/>
                </a:cxn>
                <a:cxn ang="0">
                  <a:pos x="134" y="0"/>
                </a:cxn>
              </a:cxnLst>
              <a:rect l="0" t="0" r="r" b="b"/>
              <a:pathLst>
                <a:path w="137" h="41">
                  <a:moveTo>
                    <a:pt x="134" y="0"/>
                  </a:moveTo>
                  <a:lnTo>
                    <a:pt x="137" y="12"/>
                  </a:lnTo>
                  <a:lnTo>
                    <a:pt x="24" y="41"/>
                  </a:lnTo>
                  <a:lnTo>
                    <a:pt x="0" y="41"/>
                  </a:lnTo>
                  <a:lnTo>
                    <a:pt x="3" y="3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2" name="Line 184"/>
            <p:cNvSpPr>
              <a:spLocks noChangeShapeType="1"/>
            </p:cNvSpPr>
            <p:nvPr/>
          </p:nvSpPr>
          <p:spPr bwMode="auto">
            <a:xfrm flipH="1" flipV="1">
              <a:off x="3028" y="3444"/>
              <a:ext cx="122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3" name="Freeform 185"/>
            <p:cNvSpPr>
              <a:spLocks/>
            </p:cNvSpPr>
            <p:nvPr/>
          </p:nvSpPr>
          <p:spPr bwMode="auto">
            <a:xfrm>
              <a:off x="3016" y="3442"/>
              <a:ext cx="137" cy="39"/>
            </a:xfrm>
            <a:custGeom>
              <a:avLst/>
              <a:gdLst/>
              <a:ahLst/>
              <a:cxnLst>
                <a:cxn ang="0">
                  <a:pos x="137" y="27"/>
                </a:cxn>
                <a:cxn ang="0">
                  <a:pos x="134" y="39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137" y="27"/>
                </a:cxn>
              </a:cxnLst>
              <a:rect l="0" t="0" r="r" b="b"/>
              <a:pathLst>
                <a:path w="137" h="39">
                  <a:moveTo>
                    <a:pt x="137" y="27"/>
                  </a:moveTo>
                  <a:lnTo>
                    <a:pt x="134" y="39"/>
                  </a:lnTo>
                  <a:lnTo>
                    <a:pt x="0" y="5"/>
                  </a:lnTo>
                  <a:lnTo>
                    <a:pt x="0" y="0"/>
                  </a:lnTo>
                  <a:lnTo>
                    <a:pt x="24" y="0"/>
                  </a:lnTo>
                  <a:lnTo>
                    <a:pt x="137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4" name="Line 186"/>
            <p:cNvSpPr>
              <a:spLocks noChangeShapeType="1"/>
            </p:cNvSpPr>
            <p:nvPr/>
          </p:nvSpPr>
          <p:spPr bwMode="auto">
            <a:xfrm flipV="1">
              <a:off x="2906" y="3565"/>
              <a:ext cx="1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5" name="Rectangle 187"/>
            <p:cNvSpPr>
              <a:spLocks noChangeArrowheads="1"/>
            </p:cNvSpPr>
            <p:nvPr/>
          </p:nvSpPr>
          <p:spPr bwMode="auto">
            <a:xfrm>
              <a:off x="2901" y="3565"/>
              <a:ext cx="12" cy="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6" name="Line 188"/>
            <p:cNvSpPr>
              <a:spLocks noChangeShapeType="1"/>
            </p:cNvSpPr>
            <p:nvPr/>
          </p:nvSpPr>
          <p:spPr bwMode="auto">
            <a:xfrm>
              <a:off x="3421" y="3314"/>
              <a:ext cx="9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7" name="Freeform 189"/>
            <p:cNvSpPr>
              <a:spLocks/>
            </p:cNvSpPr>
            <p:nvPr/>
          </p:nvSpPr>
          <p:spPr bwMode="auto">
            <a:xfrm>
              <a:off x="3417" y="3309"/>
              <a:ext cx="99" cy="11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99" y="0"/>
                </a:cxn>
                <a:cxn ang="0">
                  <a:pos x="99" y="11"/>
                </a:cxn>
                <a:cxn ang="0">
                  <a:pos x="4" y="11"/>
                </a:cxn>
              </a:cxnLst>
              <a:rect l="0" t="0" r="r" b="b"/>
              <a:pathLst>
                <a:path w="99" h="11">
                  <a:moveTo>
                    <a:pt x="4" y="11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99" y="0"/>
                  </a:lnTo>
                  <a:lnTo>
                    <a:pt x="99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8" name="Line 190"/>
            <p:cNvSpPr>
              <a:spLocks noChangeShapeType="1"/>
            </p:cNvSpPr>
            <p:nvPr/>
          </p:nvSpPr>
          <p:spPr bwMode="auto">
            <a:xfrm>
              <a:off x="3438" y="3343"/>
              <a:ext cx="7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99" name="Rectangle 191"/>
            <p:cNvSpPr>
              <a:spLocks noChangeArrowheads="1"/>
            </p:cNvSpPr>
            <p:nvPr/>
          </p:nvSpPr>
          <p:spPr bwMode="auto">
            <a:xfrm>
              <a:off x="3438" y="3337"/>
              <a:ext cx="78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0" name="Line 192"/>
            <p:cNvSpPr>
              <a:spLocks noChangeShapeType="1"/>
            </p:cNvSpPr>
            <p:nvPr/>
          </p:nvSpPr>
          <p:spPr bwMode="auto">
            <a:xfrm flipV="1">
              <a:off x="3378" y="3317"/>
              <a:ext cx="38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1" name="Freeform 193"/>
            <p:cNvSpPr>
              <a:spLocks/>
            </p:cNvSpPr>
            <p:nvPr/>
          </p:nvSpPr>
          <p:spPr bwMode="auto">
            <a:xfrm>
              <a:off x="3373" y="3314"/>
              <a:ext cx="48" cy="129"/>
            </a:xfrm>
            <a:custGeom>
              <a:avLst/>
              <a:gdLst/>
              <a:ahLst/>
              <a:cxnLst>
                <a:cxn ang="0">
                  <a:pos x="10" y="126"/>
                </a:cxn>
                <a:cxn ang="0">
                  <a:pos x="4" y="129"/>
                </a:cxn>
                <a:cxn ang="0">
                  <a:pos x="0" y="122"/>
                </a:cxn>
                <a:cxn ang="0">
                  <a:pos x="38" y="0"/>
                </a:cxn>
                <a:cxn ang="0">
                  <a:pos x="44" y="0"/>
                </a:cxn>
                <a:cxn ang="0">
                  <a:pos x="48" y="6"/>
                </a:cxn>
                <a:cxn ang="0">
                  <a:pos x="10" y="126"/>
                </a:cxn>
              </a:cxnLst>
              <a:rect l="0" t="0" r="r" b="b"/>
              <a:pathLst>
                <a:path w="48" h="129">
                  <a:moveTo>
                    <a:pt x="10" y="126"/>
                  </a:moveTo>
                  <a:lnTo>
                    <a:pt x="4" y="129"/>
                  </a:lnTo>
                  <a:lnTo>
                    <a:pt x="0" y="122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48" y="6"/>
                  </a:lnTo>
                  <a:lnTo>
                    <a:pt x="10" y="1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2" name="Line 194"/>
            <p:cNvSpPr>
              <a:spLocks noChangeShapeType="1"/>
            </p:cNvSpPr>
            <p:nvPr/>
          </p:nvSpPr>
          <p:spPr bwMode="auto">
            <a:xfrm flipH="1" flipV="1">
              <a:off x="3379" y="3444"/>
              <a:ext cx="65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3" name="Freeform 195"/>
            <p:cNvSpPr>
              <a:spLocks/>
            </p:cNvSpPr>
            <p:nvPr/>
          </p:nvSpPr>
          <p:spPr bwMode="auto">
            <a:xfrm>
              <a:off x="3375" y="3440"/>
              <a:ext cx="75" cy="56"/>
            </a:xfrm>
            <a:custGeom>
              <a:avLst/>
              <a:gdLst/>
              <a:ahLst/>
              <a:cxnLst>
                <a:cxn ang="0">
                  <a:pos x="75" y="46"/>
                </a:cxn>
                <a:cxn ang="0">
                  <a:pos x="68" y="56"/>
                </a:cxn>
                <a:cxn ang="0">
                  <a:pos x="0" y="10"/>
                </a:cxn>
                <a:cxn ang="0">
                  <a:pos x="2" y="3"/>
                </a:cxn>
                <a:cxn ang="0">
                  <a:pos x="8" y="0"/>
                </a:cxn>
                <a:cxn ang="0">
                  <a:pos x="75" y="46"/>
                </a:cxn>
              </a:cxnLst>
              <a:rect l="0" t="0" r="r" b="b"/>
              <a:pathLst>
                <a:path w="75" h="56">
                  <a:moveTo>
                    <a:pt x="75" y="46"/>
                  </a:moveTo>
                  <a:lnTo>
                    <a:pt x="68" y="56"/>
                  </a:lnTo>
                  <a:lnTo>
                    <a:pt x="0" y="10"/>
                  </a:lnTo>
                  <a:lnTo>
                    <a:pt x="2" y="3"/>
                  </a:lnTo>
                  <a:lnTo>
                    <a:pt x="8" y="0"/>
                  </a:lnTo>
                  <a:lnTo>
                    <a:pt x="75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4" name="Line 196"/>
            <p:cNvSpPr>
              <a:spLocks noChangeShapeType="1"/>
            </p:cNvSpPr>
            <p:nvPr/>
          </p:nvSpPr>
          <p:spPr bwMode="auto">
            <a:xfrm flipH="1">
              <a:off x="3524" y="3444"/>
              <a:ext cx="66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5" name="Freeform 197"/>
            <p:cNvSpPr>
              <a:spLocks/>
            </p:cNvSpPr>
            <p:nvPr/>
          </p:nvSpPr>
          <p:spPr bwMode="auto">
            <a:xfrm>
              <a:off x="3520" y="3440"/>
              <a:ext cx="75" cy="56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74" y="3"/>
                </a:cxn>
                <a:cxn ang="0">
                  <a:pos x="75" y="10"/>
                </a:cxn>
                <a:cxn ang="0">
                  <a:pos x="7" y="56"/>
                </a:cxn>
                <a:cxn ang="0">
                  <a:pos x="0" y="46"/>
                </a:cxn>
                <a:cxn ang="0">
                  <a:pos x="67" y="0"/>
                </a:cxn>
              </a:cxnLst>
              <a:rect l="0" t="0" r="r" b="b"/>
              <a:pathLst>
                <a:path w="75" h="56">
                  <a:moveTo>
                    <a:pt x="67" y="0"/>
                  </a:moveTo>
                  <a:lnTo>
                    <a:pt x="74" y="3"/>
                  </a:lnTo>
                  <a:lnTo>
                    <a:pt x="75" y="10"/>
                  </a:lnTo>
                  <a:lnTo>
                    <a:pt x="7" y="56"/>
                  </a:lnTo>
                  <a:lnTo>
                    <a:pt x="0" y="4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6" name="Line 198"/>
            <p:cNvSpPr>
              <a:spLocks noChangeShapeType="1"/>
            </p:cNvSpPr>
            <p:nvPr/>
          </p:nvSpPr>
          <p:spPr bwMode="auto">
            <a:xfrm flipH="1" flipV="1">
              <a:off x="3568" y="3363"/>
              <a:ext cx="23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7" name="Freeform 199"/>
            <p:cNvSpPr>
              <a:spLocks/>
            </p:cNvSpPr>
            <p:nvPr/>
          </p:nvSpPr>
          <p:spPr bwMode="auto">
            <a:xfrm>
              <a:off x="3562" y="3360"/>
              <a:ext cx="34" cy="83"/>
            </a:xfrm>
            <a:custGeom>
              <a:avLst/>
              <a:gdLst/>
              <a:ahLst/>
              <a:cxnLst>
                <a:cxn ang="0">
                  <a:pos x="34" y="76"/>
                </a:cxn>
                <a:cxn ang="0">
                  <a:pos x="32" y="83"/>
                </a:cxn>
                <a:cxn ang="0">
                  <a:pos x="25" y="80"/>
                </a:cxn>
                <a:cxn ang="0">
                  <a:pos x="0" y="4"/>
                </a:cxn>
                <a:cxn ang="0">
                  <a:pos x="11" y="0"/>
                </a:cxn>
                <a:cxn ang="0">
                  <a:pos x="34" y="76"/>
                </a:cxn>
              </a:cxnLst>
              <a:rect l="0" t="0" r="r" b="b"/>
              <a:pathLst>
                <a:path w="34" h="83">
                  <a:moveTo>
                    <a:pt x="34" y="76"/>
                  </a:moveTo>
                  <a:lnTo>
                    <a:pt x="32" y="83"/>
                  </a:lnTo>
                  <a:lnTo>
                    <a:pt x="25" y="80"/>
                  </a:lnTo>
                  <a:lnTo>
                    <a:pt x="0" y="4"/>
                  </a:lnTo>
                  <a:lnTo>
                    <a:pt x="11" y="0"/>
                  </a:lnTo>
                  <a:lnTo>
                    <a:pt x="34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8" name="Line 200"/>
            <p:cNvSpPr>
              <a:spLocks noChangeShapeType="1"/>
            </p:cNvSpPr>
            <p:nvPr/>
          </p:nvSpPr>
          <p:spPr bwMode="auto">
            <a:xfrm flipH="1" flipV="1">
              <a:off x="3396" y="3233"/>
              <a:ext cx="20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09" name="Freeform 201"/>
            <p:cNvSpPr>
              <a:spLocks/>
            </p:cNvSpPr>
            <p:nvPr/>
          </p:nvSpPr>
          <p:spPr bwMode="auto">
            <a:xfrm>
              <a:off x="3390" y="3232"/>
              <a:ext cx="31" cy="8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1" y="0"/>
                </a:cxn>
                <a:cxn ang="0">
                  <a:pos x="31" y="77"/>
                </a:cxn>
                <a:cxn ang="0">
                  <a:pos x="27" y="82"/>
                </a:cxn>
                <a:cxn ang="0">
                  <a:pos x="21" y="82"/>
                </a:cxn>
                <a:cxn ang="0">
                  <a:pos x="0" y="2"/>
                </a:cxn>
              </a:cxnLst>
              <a:rect l="0" t="0" r="r" b="b"/>
              <a:pathLst>
                <a:path w="31" h="82">
                  <a:moveTo>
                    <a:pt x="0" y="2"/>
                  </a:moveTo>
                  <a:lnTo>
                    <a:pt x="11" y="0"/>
                  </a:lnTo>
                  <a:lnTo>
                    <a:pt x="31" y="77"/>
                  </a:lnTo>
                  <a:lnTo>
                    <a:pt x="27" y="82"/>
                  </a:lnTo>
                  <a:lnTo>
                    <a:pt x="21" y="8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0" name="Line 202"/>
            <p:cNvSpPr>
              <a:spLocks noChangeShapeType="1"/>
            </p:cNvSpPr>
            <p:nvPr/>
          </p:nvSpPr>
          <p:spPr bwMode="auto">
            <a:xfrm>
              <a:off x="3248" y="3409"/>
              <a:ext cx="11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1" name="Freeform 203"/>
            <p:cNvSpPr>
              <a:spLocks/>
            </p:cNvSpPr>
            <p:nvPr/>
          </p:nvSpPr>
          <p:spPr bwMode="auto">
            <a:xfrm>
              <a:off x="3246" y="3404"/>
              <a:ext cx="131" cy="39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3" y="0"/>
                </a:cxn>
                <a:cxn ang="0">
                  <a:pos x="127" y="32"/>
                </a:cxn>
                <a:cxn ang="0">
                  <a:pos x="131" y="39"/>
                </a:cxn>
                <a:cxn ang="0">
                  <a:pos x="108" y="39"/>
                </a:cxn>
                <a:cxn ang="0">
                  <a:pos x="0" y="11"/>
                </a:cxn>
              </a:cxnLst>
              <a:rect l="0" t="0" r="r" b="b"/>
              <a:pathLst>
                <a:path w="131" h="39">
                  <a:moveTo>
                    <a:pt x="0" y="11"/>
                  </a:moveTo>
                  <a:lnTo>
                    <a:pt x="3" y="0"/>
                  </a:lnTo>
                  <a:lnTo>
                    <a:pt x="127" y="32"/>
                  </a:lnTo>
                  <a:lnTo>
                    <a:pt x="131" y="39"/>
                  </a:lnTo>
                  <a:lnTo>
                    <a:pt x="108" y="3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2" name="Line 204"/>
            <p:cNvSpPr>
              <a:spLocks noChangeShapeType="1"/>
            </p:cNvSpPr>
            <p:nvPr/>
          </p:nvSpPr>
          <p:spPr bwMode="auto">
            <a:xfrm flipH="1">
              <a:off x="3248" y="3446"/>
              <a:ext cx="115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3" name="Freeform 205"/>
            <p:cNvSpPr>
              <a:spLocks/>
            </p:cNvSpPr>
            <p:nvPr/>
          </p:nvSpPr>
          <p:spPr bwMode="auto">
            <a:xfrm>
              <a:off x="3246" y="3443"/>
              <a:ext cx="131" cy="39"/>
            </a:xfrm>
            <a:custGeom>
              <a:avLst/>
              <a:gdLst/>
              <a:ahLst/>
              <a:cxnLst>
                <a:cxn ang="0">
                  <a:pos x="3" y="39"/>
                </a:cxn>
                <a:cxn ang="0">
                  <a:pos x="0" y="28"/>
                </a:cxn>
                <a:cxn ang="0">
                  <a:pos x="108" y="0"/>
                </a:cxn>
                <a:cxn ang="0">
                  <a:pos x="131" y="0"/>
                </a:cxn>
                <a:cxn ang="0">
                  <a:pos x="129" y="7"/>
                </a:cxn>
                <a:cxn ang="0">
                  <a:pos x="3" y="39"/>
                </a:cxn>
              </a:cxnLst>
              <a:rect l="0" t="0" r="r" b="b"/>
              <a:pathLst>
                <a:path w="131" h="39">
                  <a:moveTo>
                    <a:pt x="3" y="39"/>
                  </a:moveTo>
                  <a:lnTo>
                    <a:pt x="0" y="28"/>
                  </a:lnTo>
                  <a:lnTo>
                    <a:pt x="108" y="0"/>
                  </a:lnTo>
                  <a:lnTo>
                    <a:pt x="131" y="0"/>
                  </a:lnTo>
                  <a:lnTo>
                    <a:pt x="129" y="7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4" name="Line 206"/>
            <p:cNvSpPr>
              <a:spLocks noChangeShapeType="1"/>
            </p:cNvSpPr>
            <p:nvPr/>
          </p:nvSpPr>
          <p:spPr bwMode="auto">
            <a:xfrm flipV="1">
              <a:off x="3606" y="3409"/>
              <a:ext cx="115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5" name="Freeform 207"/>
            <p:cNvSpPr>
              <a:spLocks/>
            </p:cNvSpPr>
            <p:nvPr/>
          </p:nvSpPr>
          <p:spPr bwMode="auto">
            <a:xfrm>
              <a:off x="3594" y="3404"/>
              <a:ext cx="130" cy="39"/>
            </a:xfrm>
            <a:custGeom>
              <a:avLst/>
              <a:gdLst/>
              <a:ahLst/>
              <a:cxnLst>
                <a:cxn ang="0">
                  <a:pos x="127" y="0"/>
                </a:cxn>
                <a:cxn ang="0">
                  <a:pos x="130" y="11"/>
                </a:cxn>
                <a:cxn ang="0">
                  <a:pos x="21" y="39"/>
                </a:cxn>
                <a:cxn ang="0">
                  <a:pos x="0" y="39"/>
                </a:cxn>
                <a:cxn ang="0">
                  <a:pos x="2" y="32"/>
                </a:cxn>
                <a:cxn ang="0">
                  <a:pos x="127" y="0"/>
                </a:cxn>
              </a:cxnLst>
              <a:rect l="0" t="0" r="r" b="b"/>
              <a:pathLst>
                <a:path w="130" h="39">
                  <a:moveTo>
                    <a:pt x="127" y="0"/>
                  </a:moveTo>
                  <a:lnTo>
                    <a:pt x="130" y="11"/>
                  </a:lnTo>
                  <a:lnTo>
                    <a:pt x="21" y="39"/>
                  </a:lnTo>
                  <a:lnTo>
                    <a:pt x="0" y="39"/>
                  </a:lnTo>
                  <a:lnTo>
                    <a:pt x="2" y="3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6" name="Line 208"/>
            <p:cNvSpPr>
              <a:spLocks noChangeShapeType="1"/>
            </p:cNvSpPr>
            <p:nvPr/>
          </p:nvSpPr>
          <p:spPr bwMode="auto">
            <a:xfrm flipH="1" flipV="1">
              <a:off x="3606" y="3446"/>
              <a:ext cx="115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7" name="Freeform 209"/>
            <p:cNvSpPr>
              <a:spLocks/>
            </p:cNvSpPr>
            <p:nvPr/>
          </p:nvSpPr>
          <p:spPr bwMode="auto">
            <a:xfrm>
              <a:off x="3594" y="3443"/>
              <a:ext cx="130" cy="39"/>
            </a:xfrm>
            <a:custGeom>
              <a:avLst/>
              <a:gdLst/>
              <a:ahLst/>
              <a:cxnLst>
                <a:cxn ang="0">
                  <a:pos x="130" y="28"/>
                </a:cxn>
                <a:cxn ang="0">
                  <a:pos x="127" y="39"/>
                </a:cxn>
                <a:cxn ang="0">
                  <a:pos x="1" y="7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130" y="28"/>
                </a:cxn>
              </a:cxnLst>
              <a:rect l="0" t="0" r="r" b="b"/>
              <a:pathLst>
                <a:path w="130" h="39">
                  <a:moveTo>
                    <a:pt x="130" y="28"/>
                  </a:moveTo>
                  <a:lnTo>
                    <a:pt x="127" y="39"/>
                  </a:lnTo>
                  <a:lnTo>
                    <a:pt x="1" y="7"/>
                  </a:lnTo>
                  <a:lnTo>
                    <a:pt x="0" y="0"/>
                  </a:lnTo>
                  <a:lnTo>
                    <a:pt x="21" y="0"/>
                  </a:lnTo>
                  <a:lnTo>
                    <a:pt x="13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8" name="Line 210"/>
            <p:cNvSpPr>
              <a:spLocks noChangeShapeType="1"/>
            </p:cNvSpPr>
            <p:nvPr/>
          </p:nvSpPr>
          <p:spPr bwMode="auto">
            <a:xfrm flipV="1">
              <a:off x="3484" y="3562"/>
              <a:ext cx="1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19" name="Rectangle 211"/>
            <p:cNvSpPr>
              <a:spLocks noChangeArrowheads="1"/>
            </p:cNvSpPr>
            <p:nvPr/>
          </p:nvSpPr>
          <p:spPr bwMode="auto">
            <a:xfrm>
              <a:off x="3478" y="3562"/>
              <a:ext cx="13" cy="4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0" name="Line 212"/>
            <p:cNvSpPr>
              <a:spLocks noChangeShapeType="1"/>
            </p:cNvSpPr>
            <p:nvPr/>
          </p:nvSpPr>
          <p:spPr bwMode="auto">
            <a:xfrm>
              <a:off x="4037" y="3314"/>
              <a:ext cx="9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1" name="Freeform 213"/>
            <p:cNvSpPr>
              <a:spLocks/>
            </p:cNvSpPr>
            <p:nvPr/>
          </p:nvSpPr>
          <p:spPr bwMode="auto">
            <a:xfrm>
              <a:off x="4033" y="3309"/>
              <a:ext cx="100" cy="11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100" y="0"/>
                </a:cxn>
                <a:cxn ang="0">
                  <a:pos x="100" y="11"/>
                </a:cxn>
                <a:cxn ang="0">
                  <a:pos x="4" y="11"/>
                </a:cxn>
              </a:cxnLst>
              <a:rect l="0" t="0" r="r" b="b"/>
              <a:pathLst>
                <a:path w="100" h="11">
                  <a:moveTo>
                    <a:pt x="4" y="11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100" y="0"/>
                  </a:lnTo>
                  <a:lnTo>
                    <a:pt x="100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2" name="Line 214"/>
            <p:cNvSpPr>
              <a:spLocks noChangeShapeType="1"/>
            </p:cNvSpPr>
            <p:nvPr/>
          </p:nvSpPr>
          <p:spPr bwMode="auto">
            <a:xfrm flipV="1">
              <a:off x="3994" y="3318"/>
              <a:ext cx="38" cy="1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3" name="Freeform 215"/>
            <p:cNvSpPr>
              <a:spLocks/>
            </p:cNvSpPr>
            <p:nvPr/>
          </p:nvSpPr>
          <p:spPr bwMode="auto">
            <a:xfrm>
              <a:off x="3988" y="3314"/>
              <a:ext cx="49" cy="129"/>
            </a:xfrm>
            <a:custGeom>
              <a:avLst/>
              <a:gdLst/>
              <a:ahLst/>
              <a:cxnLst>
                <a:cxn ang="0">
                  <a:pos x="11" y="126"/>
                </a:cxn>
                <a:cxn ang="0">
                  <a:pos x="4" y="129"/>
                </a:cxn>
                <a:cxn ang="0">
                  <a:pos x="0" y="122"/>
                </a:cxn>
                <a:cxn ang="0">
                  <a:pos x="38" y="2"/>
                </a:cxn>
                <a:cxn ang="0">
                  <a:pos x="45" y="0"/>
                </a:cxn>
                <a:cxn ang="0">
                  <a:pos x="49" y="6"/>
                </a:cxn>
                <a:cxn ang="0">
                  <a:pos x="11" y="126"/>
                </a:cxn>
              </a:cxnLst>
              <a:rect l="0" t="0" r="r" b="b"/>
              <a:pathLst>
                <a:path w="49" h="129">
                  <a:moveTo>
                    <a:pt x="11" y="126"/>
                  </a:moveTo>
                  <a:lnTo>
                    <a:pt x="4" y="129"/>
                  </a:lnTo>
                  <a:lnTo>
                    <a:pt x="0" y="122"/>
                  </a:lnTo>
                  <a:lnTo>
                    <a:pt x="38" y="2"/>
                  </a:lnTo>
                  <a:lnTo>
                    <a:pt x="45" y="0"/>
                  </a:lnTo>
                  <a:lnTo>
                    <a:pt x="49" y="6"/>
                  </a:lnTo>
                  <a:lnTo>
                    <a:pt x="11" y="1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4" name="Line 216"/>
            <p:cNvSpPr>
              <a:spLocks noChangeShapeType="1"/>
            </p:cNvSpPr>
            <p:nvPr/>
          </p:nvSpPr>
          <p:spPr bwMode="auto">
            <a:xfrm flipH="1" flipV="1">
              <a:off x="3995" y="3444"/>
              <a:ext cx="67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5" name="Freeform 217"/>
            <p:cNvSpPr>
              <a:spLocks/>
            </p:cNvSpPr>
            <p:nvPr/>
          </p:nvSpPr>
          <p:spPr bwMode="auto">
            <a:xfrm>
              <a:off x="3991" y="3440"/>
              <a:ext cx="76" cy="61"/>
            </a:xfrm>
            <a:custGeom>
              <a:avLst/>
              <a:gdLst/>
              <a:ahLst/>
              <a:cxnLst>
                <a:cxn ang="0">
                  <a:pos x="76" y="52"/>
                </a:cxn>
                <a:cxn ang="0">
                  <a:pos x="69" y="61"/>
                </a:cxn>
                <a:cxn ang="0">
                  <a:pos x="0" y="10"/>
                </a:cxn>
                <a:cxn ang="0">
                  <a:pos x="1" y="3"/>
                </a:cxn>
                <a:cxn ang="0">
                  <a:pos x="8" y="0"/>
                </a:cxn>
                <a:cxn ang="0">
                  <a:pos x="76" y="52"/>
                </a:cxn>
              </a:cxnLst>
              <a:rect l="0" t="0" r="r" b="b"/>
              <a:pathLst>
                <a:path w="76" h="61">
                  <a:moveTo>
                    <a:pt x="76" y="52"/>
                  </a:moveTo>
                  <a:lnTo>
                    <a:pt x="69" y="6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8" y="0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6" name="Line 218"/>
            <p:cNvSpPr>
              <a:spLocks noChangeShapeType="1"/>
            </p:cNvSpPr>
            <p:nvPr/>
          </p:nvSpPr>
          <p:spPr bwMode="auto">
            <a:xfrm flipH="1">
              <a:off x="4140" y="3444"/>
              <a:ext cx="65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7" name="Freeform 219"/>
            <p:cNvSpPr>
              <a:spLocks/>
            </p:cNvSpPr>
            <p:nvPr/>
          </p:nvSpPr>
          <p:spPr bwMode="auto">
            <a:xfrm>
              <a:off x="4136" y="3440"/>
              <a:ext cx="75" cy="60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73" y="3"/>
                </a:cxn>
                <a:cxn ang="0">
                  <a:pos x="75" y="10"/>
                </a:cxn>
                <a:cxn ang="0">
                  <a:pos x="7" y="60"/>
                </a:cxn>
                <a:cxn ang="0">
                  <a:pos x="0" y="50"/>
                </a:cxn>
                <a:cxn ang="0">
                  <a:pos x="67" y="0"/>
                </a:cxn>
              </a:cxnLst>
              <a:rect l="0" t="0" r="r" b="b"/>
              <a:pathLst>
                <a:path w="75" h="60">
                  <a:moveTo>
                    <a:pt x="67" y="0"/>
                  </a:moveTo>
                  <a:lnTo>
                    <a:pt x="73" y="3"/>
                  </a:lnTo>
                  <a:lnTo>
                    <a:pt x="75" y="10"/>
                  </a:lnTo>
                  <a:lnTo>
                    <a:pt x="7" y="60"/>
                  </a:lnTo>
                  <a:lnTo>
                    <a:pt x="0" y="5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8" name="Line 220"/>
            <p:cNvSpPr>
              <a:spLocks noChangeShapeType="1"/>
            </p:cNvSpPr>
            <p:nvPr/>
          </p:nvSpPr>
          <p:spPr bwMode="auto">
            <a:xfrm flipH="1" flipV="1">
              <a:off x="4184" y="3363"/>
              <a:ext cx="24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29" name="Freeform 221"/>
            <p:cNvSpPr>
              <a:spLocks/>
            </p:cNvSpPr>
            <p:nvPr/>
          </p:nvSpPr>
          <p:spPr bwMode="auto">
            <a:xfrm>
              <a:off x="4178" y="3362"/>
              <a:ext cx="35" cy="81"/>
            </a:xfrm>
            <a:custGeom>
              <a:avLst/>
              <a:gdLst/>
              <a:ahLst/>
              <a:cxnLst>
                <a:cxn ang="0">
                  <a:pos x="35" y="74"/>
                </a:cxn>
                <a:cxn ang="0">
                  <a:pos x="31" y="81"/>
                </a:cxn>
                <a:cxn ang="0">
                  <a:pos x="25" y="78"/>
                </a:cxn>
                <a:cxn ang="0">
                  <a:pos x="0" y="2"/>
                </a:cxn>
                <a:cxn ang="0">
                  <a:pos x="11" y="0"/>
                </a:cxn>
                <a:cxn ang="0">
                  <a:pos x="35" y="74"/>
                </a:cxn>
              </a:cxnLst>
              <a:rect l="0" t="0" r="r" b="b"/>
              <a:pathLst>
                <a:path w="35" h="81">
                  <a:moveTo>
                    <a:pt x="35" y="74"/>
                  </a:moveTo>
                  <a:lnTo>
                    <a:pt x="31" y="81"/>
                  </a:lnTo>
                  <a:lnTo>
                    <a:pt x="25" y="78"/>
                  </a:lnTo>
                  <a:lnTo>
                    <a:pt x="0" y="2"/>
                  </a:lnTo>
                  <a:lnTo>
                    <a:pt x="11" y="0"/>
                  </a:lnTo>
                  <a:lnTo>
                    <a:pt x="35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0" name="Line 222"/>
            <p:cNvSpPr>
              <a:spLocks noChangeShapeType="1"/>
            </p:cNvSpPr>
            <p:nvPr/>
          </p:nvSpPr>
          <p:spPr bwMode="auto">
            <a:xfrm flipH="1">
              <a:off x="4181" y="3233"/>
              <a:ext cx="9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1" name="Freeform 223"/>
            <p:cNvSpPr>
              <a:spLocks/>
            </p:cNvSpPr>
            <p:nvPr/>
          </p:nvSpPr>
          <p:spPr bwMode="auto">
            <a:xfrm>
              <a:off x="4175" y="3232"/>
              <a:ext cx="21" cy="4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1" y="2"/>
                </a:cxn>
                <a:cxn ang="0">
                  <a:pos x="11" y="40"/>
                </a:cxn>
                <a:cxn ang="0">
                  <a:pos x="0" y="38"/>
                </a:cxn>
                <a:cxn ang="0">
                  <a:pos x="10" y="0"/>
                </a:cxn>
              </a:cxnLst>
              <a:rect l="0" t="0" r="r" b="b"/>
              <a:pathLst>
                <a:path w="21" h="40">
                  <a:moveTo>
                    <a:pt x="10" y="0"/>
                  </a:moveTo>
                  <a:lnTo>
                    <a:pt x="21" y="2"/>
                  </a:lnTo>
                  <a:lnTo>
                    <a:pt x="11" y="40"/>
                  </a:lnTo>
                  <a:lnTo>
                    <a:pt x="0" y="3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2" name="Line 224"/>
            <p:cNvSpPr>
              <a:spLocks noChangeShapeType="1"/>
            </p:cNvSpPr>
            <p:nvPr/>
          </p:nvSpPr>
          <p:spPr bwMode="auto">
            <a:xfrm>
              <a:off x="3863" y="3409"/>
              <a:ext cx="11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3" name="Freeform 225"/>
            <p:cNvSpPr>
              <a:spLocks/>
            </p:cNvSpPr>
            <p:nvPr/>
          </p:nvSpPr>
          <p:spPr bwMode="auto">
            <a:xfrm>
              <a:off x="3862" y="3404"/>
              <a:ext cx="130" cy="39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3" y="0"/>
                </a:cxn>
                <a:cxn ang="0">
                  <a:pos x="126" y="32"/>
                </a:cxn>
                <a:cxn ang="0">
                  <a:pos x="130" y="39"/>
                </a:cxn>
                <a:cxn ang="0">
                  <a:pos x="109" y="39"/>
                </a:cxn>
                <a:cxn ang="0">
                  <a:pos x="0" y="11"/>
                </a:cxn>
              </a:cxnLst>
              <a:rect l="0" t="0" r="r" b="b"/>
              <a:pathLst>
                <a:path w="130" h="39">
                  <a:moveTo>
                    <a:pt x="0" y="11"/>
                  </a:moveTo>
                  <a:lnTo>
                    <a:pt x="3" y="0"/>
                  </a:lnTo>
                  <a:lnTo>
                    <a:pt x="126" y="32"/>
                  </a:lnTo>
                  <a:lnTo>
                    <a:pt x="130" y="39"/>
                  </a:lnTo>
                  <a:lnTo>
                    <a:pt x="109" y="3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4" name="Line 226"/>
            <p:cNvSpPr>
              <a:spLocks noChangeShapeType="1"/>
            </p:cNvSpPr>
            <p:nvPr/>
          </p:nvSpPr>
          <p:spPr bwMode="auto">
            <a:xfrm flipH="1">
              <a:off x="3863" y="3446"/>
              <a:ext cx="116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5" name="Freeform 227"/>
            <p:cNvSpPr>
              <a:spLocks/>
            </p:cNvSpPr>
            <p:nvPr/>
          </p:nvSpPr>
          <p:spPr bwMode="auto">
            <a:xfrm>
              <a:off x="3862" y="3443"/>
              <a:ext cx="130" cy="39"/>
            </a:xfrm>
            <a:custGeom>
              <a:avLst/>
              <a:gdLst/>
              <a:ahLst/>
              <a:cxnLst>
                <a:cxn ang="0">
                  <a:pos x="3" y="39"/>
                </a:cxn>
                <a:cxn ang="0">
                  <a:pos x="0" y="28"/>
                </a:cxn>
                <a:cxn ang="0">
                  <a:pos x="109" y="0"/>
                </a:cxn>
                <a:cxn ang="0">
                  <a:pos x="130" y="0"/>
                </a:cxn>
                <a:cxn ang="0">
                  <a:pos x="129" y="7"/>
                </a:cxn>
                <a:cxn ang="0">
                  <a:pos x="3" y="39"/>
                </a:cxn>
              </a:cxnLst>
              <a:rect l="0" t="0" r="r" b="b"/>
              <a:pathLst>
                <a:path w="130" h="39">
                  <a:moveTo>
                    <a:pt x="3" y="39"/>
                  </a:moveTo>
                  <a:lnTo>
                    <a:pt x="0" y="28"/>
                  </a:lnTo>
                  <a:lnTo>
                    <a:pt x="109" y="0"/>
                  </a:lnTo>
                  <a:lnTo>
                    <a:pt x="130" y="0"/>
                  </a:lnTo>
                  <a:lnTo>
                    <a:pt x="129" y="7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6" name="Line 228"/>
            <p:cNvSpPr>
              <a:spLocks noChangeShapeType="1"/>
            </p:cNvSpPr>
            <p:nvPr/>
          </p:nvSpPr>
          <p:spPr bwMode="auto">
            <a:xfrm flipV="1">
              <a:off x="4223" y="3409"/>
              <a:ext cx="11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7" name="Freeform 229"/>
            <p:cNvSpPr>
              <a:spLocks/>
            </p:cNvSpPr>
            <p:nvPr/>
          </p:nvSpPr>
          <p:spPr bwMode="auto">
            <a:xfrm>
              <a:off x="4209" y="3404"/>
              <a:ext cx="131" cy="39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31" y="11"/>
                </a:cxn>
                <a:cxn ang="0">
                  <a:pos x="22" y="39"/>
                </a:cxn>
                <a:cxn ang="0">
                  <a:pos x="0" y="39"/>
                </a:cxn>
                <a:cxn ang="0">
                  <a:pos x="4" y="32"/>
                </a:cxn>
                <a:cxn ang="0">
                  <a:pos x="128" y="0"/>
                </a:cxn>
              </a:cxnLst>
              <a:rect l="0" t="0" r="r" b="b"/>
              <a:pathLst>
                <a:path w="131" h="39">
                  <a:moveTo>
                    <a:pt x="128" y="0"/>
                  </a:moveTo>
                  <a:lnTo>
                    <a:pt x="131" y="11"/>
                  </a:lnTo>
                  <a:lnTo>
                    <a:pt x="22" y="39"/>
                  </a:lnTo>
                  <a:lnTo>
                    <a:pt x="0" y="39"/>
                  </a:lnTo>
                  <a:lnTo>
                    <a:pt x="4" y="32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8" name="Line 230"/>
            <p:cNvSpPr>
              <a:spLocks noChangeShapeType="1"/>
            </p:cNvSpPr>
            <p:nvPr/>
          </p:nvSpPr>
          <p:spPr bwMode="auto">
            <a:xfrm flipH="1" flipV="1">
              <a:off x="4222" y="3446"/>
              <a:ext cx="115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39" name="Freeform 231"/>
            <p:cNvSpPr>
              <a:spLocks/>
            </p:cNvSpPr>
            <p:nvPr/>
          </p:nvSpPr>
          <p:spPr bwMode="auto">
            <a:xfrm>
              <a:off x="4209" y="3443"/>
              <a:ext cx="131" cy="39"/>
            </a:xfrm>
            <a:custGeom>
              <a:avLst/>
              <a:gdLst/>
              <a:ahLst/>
              <a:cxnLst>
                <a:cxn ang="0">
                  <a:pos x="131" y="28"/>
                </a:cxn>
                <a:cxn ang="0">
                  <a:pos x="128" y="39"/>
                </a:cxn>
                <a:cxn ang="0">
                  <a:pos x="2" y="7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131" y="28"/>
                </a:cxn>
              </a:cxnLst>
              <a:rect l="0" t="0" r="r" b="b"/>
              <a:pathLst>
                <a:path w="131" h="39">
                  <a:moveTo>
                    <a:pt x="131" y="28"/>
                  </a:moveTo>
                  <a:lnTo>
                    <a:pt x="128" y="39"/>
                  </a:lnTo>
                  <a:lnTo>
                    <a:pt x="2" y="7"/>
                  </a:lnTo>
                  <a:lnTo>
                    <a:pt x="0" y="0"/>
                  </a:lnTo>
                  <a:lnTo>
                    <a:pt x="22" y="0"/>
                  </a:lnTo>
                  <a:lnTo>
                    <a:pt x="131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0" name="Line 232"/>
            <p:cNvSpPr>
              <a:spLocks noChangeShapeType="1"/>
            </p:cNvSpPr>
            <p:nvPr/>
          </p:nvSpPr>
          <p:spPr bwMode="auto">
            <a:xfrm flipV="1">
              <a:off x="4101" y="3569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1" name="Rectangle 233"/>
            <p:cNvSpPr>
              <a:spLocks noChangeArrowheads="1"/>
            </p:cNvSpPr>
            <p:nvPr/>
          </p:nvSpPr>
          <p:spPr bwMode="auto">
            <a:xfrm>
              <a:off x="4095" y="3569"/>
              <a:ext cx="11" cy="4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2" name="Line 234"/>
            <p:cNvSpPr>
              <a:spLocks noChangeShapeType="1"/>
            </p:cNvSpPr>
            <p:nvPr/>
          </p:nvSpPr>
          <p:spPr bwMode="auto">
            <a:xfrm>
              <a:off x="3965" y="3199"/>
              <a:ext cx="67" cy="1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3" name="Freeform 235"/>
            <p:cNvSpPr>
              <a:spLocks/>
            </p:cNvSpPr>
            <p:nvPr/>
          </p:nvSpPr>
          <p:spPr bwMode="auto">
            <a:xfrm>
              <a:off x="3962" y="3194"/>
              <a:ext cx="75" cy="122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7" y="0"/>
                </a:cxn>
                <a:cxn ang="0">
                  <a:pos x="75" y="115"/>
                </a:cxn>
                <a:cxn ang="0">
                  <a:pos x="71" y="120"/>
                </a:cxn>
                <a:cxn ang="0">
                  <a:pos x="64" y="122"/>
                </a:cxn>
                <a:cxn ang="0">
                  <a:pos x="0" y="11"/>
                </a:cxn>
              </a:cxnLst>
              <a:rect l="0" t="0" r="r" b="b"/>
              <a:pathLst>
                <a:path w="75" h="122">
                  <a:moveTo>
                    <a:pt x="0" y="11"/>
                  </a:moveTo>
                  <a:lnTo>
                    <a:pt x="7" y="0"/>
                  </a:lnTo>
                  <a:lnTo>
                    <a:pt x="75" y="115"/>
                  </a:lnTo>
                  <a:lnTo>
                    <a:pt x="71" y="120"/>
                  </a:lnTo>
                  <a:lnTo>
                    <a:pt x="64" y="12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4" name="Line 236"/>
            <p:cNvSpPr>
              <a:spLocks noChangeShapeType="1"/>
            </p:cNvSpPr>
            <p:nvPr/>
          </p:nvSpPr>
          <p:spPr bwMode="auto">
            <a:xfrm>
              <a:off x="3949" y="3229"/>
              <a:ext cx="53" cy="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5" name="Freeform 237"/>
            <p:cNvSpPr>
              <a:spLocks/>
            </p:cNvSpPr>
            <p:nvPr/>
          </p:nvSpPr>
          <p:spPr bwMode="auto">
            <a:xfrm>
              <a:off x="3944" y="3225"/>
              <a:ext cx="63" cy="9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0"/>
                </a:cxn>
                <a:cxn ang="0">
                  <a:pos x="63" y="89"/>
                </a:cxn>
                <a:cxn ang="0">
                  <a:pos x="52" y="96"/>
                </a:cxn>
                <a:cxn ang="0">
                  <a:pos x="0" y="7"/>
                </a:cxn>
              </a:cxnLst>
              <a:rect l="0" t="0" r="r" b="b"/>
              <a:pathLst>
                <a:path w="63" h="96">
                  <a:moveTo>
                    <a:pt x="0" y="7"/>
                  </a:moveTo>
                  <a:lnTo>
                    <a:pt x="10" y="0"/>
                  </a:lnTo>
                  <a:lnTo>
                    <a:pt x="63" y="89"/>
                  </a:lnTo>
                  <a:lnTo>
                    <a:pt x="52" y="9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6" name="Line 238"/>
            <p:cNvSpPr>
              <a:spLocks noChangeShapeType="1"/>
            </p:cNvSpPr>
            <p:nvPr/>
          </p:nvSpPr>
          <p:spPr bwMode="auto">
            <a:xfrm>
              <a:off x="3873" y="3199"/>
              <a:ext cx="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7" name="Freeform 239"/>
            <p:cNvSpPr>
              <a:spLocks/>
            </p:cNvSpPr>
            <p:nvPr/>
          </p:nvSpPr>
          <p:spPr bwMode="auto">
            <a:xfrm>
              <a:off x="3873" y="3194"/>
              <a:ext cx="96" cy="1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0"/>
                </a:cxn>
                <a:cxn ang="0">
                  <a:pos x="96" y="0"/>
                </a:cxn>
                <a:cxn ang="0">
                  <a:pos x="89" y="11"/>
                </a:cxn>
                <a:cxn ang="0">
                  <a:pos x="0" y="11"/>
                </a:cxn>
              </a:cxnLst>
              <a:rect l="0" t="0" r="r" b="b"/>
              <a:pathLst>
                <a:path w="96" h="11">
                  <a:moveTo>
                    <a:pt x="0" y="11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89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48" name="Rectangle 240"/>
            <p:cNvSpPr>
              <a:spLocks noChangeArrowheads="1"/>
            </p:cNvSpPr>
            <p:nvPr/>
          </p:nvSpPr>
          <p:spPr bwMode="auto">
            <a:xfrm>
              <a:off x="401" y="3260"/>
              <a:ext cx="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endParaRPr lang="ru-RU">
                <a:latin typeface="Tahoma" pitchFamily="34" charset="0"/>
              </a:endParaRPr>
            </a:p>
          </p:txBody>
        </p:sp>
        <p:sp>
          <p:nvSpPr>
            <p:cNvPr id="17649" name="Rectangle 241"/>
            <p:cNvSpPr>
              <a:spLocks noChangeArrowheads="1"/>
            </p:cNvSpPr>
            <p:nvPr/>
          </p:nvSpPr>
          <p:spPr bwMode="auto">
            <a:xfrm>
              <a:off x="333" y="3463"/>
              <a:ext cx="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endParaRPr lang="ru-RU">
                <a:latin typeface="Tahoma" pitchFamily="34" charset="0"/>
              </a:endParaRPr>
            </a:p>
          </p:txBody>
        </p:sp>
        <p:sp>
          <p:nvSpPr>
            <p:cNvPr id="17650" name="Rectangle 242"/>
            <p:cNvSpPr>
              <a:spLocks noChangeArrowheads="1"/>
            </p:cNvSpPr>
            <p:nvPr/>
          </p:nvSpPr>
          <p:spPr bwMode="auto">
            <a:xfrm>
              <a:off x="331" y="3599"/>
              <a:ext cx="6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O</a:t>
              </a:r>
              <a:endParaRPr lang="ru-RU">
                <a:latin typeface="Tahoma" pitchFamily="34" charset="0"/>
              </a:endParaRPr>
            </a:p>
          </p:txBody>
        </p:sp>
        <p:sp>
          <p:nvSpPr>
            <p:cNvPr id="17651" name="Rectangle 243"/>
            <p:cNvSpPr>
              <a:spLocks noChangeArrowheads="1"/>
            </p:cNvSpPr>
            <p:nvPr/>
          </p:nvSpPr>
          <p:spPr bwMode="auto">
            <a:xfrm>
              <a:off x="394" y="3580"/>
              <a:ext cx="3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300" b="1">
                  <a:solidFill>
                    <a:srgbClr val="000000"/>
                  </a:solidFill>
                  <a:latin typeface="Arial" pitchFamily="34" charset="0"/>
                </a:rPr>
                <a:t>•</a:t>
              </a:r>
              <a:endParaRPr lang="ru-RU">
                <a:latin typeface="Tahoma" pitchFamily="34" charset="0"/>
              </a:endParaRPr>
            </a:p>
          </p:txBody>
        </p:sp>
        <p:sp>
          <p:nvSpPr>
            <p:cNvPr id="17652" name="Rectangle 244"/>
            <p:cNvSpPr>
              <a:spLocks noChangeArrowheads="1"/>
            </p:cNvSpPr>
            <p:nvPr/>
          </p:nvSpPr>
          <p:spPr bwMode="auto">
            <a:xfrm>
              <a:off x="180" y="3131"/>
              <a:ext cx="5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P</a:t>
              </a:r>
              <a:endParaRPr lang="ru-RU">
                <a:latin typeface="Tahoma" pitchFamily="34" charset="0"/>
              </a:endParaRPr>
            </a:p>
          </p:txBody>
        </p:sp>
        <p:sp>
          <p:nvSpPr>
            <p:cNvPr id="17653" name="Rectangle 245"/>
            <p:cNvSpPr>
              <a:spLocks noChangeArrowheads="1"/>
            </p:cNvSpPr>
            <p:nvPr/>
          </p:nvSpPr>
          <p:spPr bwMode="auto">
            <a:xfrm>
              <a:off x="249" y="3131"/>
              <a:ext cx="4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h</a:t>
              </a:r>
              <a:endParaRPr lang="ru-RU">
                <a:latin typeface="Tahoma" pitchFamily="34" charset="0"/>
              </a:endParaRPr>
            </a:p>
          </p:txBody>
        </p:sp>
        <p:sp>
          <p:nvSpPr>
            <p:cNvPr id="17654" name="Rectangle 246"/>
            <p:cNvSpPr>
              <a:spLocks noChangeArrowheads="1"/>
            </p:cNvSpPr>
            <p:nvPr/>
          </p:nvSpPr>
          <p:spPr bwMode="auto">
            <a:xfrm>
              <a:off x="645" y="3504"/>
              <a:ext cx="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endParaRPr lang="ru-RU">
                <a:latin typeface="Tahoma" pitchFamily="34" charset="0"/>
              </a:endParaRPr>
            </a:p>
          </p:txBody>
        </p:sp>
        <p:sp>
          <p:nvSpPr>
            <p:cNvPr id="17655" name="Rectangle 247"/>
            <p:cNvSpPr>
              <a:spLocks noChangeArrowheads="1"/>
            </p:cNvSpPr>
            <p:nvPr/>
          </p:nvSpPr>
          <p:spPr bwMode="auto">
            <a:xfrm>
              <a:off x="710" y="3619"/>
              <a:ext cx="6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O</a:t>
              </a:r>
              <a:endParaRPr lang="ru-RU">
                <a:latin typeface="Tahoma" pitchFamily="34" charset="0"/>
              </a:endParaRPr>
            </a:p>
          </p:txBody>
        </p:sp>
        <p:sp>
          <p:nvSpPr>
            <p:cNvPr id="17656" name="Rectangle 248"/>
            <p:cNvSpPr>
              <a:spLocks noChangeArrowheads="1"/>
            </p:cNvSpPr>
            <p:nvPr/>
          </p:nvSpPr>
          <p:spPr bwMode="auto">
            <a:xfrm>
              <a:off x="790" y="3619"/>
              <a:ext cx="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H</a:t>
              </a:r>
              <a:endParaRPr lang="ru-RU">
                <a:latin typeface="Tahoma" pitchFamily="34" charset="0"/>
              </a:endParaRPr>
            </a:p>
          </p:txBody>
        </p:sp>
        <p:sp>
          <p:nvSpPr>
            <p:cNvPr id="17657" name="Rectangle 249"/>
            <p:cNvSpPr>
              <a:spLocks noChangeArrowheads="1"/>
            </p:cNvSpPr>
            <p:nvPr/>
          </p:nvSpPr>
          <p:spPr bwMode="auto">
            <a:xfrm>
              <a:off x="1294" y="3268"/>
              <a:ext cx="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endParaRPr lang="ru-RU">
                <a:latin typeface="Tahoma" pitchFamily="34" charset="0"/>
              </a:endParaRPr>
            </a:p>
          </p:txBody>
        </p:sp>
      </p:grpSp>
      <p:sp>
        <p:nvSpPr>
          <p:cNvPr id="17659" name="Rectangle 251"/>
          <p:cNvSpPr>
            <a:spLocks noChangeArrowheads="1"/>
          </p:cNvSpPr>
          <p:nvPr/>
        </p:nvSpPr>
        <p:spPr bwMode="auto">
          <a:xfrm>
            <a:off x="1946275" y="5810250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60" name="Rectangle 252"/>
          <p:cNvSpPr>
            <a:spLocks noChangeArrowheads="1"/>
          </p:cNvSpPr>
          <p:nvPr/>
        </p:nvSpPr>
        <p:spPr bwMode="auto">
          <a:xfrm>
            <a:off x="2106613" y="5284788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H</a:t>
            </a:r>
            <a:endParaRPr lang="ru-RU">
              <a:latin typeface="Tahoma" pitchFamily="34" charset="0"/>
            </a:endParaRPr>
          </a:p>
        </p:txBody>
      </p:sp>
      <p:sp>
        <p:nvSpPr>
          <p:cNvPr id="17661" name="Rectangle 253"/>
          <p:cNvSpPr>
            <a:spLocks noChangeArrowheads="1"/>
          </p:cNvSpPr>
          <p:nvPr/>
        </p:nvSpPr>
        <p:spPr bwMode="auto">
          <a:xfrm>
            <a:off x="1941513" y="60261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O</a:t>
            </a:r>
            <a:endParaRPr lang="ru-RU">
              <a:latin typeface="Tahoma" pitchFamily="34" charset="0"/>
            </a:endParaRPr>
          </a:p>
        </p:txBody>
      </p:sp>
      <p:sp>
        <p:nvSpPr>
          <p:cNvPr id="17662" name="Rectangle 254"/>
          <p:cNvSpPr>
            <a:spLocks noChangeArrowheads="1"/>
          </p:cNvSpPr>
          <p:nvPr/>
        </p:nvSpPr>
        <p:spPr bwMode="auto">
          <a:xfrm>
            <a:off x="2043113" y="5995988"/>
            <a:ext cx="571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  <a:latin typeface="Arial" pitchFamily="34" charset="0"/>
              </a:rPr>
              <a:t>•</a:t>
            </a:r>
            <a:endParaRPr lang="ru-RU">
              <a:latin typeface="Tahoma" pitchFamily="34" charset="0"/>
            </a:endParaRPr>
          </a:p>
        </p:txBody>
      </p:sp>
      <p:sp>
        <p:nvSpPr>
          <p:cNvPr id="17663" name="Rectangle 255"/>
          <p:cNvSpPr>
            <a:spLocks noChangeArrowheads="1"/>
          </p:cNvSpPr>
          <p:nvPr/>
        </p:nvSpPr>
        <p:spPr bwMode="auto">
          <a:xfrm>
            <a:off x="1414463" y="5487988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O</a:t>
            </a:r>
            <a:endParaRPr lang="ru-RU">
              <a:latin typeface="Tahoma" pitchFamily="34" charset="0"/>
            </a:endParaRPr>
          </a:p>
        </p:txBody>
      </p:sp>
      <p:sp>
        <p:nvSpPr>
          <p:cNvPr id="17664" name="Rectangle 256"/>
          <p:cNvSpPr>
            <a:spLocks noChangeArrowheads="1"/>
          </p:cNvSpPr>
          <p:nvPr/>
        </p:nvSpPr>
        <p:spPr bwMode="auto">
          <a:xfrm>
            <a:off x="2928938" y="54768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65" name="Rectangle 257"/>
          <p:cNvSpPr>
            <a:spLocks noChangeArrowheads="1"/>
          </p:cNvSpPr>
          <p:nvPr/>
        </p:nvSpPr>
        <p:spPr bwMode="auto">
          <a:xfrm>
            <a:off x="2822575" y="5810250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66" name="Rectangle 258"/>
          <p:cNvSpPr>
            <a:spLocks noChangeArrowheads="1"/>
          </p:cNvSpPr>
          <p:nvPr/>
        </p:nvSpPr>
        <p:spPr bwMode="auto">
          <a:xfrm>
            <a:off x="2817813" y="6026150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O</a:t>
            </a:r>
            <a:endParaRPr lang="ru-RU">
              <a:latin typeface="Tahoma" pitchFamily="34" charset="0"/>
            </a:endParaRPr>
          </a:p>
        </p:txBody>
      </p:sp>
      <p:sp>
        <p:nvSpPr>
          <p:cNvPr id="17667" name="Rectangle 259"/>
          <p:cNvSpPr>
            <a:spLocks noChangeArrowheads="1"/>
          </p:cNvSpPr>
          <p:nvPr/>
        </p:nvSpPr>
        <p:spPr bwMode="auto">
          <a:xfrm>
            <a:off x="2919413" y="5995988"/>
            <a:ext cx="571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  <a:latin typeface="Arial" pitchFamily="34" charset="0"/>
              </a:rPr>
              <a:t>•</a:t>
            </a:r>
            <a:endParaRPr lang="ru-RU">
              <a:latin typeface="Tahoma" pitchFamily="34" charset="0"/>
            </a:endParaRPr>
          </a:p>
        </p:txBody>
      </p:sp>
      <p:sp>
        <p:nvSpPr>
          <p:cNvPr id="17668" name="Rectangle 260"/>
          <p:cNvSpPr>
            <a:spLocks noChangeArrowheads="1"/>
          </p:cNvSpPr>
          <p:nvPr/>
        </p:nvSpPr>
        <p:spPr bwMode="auto">
          <a:xfrm>
            <a:off x="3822700" y="549116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69" name="Rectangle 261"/>
          <p:cNvSpPr>
            <a:spLocks noChangeArrowheads="1"/>
          </p:cNvSpPr>
          <p:nvPr/>
        </p:nvSpPr>
        <p:spPr bwMode="auto">
          <a:xfrm>
            <a:off x="3714750" y="5822950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70" name="Rectangle 262"/>
          <p:cNvSpPr>
            <a:spLocks noChangeArrowheads="1"/>
          </p:cNvSpPr>
          <p:nvPr/>
        </p:nvSpPr>
        <p:spPr bwMode="auto">
          <a:xfrm>
            <a:off x="3711575" y="6027738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O</a:t>
            </a:r>
            <a:endParaRPr lang="ru-RU">
              <a:latin typeface="Tahoma" pitchFamily="34" charset="0"/>
            </a:endParaRPr>
          </a:p>
        </p:txBody>
      </p:sp>
      <p:sp>
        <p:nvSpPr>
          <p:cNvPr id="17671" name="Rectangle 263"/>
          <p:cNvSpPr>
            <a:spLocks noChangeArrowheads="1"/>
          </p:cNvSpPr>
          <p:nvPr/>
        </p:nvSpPr>
        <p:spPr bwMode="auto">
          <a:xfrm>
            <a:off x="3813175" y="5997575"/>
            <a:ext cx="57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  <a:latin typeface="Arial" pitchFamily="34" charset="0"/>
              </a:rPr>
              <a:t>•</a:t>
            </a:r>
            <a:endParaRPr lang="ru-RU">
              <a:latin typeface="Tahoma" pitchFamily="34" charset="0"/>
            </a:endParaRPr>
          </a:p>
        </p:txBody>
      </p:sp>
      <p:sp>
        <p:nvSpPr>
          <p:cNvPr id="17672" name="Rectangle 264"/>
          <p:cNvSpPr>
            <a:spLocks noChangeArrowheads="1"/>
          </p:cNvSpPr>
          <p:nvPr/>
        </p:nvSpPr>
        <p:spPr bwMode="auto">
          <a:xfrm>
            <a:off x="3471863" y="5286375"/>
            <a:ext cx="84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P</a:t>
            </a:r>
            <a:endParaRPr lang="ru-RU">
              <a:latin typeface="Tahoma" pitchFamily="34" charset="0"/>
            </a:endParaRPr>
          </a:p>
        </p:txBody>
      </p:sp>
      <p:sp>
        <p:nvSpPr>
          <p:cNvPr id="17673" name="Rectangle 265"/>
          <p:cNvSpPr>
            <a:spLocks noChangeArrowheads="1"/>
          </p:cNvSpPr>
          <p:nvPr/>
        </p:nvSpPr>
        <p:spPr bwMode="auto">
          <a:xfrm>
            <a:off x="3581400" y="52863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h</a:t>
            </a:r>
            <a:endParaRPr lang="ru-RU">
              <a:latin typeface="Tahoma" pitchFamily="34" charset="0"/>
            </a:endParaRPr>
          </a:p>
        </p:txBody>
      </p:sp>
      <p:sp>
        <p:nvSpPr>
          <p:cNvPr id="17674" name="Rectangle 266"/>
          <p:cNvSpPr>
            <a:spLocks noChangeArrowheads="1"/>
          </p:cNvSpPr>
          <p:nvPr/>
        </p:nvSpPr>
        <p:spPr bwMode="auto">
          <a:xfrm>
            <a:off x="4678363" y="5487988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75" name="Rectangle 267"/>
          <p:cNvSpPr>
            <a:spLocks noChangeArrowheads="1"/>
          </p:cNvSpPr>
          <p:nvPr/>
        </p:nvSpPr>
        <p:spPr bwMode="auto">
          <a:xfrm>
            <a:off x="4570413" y="58197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76" name="Rectangle 268"/>
          <p:cNvSpPr>
            <a:spLocks noChangeArrowheads="1"/>
          </p:cNvSpPr>
          <p:nvPr/>
        </p:nvSpPr>
        <p:spPr bwMode="auto">
          <a:xfrm>
            <a:off x="4565650" y="6034088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O</a:t>
            </a:r>
            <a:endParaRPr lang="ru-RU">
              <a:latin typeface="Tahoma" pitchFamily="34" charset="0"/>
            </a:endParaRPr>
          </a:p>
        </p:txBody>
      </p:sp>
      <p:sp>
        <p:nvSpPr>
          <p:cNvPr id="17677" name="Rectangle 269"/>
          <p:cNvSpPr>
            <a:spLocks noChangeArrowheads="1"/>
          </p:cNvSpPr>
          <p:nvPr/>
        </p:nvSpPr>
        <p:spPr bwMode="auto">
          <a:xfrm>
            <a:off x="4667250" y="6003925"/>
            <a:ext cx="57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  <a:latin typeface="Arial" pitchFamily="34" charset="0"/>
              </a:rPr>
              <a:t>•</a:t>
            </a:r>
            <a:endParaRPr lang="ru-RU">
              <a:latin typeface="Tahoma" pitchFamily="34" charset="0"/>
            </a:endParaRPr>
          </a:p>
        </p:txBody>
      </p:sp>
      <p:sp>
        <p:nvSpPr>
          <p:cNvPr id="17678" name="Rectangle 270"/>
          <p:cNvSpPr>
            <a:spLocks noChangeArrowheads="1"/>
          </p:cNvSpPr>
          <p:nvPr/>
        </p:nvSpPr>
        <p:spPr bwMode="auto">
          <a:xfrm>
            <a:off x="5594350" y="549116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79" name="Rectangle 271"/>
          <p:cNvSpPr>
            <a:spLocks noChangeArrowheads="1"/>
          </p:cNvSpPr>
          <p:nvPr/>
        </p:nvSpPr>
        <p:spPr bwMode="auto">
          <a:xfrm>
            <a:off x="5487988" y="581342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80" name="Rectangle 272"/>
          <p:cNvSpPr>
            <a:spLocks noChangeArrowheads="1"/>
          </p:cNvSpPr>
          <p:nvPr/>
        </p:nvSpPr>
        <p:spPr bwMode="auto">
          <a:xfrm>
            <a:off x="5181600" y="52863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H</a:t>
            </a:r>
            <a:endParaRPr lang="ru-RU">
              <a:latin typeface="Tahoma" pitchFamily="34" charset="0"/>
            </a:endParaRPr>
          </a:p>
        </p:txBody>
      </p:sp>
      <p:sp>
        <p:nvSpPr>
          <p:cNvPr id="17681" name="Rectangle 273"/>
          <p:cNvSpPr>
            <a:spLocks noChangeArrowheads="1"/>
          </p:cNvSpPr>
          <p:nvPr/>
        </p:nvSpPr>
        <p:spPr bwMode="auto">
          <a:xfrm>
            <a:off x="5273675" y="5351463"/>
            <a:ext cx="571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800" b="1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ru-RU">
              <a:latin typeface="Tahoma" pitchFamily="34" charset="0"/>
            </a:endParaRPr>
          </a:p>
        </p:txBody>
      </p:sp>
      <p:sp>
        <p:nvSpPr>
          <p:cNvPr id="17682" name="Rectangle 274"/>
          <p:cNvSpPr>
            <a:spLocks noChangeArrowheads="1"/>
          </p:cNvSpPr>
          <p:nvPr/>
        </p:nvSpPr>
        <p:spPr bwMode="auto">
          <a:xfrm>
            <a:off x="5326063" y="52863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83" name="Rectangle 275"/>
          <p:cNvSpPr>
            <a:spLocks noChangeArrowheads="1"/>
          </p:cNvSpPr>
          <p:nvPr/>
        </p:nvSpPr>
        <p:spPr bwMode="auto">
          <a:xfrm>
            <a:off x="5483225" y="6027738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O</a:t>
            </a:r>
            <a:endParaRPr lang="ru-RU">
              <a:latin typeface="Tahoma" pitchFamily="34" charset="0"/>
            </a:endParaRPr>
          </a:p>
        </p:txBody>
      </p:sp>
      <p:sp>
        <p:nvSpPr>
          <p:cNvPr id="17684" name="Rectangle 276"/>
          <p:cNvSpPr>
            <a:spLocks noChangeArrowheads="1"/>
          </p:cNvSpPr>
          <p:nvPr/>
        </p:nvSpPr>
        <p:spPr bwMode="auto">
          <a:xfrm>
            <a:off x="5584825" y="5997575"/>
            <a:ext cx="57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  <a:latin typeface="Arial" pitchFamily="34" charset="0"/>
              </a:rPr>
              <a:t>•</a:t>
            </a:r>
            <a:endParaRPr lang="ru-RU">
              <a:latin typeface="Tahoma" pitchFamily="34" charset="0"/>
            </a:endParaRPr>
          </a:p>
        </p:txBody>
      </p:sp>
      <p:sp>
        <p:nvSpPr>
          <p:cNvPr id="17685" name="Rectangle 277"/>
          <p:cNvSpPr>
            <a:spLocks noChangeArrowheads="1"/>
          </p:cNvSpPr>
          <p:nvPr/>
        </p:nvSpPr>
        <p:spPr bwMode="auto">
          <a:xfrm>
            <a:off x="6572250" y="549116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86" name="Rectangle 278"/>
          <p:cNvSpPr>
            <a:spLocks noChangeArrowheads="1"/>
          </p:cNvSpPr>
          <p:nvPr/>
        </p:nvSpPr>
        <p:spPr bwMode="auto">
          <a:xfrm>
            <a:off x="6464300" y="5822950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87" name="Rectangle 279"/>
          <p:cNvSpPr>
            <a:spLocks noChangeArrowheads="1"/>
          </p:cNvSpPr>
          <p:nvPr/>
        </p:nvSpPr>
        <p:spPr bwMode="auto">
          <a:xfrm>
            <a:off x="6626225" y="52863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H</a:t>
            </a:r>
            <a:endParaRPr lang="ru-RU">
              <a:latin typeface="Tahoma" pitchFamily="34" charset="0"/>
            </a:endParaRPr>
          </a:p>
        </p:txBody>
      </p:sp>
      <p:sp>
        <p:nvSpPr>
          <p:cNvPr id="17688" name="Rectangle 280"/>
          <p:cNvSpPr>
            <a:spLocks noChangeArrowheads="1"/>
          </p:cNvSpPr>
          <p:nvPr/>
        </p:nvSpPr>
        <p:spPr bwMode="auto">
          <a:xfrm>
            <a:off x="6461125" y="6027738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O</a:t>
            </a:r>
            <a:endParaRPr lang="ru-RU">
              <a:latin typeface="Tahoma" pitchFamily="34" charset="0"/>
            </a:endParaRPr>
          </a:p>
        </p:txBody>
      </p:sp>
      <p:sp>
        <p:nvSpPr>
          <p:cNvPr id="17689" name="Rectangle 281"/>
          <p:cNvSpPr>
            <a:spLocks noChangeArrowheads="1"/>
          </p:cNvSpPr>
          <p:nvPr/>
        </p:nvSpPr>
        <p:spPr bwMode="auto">
          <a:xfrm>
            <a:off x="6561138" y="5997575"/>
            <a:ext cx="57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300" b="1">
                <a:solidFill>
                  <a:srgbClr val="000000"/>
                </a:solidFill>
                <a:latin typeface="Arial" pitchFamily="34" charset="0"/>
              </a:rPr>
              <a:t>•</a:t>
            </a:r>
            <a:endParaRPr lang="ru-RU">
              <a:latin typeface="Tahoma" pitchFamily="34" charset="0"/>
            </a:endParaRPr>
          </a:p>
        </p:txBody>
      </p:sp>
      <p:sp>
        <p:nvSpPr>
          <p:cNvPr id="17690" name="Rectangle 282"/>
          <p:cNvSpPr>
            <a:spLocks noChangeArrowheads="1"/>
          </p:cNvSpPr>
          <p:nvPr/>
        </p:nvSpPr>
        <p:spPr bwMode="auto">
          <a:xfrm>
            <a:off x="5892800" y="5307013"/>
            <a:ext cx="98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O</a:t>
            </a:r>
            <a:endParaRPr lang="ru-RU">
              <a:latin typeface="Tahoma" pitchFamily="34" charset="0"/>
            </a:endParaRPr>
          </a:p>
        </p:txBody>
      </p:sp>
      <p:sp>
        <p:nvSpPr>
          <p:cNvPr id="17691" name="Rectangle 283"/>
          <p:cNvSpPr>
            <a:spLocks noChangeArrowheads="1"/>
          </p:cNvSpPr>
          <p:nvPr/>
        </p:nvSpPr>
        <p:spPr bwMode="auto">
          <a:xfrm>
            <a:off x="5992813" y="5372100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800" b="1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ru-RU">
              <a:latin typeface="Tahoma" pitchFamily="34" charset="0"/>
            </a:endParaRPr>
          </a:p>
        </p:txBody>
      </p:sp>
      <p:sp>
        <p:nvSpPr>
          <p:cNvPr id="17692" name="Rectangle 284"/>
          <p:cNvSpPr>
            <a:spLocks noChangeArrowheads="1"/>
          </p:cNvSpPr>
          <p:nvPr/>
        </p:nvSpPr>
        <p:spPr bwMode="auto">
          <a:xfrm>
            <a:off x="6045200" y="5307013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000" b="1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ru-RU">
              <a:latin typeface="Tahoma" pitchFamily="34" charset="0"/>
            </a:endParaRPr>
          </a:p>
        </p:txBody>
      </p:sp>
      <p:sp>
        <p:nvSpPr>
          <p:cNvPr id="17693" name="Rectangle 285"/>
          <p:cNvSpPr>
            <a:spLocks noChangeArrowheads="1"/>
          </p:cNvSpPr>
          <p:nvPr/>
        </p:nvSpPr>
        <p:spPr bwMode="auto">
          <a:xfrm>
            <a:off x="776288" y="6324600"/>
            <a:ext cx="106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500" b="1">
                <a:solidFill>
                  <a:srgbClr val="0F0F1B"/>
                </a:solidFill>
                <a:latin typeface="Arial" pitchFamily="34" charset="0"/>
              </a:rPr>
              <a:t>1</a:t>
            </a:r>
            <a:endParaRPr lang="ru-RU">
              <a:solidFill>
                <a:srgbClr val="0F0F1B"/>
              </a:solidFill>
              <a:latin typeface="Tahoma" pitchFamily="34" charset="0"/>
            </a:endParaRPr>
          </a:p>
        </p:txBody>
      </p:sp>
      <p:sp>
        <p:nvSpPr>
          <p:cNvPr id="17694" name="Rectangle 286"/>
          <p:cNvSpPr>
            <a:spLocks noChangeArrowheads="1"/>
          </p:cNvSpPr>
          <p:nvPr/>
        </p:nvSpPr>
        <p:spPr bwMode="auto">
          <a:xfrm>
            <a:off x="1955800" y="6321425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500" b="1">
                <a:solidFill>
                  <a:srgbClr val="0F0F1B"/>
                </a:solidFill>
                <a:latin typeface="Arial" pitchFamily="34" charset="0"/>
              </a:rPr>
              <a:t>2</a:t>
            </a:r>
            <a:endParaRPr lang="ru-RU">
              <a:solidFill>
                <a:srgbClr val="0F0F1B"/>
              </a:solidFill>
              <a:latin typeface="Tahoma" pitchFamily="34" charset="0"/>
            </a:endParaRPr>
          </a:p>
        </p:txBody>
      </p:sp>
      <p:sp>
        <p:nvSpPr>
          <p:cNvPr id="17695" name="Rectangle 287"/>
          <p:cNvSpPr>
            <a:spLocks noChangeArrowheads="1"/>
          </p:cNvSpPr>
          <p:nvPr/>
        </p:nvSpPr>
        <p:spPr bwMode="auto">
          <a:xfrm>
            <a:off x="2806700" y="6315075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500" b="1">
                <a:solidFill>
                  <a:srgbClr val="0F0F1B"/>
                </a:solidFill>
                <a:latin typeface="Arial" pitchFamily="34" charset="0"/>
              </a:rPr>
              <a:t>3</a:t>
            </a:r>
            <a:endParaRPr lang="ru-RU">
              <a:solidFill>
                <a:srgbClr val="0F0F1B"/>
              </a:solidFill>
              <a:latin typeface="Tahoma" pitchFamily="34" charset="0"/>
            </a:endParaRPr>
          </a:p>
        </p:txBody>
      </p:sp>
      <p:sp>
        <p:nvSpPr>
          <p:cNvPr id="17696" name="Rectangle 288"/>
          <p:cNvSpPr>
            <a:spLocks noChangeArrowheads="1"/>
          </p:cNvSpPr>
          <p:nvPr/>
        </p:nvSpPr>
        <p:spPr bwMode="auto">
          <a:xfrm>
            <a:off x="3711575" y="6305550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500" b="1">
                <a:solidFill>
                  <a:srgbClr val="0F0F1B"/>
                </a:solidFill>
                <a:latin typeface="Arial" pitchFamily="34" charset="0"/>
              </a:rPr>
              <a:t>4</a:t>
            </a:r>
            <a:endParaRPr lang="ru-RU">
              <a:solidFill>
                <a:srgbClr val="0F0F1B"/>
              </a:solidFill>
              <a:latin typeface="Tahoma" pitchFamily="34" charset="0"/>
            </a:endParaRPr>
          </a:p>
        </p:txBody>
      </p:sp>
      <p:sp>
        <p:nvSpPr>
          <p:cNvPr id="17697" name="Rectangle 289"/>
          <p:cNvSpPr>
            <a:spLocks noChangeArrowheads="1"/>
          </p:cNvSpPr>
          <p:nvPr/>
        </p:nvSpPr>
        <p:spPr bwMode="auto">
          <a:xfrm>
            <a:off x="4578350" y="6291263"/>
            <a:ext cx="349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F0F1B"/>
                </a:solidFill>
                <a:latin typeface="Arial" pitchFamily="34" charset="0"/>
              </a:rPr>
              <a:t>HMI</a:t>
            </a:r>
            <a:endParaRPr lang="ru-RU">
              <a:solidFill>
                <a:srgbClr val="0F0F1B"/>
              </a:solidFill>
              <a:latin typeface="Tahoma" pitchFamily="34" charset="0"/>
            </a:endParaRPr>
          </a:p>
        </p:txBody>
      </p:sp>
      <p:sp>
        <p:nvSpPr>
          <p:cNvPr id="17698" name="Rectangle 290"/>
          <p:cNvSpPr>
            <a:spLocks noChangeArrowheads="1"/>
          </p:cNvSpPr>
          <p:nvPr/>
        </p:nvSpPr>
        <p:spPr bwMode="auto">
          <a:xfrm>
            <a:off x="5410200" y="6275388"/>
            <a:ext cx="306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 b="1">
                <a:solidFill>
                  <a:srgbClr val="0F0F1B"/>
                </a:solidFill>
                <a:latin typeface="Arial" pitchFamily="34" charset="0"/>
              </a:rPr>
              <a:t>ATI</a:t>
            </a:r>
            <a:endParaRPr lang="ru-RU">
              <a:solidFill>
                <a:srgbClr val="0F0F1B"/>
              </a:solidFill>
              <a:latin typeface="Tahoma" pitchFamily="34" charset="0"/>
            </a:endParaRPr>
          </a:p>
        </p:txBody>
      </p:sp>
      <p:sp>
        <p:nvSpPr>
          <p:cNvPr id="17699" name="Rectangle 291"/>
          <p:cNvSpPr>
            <a:spLocks noChangeArrowheads="1"/>
          </p:cNvSpPr>
          <p:nvPr/>
        </p:nvSpPr>
        <p:spPr bwMode="auto">
          <a:xfrm>
            <a:off x="6477000" y="6284913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500" b="1">
                <a:solidFill>
                  <a:srgbClr val="0F0F1B"/>
                </a:solidFill>
                <a:latin typeface="Arial" pitchFamily="34" charset="0"/>
              </a:rPr>
              <a:t>7</a:t>
            </a:r>
            <a:endParaRPr lang="ru-RU">
              <a:solidFill>
                <a:srgbClr val="0F0F1B"/>
              </a:solidFill>
              <a:latin typeface="Tahoma" pitchFamily="34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867400" y="235743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F0F1B"/>
                </a:solidFill>
              </a:rPr>
              <a:t>1</a:t>
            </a:r>
            <a:endParaRPr lang="ru-RU" sz="2000" b="1">
              <a:solidFill>
                <a:srgbClr val="0F0F1B"/>
              </a:solidFill>
            </a:endParaRPr>
          </a:p>
        </p:txBody>
      </p:sp>
      <p:sp>
        <p:nvSpPr>
          <p:cNvPr id="17448" name="Text Box 40"/>
          <p:cNvSpPr txBox="1">
            <a:spLocks noChangeArrowheads="1"/>
          </p:cNvSpPr>
          <p:nvPr/>
        </p:nvSpPr>
        <p:spPr bwMode="auto">
          <a:xfrm>
            <a:off x="6477000" y="159543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F0F1B"/>
                </a:solidFill>
              </a:rPr>
              <a:t>2</a:t>
            </a:r>
            <a:endParaRPr lang="ru-RU" sz="2000" b="1">
              <a:solidFill>
                <a:srgbClr val="0F0F1B"/>
              </a:solidFill>
            </a:endParaRPr>
          </a:p>
        </p:txBody>
      </p:sp>
      <p:sp>
        <p:nvSpPr>
          <p:cNvPr id="17449" name="Text Box 41"/>
          <p:cNvSpPr txBox="1">
            <a:spLocks noChangeArrowheads="1"/>
          </p:cNvSpPr>
          <p:nvPr/>
        </p:nvSpPr>
        <p:spPr bwMode="auto">
          <a:xfrm>
            <a:off x="1752600" y="3103563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F0F1B"/>
                </a:solidFill>
              </a:rPr>
              <a:t>1</a:t>
            </a:r>
            <a:endParaRPr lang="ru-RU" sz="2000" b="1">
              <a:solidFill>
                <a:srgbClr val="0F0F1B"/>
              </a:solidFill>
            </a:endParaRPr>
          </a:p>
        </p:txBody>
      </p:sp>
      <p:sp>
        <p:nvSpPr>
          <p:cNvPr id="17450" name="Text Box 42"/>
          <p:cNvSpPr txBox="1">
            <a:spLocks noChangeArrowheads="1"/>
          </p:cNvSpPr>
          <p:nvPr/>
        </p:nvSpPr>
        <p:spPr bwMode="auto">
          <a:xfrm>
            <a:off x="2279650" y="212883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F0F1B"/>
                </a:solidFill>
              </a:rPr>
              <a:t>2</a:t>
            </a:r>
            <a:endParaRPr lang="ru-RU" sz="2000" b="1">
              <a:solidFill>
                <a:srgbClr val="0F0F1B"/>
              </a:solidFill>
            </a:endParaRPr>
          </a:p>
        </p:txBody>
      </p:sp>
      <p:sp>
        <p:nvSpPr>
          <p:cNvPr id="17451" name="Text Box 43"/>
          <p:cNvSpPr txBox="1">
            <a:spLocks noChangeArrowheads="1"/>
          </p:cNvSpPr>
          <p:nvPr/>
        </p:nvSpPr>
        <p:spPr bwMode="auto">
          <a:xfrm>
            <a:off x="2203450" y="144303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F0F1B"/>
                </a:solidFill>
              </a:rPr>
              <a:t>3</a:t>
            </a:r>
            <a:endParaRPr lang="ru-RU" sz="2000" b="1">
              <a:solidFill>
                <a:srgbClr val="0F0F1B"/>
              </a:solidFill>
            </a:endParaRPr>
          </a:p>
        </p:txBody>
      </p:sp>
      <p:sp>
        <p:nvSpPr>
          <p:cNvPr id="17452" name="Text Box 44"/>
          <p:cNvSpPr txBox="1">
            <a:spLocks noChangeArrowheads="1"/>
          </p:cNvSpPr>
          <p:nvPr/>
        </p:nvSpPr>
        <p:spPr bwMode="auto">
          <a:xfrm>
            <a:off x="4191000" y="757238"/>
            <a:ext cx="649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F0F1B"/>
                </a:solidFill>
                <a:latin typeface="Arial" pitchFamily="34" charset="0"/>
              </a:rPr>
              <a:t>HMI</a:t>
            </a:r>
            <a:endParaRPr lang="ru-RU" sz="2000" b="1">
              <a:solidFill>
                <a:srgbClr val="0F0F1B"/>
              </a:solidFill>
              <a:latin typeface="Arial" pitchFamily="34" charset="0"/>
            </a:endParaRPr>
          </a:p>
        </p:txBody>
      </p:sp>
      <p:sp>
        <p:nvSpPr>
          <p:cNvPr id="17453" name="Text Box 45"/>
          <p:cNvSpPr txBox="1">
            <a:spLocks noChangeArrowheads="1"/>
          </p:cNvSpPr>
          <p:nvPr/>
        </p:nvSpPr>
        <p:spPr bwMode="auto">
          <a:xfrm>
            <a:off x="2965450" y="83343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F0F1B"/>
                </a:solidFill>
              </a:rPr>
              <a:t>4</a:t>
            </a:r>
            <a:endParaRPr lang="ru-RU" sz="2000" b="1">
              <a:solidFill>
                <a:srgbClr val="0F0F1B"/>
              </a:solidFill>
            </a:endParaRPr>
          </a:p>
        </p:txBody>
      </p:sp>
      <p:sp>
        <p:nvSpPr>
          <p:cNvPr id="17454" name="Text Box 46"/>
          <p:cNvSpPr txBox="1">
            <a:spLocks noChangeArrowheads="1"/>
          </p:cNvSpPr>
          <p:nvPr/>
        </p:nvSpPr>
        <p:spPr bwMode="auto">
          <a:xfrm>
            <a:off x="4572000" y="1198563"/>
            <a:ext cx="593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F0F1B"/>
                </a:solidFill>
                <a:latin typeface="Arial" pitchFamily="34" charset="0"/>
              </a:rPr>
              <a:t>ATI</a:t>
            </a:r>
            <a:endParaRPr lang="ru-RU" sz="2000" b="1">
              <a:solidFill>
                <a:srgbClr val="0F0F1B"/>
              </a:solidFill>
              <a:latin typeface="Arial" pitchFamily="34" charset="0"/>
            </a:endParaRPr>
          </a:p>
        </p:txBody>
      </p:sp>
      <p:sp>
        <p:nvSpPr>
          <p:cNvPr id="17455" name="Text Box 47"/>
          <p:cNvSpPr txBox="1">
            <a:spLocks noChangeArrowheads="1"/>
          </p:cNvSpPr>
          <p:nvPr/>
        </p:nvSpPr>
        <p:spPr bwMode="auto">
          <a:xfrm>
            <a:off x="5181600" y="136683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F0F1B"/>
                </a:solidFill>
              </a:rPr>
              <a:t>7</a:t>
            </a:r>
            <a:endParaRPr lang="ru-RU" sz="2000" b="1">
              <a:solidFill>
                <a:srgbClr val="0F0F1B"/>
              </a:solidFill>
            </a:endParaRPr>
          </a:p>
        </p:txBody>
      </p:sp>
      <p:grpSp>
        <p:nvGrpSpPr>
          <p:cNvPr id="3" name="Group 295"/>
          <p:cNvGrpSpPr>
            <a:grpSpLocks/>
          </p:cNvGrpSpPr>
          <p:nvPr/>
        </p:nvGrpSpPr>
        <p:grpSpPr bwMode="auto">
          <a:xfrm>
            <a:off x="7024464" y="552400"/>
            <a:ext cx="2133600" cy="6477000"/>
            <a:chOff x="4848" y="144"/>
            <a:chExt cx="1344" cy="4080"/>
          </a:xfrm>
        </p:grpSpPr>
        <p:sp>
          <p:nvSpPr>
            <p:cNvPr id="17445" name="Rectangle 37"/>
            <p:cNvSpPr>
              <a:spLocks noChangeArrowheads="1"/>
            </p:cNvSpPr>
            <p:nvPr/>
          </p:nvSpPr>
          <p:spPr bwMode="auto">
            <a:xfrm>
              <a:off x="4848" y="144"/>
              <a:ext cx="1344" cy="40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9" name="AutoShape 31"/>
            <p:cNvSpPr>
              <a:spLocks noChangeArrowheads="1"/>
            </p:cNvSpPr>
            <p:nvPr/>
          </p:nvSpPr>
          <p:spPr bwMode="auto">
            <a:xfrm>
              <a:off x="5136" y="3168"/>
              <a:ext cx="934" cy="76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D5FD"/>
                </a:gs>
                <a:gs pos="50000">
                  <a:srgbClr val="FFFFFF"/>
                </a:gs>
                <a:gs pos="100000">
                  <a:srgbClr val="FFD5FD"/>
                </a:gs>
              </a:gsLst>
              <a:lin ang="5400000" scaled="1"/>
            </a:gradFill>
            <a:ln w="508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lang="ru-RU"/>
            </a:p>
          </p:txBody>
        </p:sp>
        <p:sp>
          <p:nvSpPr>
            <p:cNvPr id="17434" name="AutoShape 26"/>
            <p:cNvSpPr>
              <a:spLocks noChangeArrowheads="1"/>
            </p:cNvSpPr>
            <p:nvPr/>
          </p:nvSpPr>
          <p:spPr bwMode="auto">
            <a:xfrm>
              <a:off x="4944" y="1200"/>
              <a:ext cx="1152" cy="110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EDBD6"/>
                </a:gs>
                <a:gs pos="50000">
                  <a:srgbClr val="FFFFFF"/>
                </a:gs>
                <a:gs pos="100000">
                  <a:srgbClr val="FEDBD6"/>
                </a:gs>
              </a:gsLst>
              <a:lin ang="5400000" scaled="1"/>
            </a:gradFill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19" name="AutoShape 11"/>
            <p:cNvSpPr>
              <a:spLocks noChangeArrowheads="1"/>
            </p:cNvSpPr>
            <p:nvPr/>
          </p:nvSpPr>
          <p:spPr bwMode="auto">
            <a:xfrm>
              <a:off x="5114" y="2352"/>
              <a:ext cx="934" cy="76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BAFDB5"/>
                </a:gs>
                <a:gs pos="50000">
                  <a:srgbClr val="FFFFFF"/>
                </a:gs>
                <a:gs pos="100000">
                  <a:srgbClr val="BAFDB5"/>
                </a:gs>
              </a:gsLst>
              <a:lin ang="5400000" scaled="1"/>
            </a:gradFill>
            <a:ln w="5080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lang="ru-RU"/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5594" y="2496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b="1">
                  <a:solidFill>
                    <a:schemeClr val="tx2"/>
                  </a:solidFill>
                </a:rPr>
                <a:t>pK 6.9</a:t>
              </a:r>
              <a:endParaRPr lang="ru-RU" sz="1400" b="1">
                <a:solidFill>
                  <a:schemeClr val="tx2"/>
                </a:solidFill>
              </a:endParaRPr>
            </a:p>
          </p:txBody>
        </p:sp>
        <p:sp>
          <p:nvSpPr>
            <p:cNvPr id="17422" name="AutoShape 14"/>
            <p:cNvSpPr>
              <a:spLocks noChangeArrowheads="1"/>
            </p:cNvSpPr>
            <p:nvPr/>
          </p:nvSpPr>
          <p:spPr bwMode="auto">
            <a:xfrm>
              <a:off x="4944" y="144"/>
              <a:ext cx="1152" cy="100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5E1FF"/>
                </a:gs>
                <a:gs pos="50000">
                  <a:srgbClr val="FFFFFF"/>
                </a:gs>
                <a:gs pos="100000">
                  <a:srgbClr val="D5E1FF"/>
                </a:gs>
              </a:gsLst>
              <a:lin ang="5400000" scaled="1"/>
            </a:gradFill>
            <a:ln w="508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3" name="Text Box 15"/>
            <p:cNvSpPr txBox="1">
              <a:spLocks noChangeArrowheads="1"/>
            </p:cNvSpPr>
            <p:nvPr/>
          </p:nvSpPr>
          <p:spPr bwMode="auto">
            <a:xfrm>
              <a:off x="5568" y="3264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b="1">
                  <a:solidFill>
                    <a:schemeClr val="tx2"/>
                  </a:solidFill>
                </a:rPr>
                <a:t>pK 7.2</a:t>
              </a:r>
              <a:endParaRPr lang="ru-RU" sz="1400" b="1">
                <a:solidFill>
                  <a:schemeClr val="tx2"/>
                </a:solidFill>
              </a:endParaRPr>
            </a:p>
          </p:txBody>
        </p:sp>
        <p:sp>
          <p:nvSpPr>
            <p:cNvPr id="17427" name="Text Box 19"/>
            <p:cNvSpPr txBox="1">
              <a:spLocks noChangeArrowheads="1"/>
            </p:cNvSpPr>
            <p:nvPr/>
          </p:nvSpPr>
          <p:spPr bwMode="auto">
            <a:xfrm>
              <a:off x="4970" y="799"/>
              <a:ext cx="1118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b="1">
                  <a:solidFill>
                    <a:schemeClr val="tx2"/>
                  </a:solidFill>
                </a:rPr>
                <a:t>pK</a:t>
              </a:r>
              <a:r>
                <a:rPr lang="en-US" sz="1400" b="1" baseline="30000">
                  <a:solidFill>
                    <a:schemeClr val="tx2"/>
                  </a:solidFill>
                </a:rPr>
                <a:t>1</a:t>
              </a:r>
              <a:r>
                <a:rPr lang="en-US" sz="1400" b="1">
                  <a:solidFill>
                    <a:schemeClr val="tx2"/>
                  </a:solidFill>
                </a:rPr>
                <a:t>(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a</a:t>
              </a:r>
              <a:r>
                <a:rPr lang="en-US" sz="1400" b="1" baseline="-30000">
                  <a:solidFill>
                    <a:schemeClr val="tx2"/>
                  </a:solidFill>
                  <a:cs typeface="Times New Roman" pitchFamily="18" charset="0"/>
                </a:rPr>
                <a:t>N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)</a:t>
              </a:r>
              <a:r>
                <a:rPr lang="en-US" sz="1400" b="1">
                  <a:solidFill>
                    <a:schemeClr val="tx2"/>
                  </a:solidFill>
                </a:rPr>
                <a:t>    pK</a:t>
              </a:r>
              <a:r>
                <a:rPr lang="en-US" sz="1400" b="1" baseline="30000">
                  <a:solidFill>
                    <a:schemeClr val="tx2"/>
                  </a:solidFill>
                </a:rPr>
                <a:t>2 </a:t>
              </a:r>
              <a:r>
                <a:rPr lang="en-US" sz="1400" b="1">
                  <a:solidFill>
                    <a:schemeClr val="tx2"/>
                  </a:solidFill>
                </a:rPr>
                <a:t>(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a</a:t>
              </a:r>
              <a:r>
                <a:rPr lang="en-US" sz="1400" b="1" baseline="-30000">
                  <a:solidFill>
                    <a:schemeClr val="tx2"/>
                  </a:solidFill>
                  <a:cs typeface="Times New Roman" pitchFamily="18" charset="0"/>
                </a:rPr>
                <a:t>N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)</a:t>
              </a:r>
            </a:p>
            <a:p>
              <a:pPr>
                <a:spcBef>
                  <a:spcPct val="20000"/>
                </a:spcBef>
              </a:pP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4.8 (0.80)    2.8 (0.60)</a:t>
              </a:r>
              <a:endParaRPr lang="ru-RU" sz="1400" b="1">
                <a:solidFill>
                  <a:schemeClr val="tx2"/>
                </a:solidFill>
                <a:cs typeface="Times New Roman" pitchFamily="18" charset="0"/>
              </a:endParaRPr>
            </a:p>
          </p:txBody>
        </p:sp>
        <p:sp>
          <p:nvSpPr>
            <p:cNvPr id="17430" name="Text Box 22"/>
            <p:cNvSpPr txBox="1">
              <a:spLocks noChangeArrowheads="1"/>
            </p:cNvSpPr>
            <p:nvPr/>
          </p:nvSpPr>
          <p:spPr bwMode="auto">
            <a:xfrm>
              <a:off x="4946" y="1872"/>
              <a:ext cx="1174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b="1">
                  <a:solidFill>
                    <a:schemeClr val="tx2"/>
                  </a:solidFill>
                </a:rPr>
                <a:t>pK</a:t>
              </a:r>
              <a:r>
                <a:rPr lang="en-US" sz="1400" b="1" baseline="30000">
                  <a:solidFill>
                    <a:schemeClr val="tx2"/>
                  </a:solidFill>
                </a:rPr>
                <a:t>1</a:t>
              </a:r>
              <a:r>
                <a:rPr lang="en-US" sz="1400" b="1">
                  <a:solidFill>
                    <a:schemeClr val="tx2"/>
                  </a:solidFill>
                </a:rPr>
                <a:t>(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a</a:t>
              </a:r>
              <a:r>
                <a:rPr lang="en-US" sz="1400" b="1" baseline="-30000">
                  <a:solidFill>
                    <a:schemeClr val="tx2"/>
                  </a:solidFill>
                  <a:cs typeface="Times New Roman" pitchFamily="18" charset="0"/>
                </a:rPr>
                <a:t>N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)</a:t>
              </a:r>
              <a:r>
                <a:rPr lang="en-US" sz="1400" b="1">
                  <a:solidFill>
                    <a:schemeClr val="tx2"/>
                  </a:solidFill>
                </a:rPr>
                <a:t>      pK</a:t>
              </a:r>
              <a:r>
                <a:rPr lang="en-US" sz="1400" b="1" baseline="30000">
                  <a:solidFill>
                    <a:schemeClr val="tx2"/>
                  </a:solidFill>
                </a:rPr>
                <a:t>2 </a:t>
              </a:r>
              <a:r>
                <a:rPr lang="en-US" sz="1400" b="1">
                  <a:solidFill>
                    <a:schemeClr val="tx2"/>
                  </a:solidFill>
                </a:rPr>
                <a:t>(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  <a:sym typeface="Symbol" pitchFamily="18" charset="2"/>
                </a:rPr>
                <a:t>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a</a:t>
              </a:r>
              <a:r>
                <a:rPr lang="en-US" sz="1400" b="1" baseline="-30000">
                  <a:solidFill>
                    <a:schemeClr val="tx2"/>
                  </a:solidFill>
                  <a:cs typeface="Times New Roman" pitchFamily="18" charset="0"/>
                </a:rPr>
                <a:t>N</a:t>
              </a: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)</a:t>
              </a:r>
            </a:p>
            <a:p>
              <a:pPr>
                <a:spcBef>
                  <a:spcPct val="20000"/>
                </a:spcBef>
              </a:pPr>
              <a:r>
                <a:rPr lang="en-US" sz="1400" b="1">
                  <a:solidFill>
                    <a:schemeClr val="tx2"/>
                  </a:solidFill>
                  <a:cs typeface="Times New Roman" pitchFamily="18" charset="0"/>
                </a:rPr>
                <a:t>6.1 (0.83)     3.4 (0.35)</a:t>
              </a:r>
              <a:endParaRPr lang="ru-RU" sz="1400" b="1">
                <a:solidFill>
                  <a:schemeClr val="tx2"/>
                </a:solidFill>
                <a:cs typeface="Times New Roman" pitchFamily="18" charset="0"/>
              </a:endParaRPr>
            </a:p>
          </p:txBody>
        </p:sp>
        <p:graphicFrame>
          <p:nvGraphicFramePr>
            <p:cNvPr id="17436" name="Object 28"/>
            <p:cNvGraphicFramePr>
              <a:graphicFrameLocks noChangeAspect="1"/>
            </p:cNvGraphicFramePr>
            <p:nvPr/>
          </p:nvGraphicFramePr>
          <p:xfrm>
            <a:off x="5040" y="178"/>
            <a:ext cx="672" cy="582"/>
          </p:xfrm>
          <a:graphic>
            <a:graphicData uri="http://schemas.openxmlformats.org/presentationml/2006/ole">
              <p:oleObj spid="_x0000_s31748" name="CS ChemDraw Drawing" r:id="rId5" imgW="1256760" imgH="1089000" progId="ChemDraw.Document.6.0">
                <p:embed/>
              </p:oleObj>
            </a:graphicData>
          </a:graphic>
        </p:graphicFrame>
        <p:graphicFrame>
          <p:nvGraphicFramePr>
            <p:cNvPr id="17437" name="Object 29"/>
            <p:cNvGraphicFramePr>
              <a:graphicFrameLocks noChangeAspect="1"/>
            </p:cNvGraphicFramePr>
            <p:nvPr/>
          </p:nvGraphicFramePr>
          <p:xfrm>
            <a:off x="4992" y="1248"/>
            <a:ext cx="873" cy="609"/>
          </p:xfrm>
          <a:graphic>
            <a:graphicData uri="http://schemas.openxmlformats.org/presentationml/2006/ole">
              <p:oleObj spid="_x0000_s31749" name="CS ChemDraw Drawing" r:id="rId6" imgW="1625040" imgH="1132920" progId="ChemDraw.Document.6.0">
                <p:embed/>
              </p:oleObj>
            </a:graphicData>
          </a:graphic>
        </p:graphicFrame>
        <p:graphicFrame>
          <p:nvGraphicFramePr>
            <p:cNvPr id="17438" name="Object 30"/>
            <p:cNvGraphicFramePr>
              <a:graphicFrameLocks noChangeAspect="1"/>
            </p:cNvGraphicFramePr>
            <p:nvPr/>
          </p:nvGraphicFramePr>
          <p:xfrm>
            <a:off x="5136" y="2400"/>
            <a:ext cx="626" cy="686"/>
          </p:xfrm>
          <a:graphic>
            <a:graphicData uri="http://schemas.openxmlformats.org/presentationml/2006/ole">
              <p:oleObj spid="_x0000_s31750" name="CS ChemDraw Drawing" r:id="rId7" imgW="994320" imgH="1089000" progId="ChemDraw.Document.6.0">
                <p:embed/>
              </p:oleObj>
            </a:graphicData>
          </a:graphic>
        </p:graphicFrame>
        <p:graphicFrame>
          <p:nvGraphicFramePr>
            <p:cNvPr id="17700" name="Object 292"/>
            <p:cNvGraphicFramePr>
              <a:graphicFrameLocks noChangeAspect="1"/>
            </p:cNvGraphicFramePr>
            <p:nvPr/>
          </p:nvGraphicFramePr>
          <p:xfrm>
            <a:off x="5184" y="3216"/>
            <a:ext cx="549" cy="677"/>
          </p:xfrm>
          <a:graphic>
            <a:graphicData uri="http://schemas.openxmlformats.org/presentationml/2006/ole">
              <p:oleObj spid="_x0000_s31751" name="CS ChemDraw Drawing" r:id="rId8" imgW="1027440" imgH="1266840" progId="ChemDraw.Document.6.0">
                <p:embed/>
              </p:oleObj>
            </a:graphicData>
          </a:graphic>
        </p:graphicFrame>
      </p:grpSp>
      <p:sp>
        <p:nvSpPr>
          <p:cNvPr id="17704" name="Text Box 296"/>
          <p:cNvSpPr txBox="1">
            <a:spLocks noChangeArrowheads="1"/>
          </p:cNvSpPr>
          <p:nvPr/>
        </p:nvSpPr>
        <p:spPr bwMode="auto">
          <a:xfrm>
            <a:off x="533400" y="152400"/>
            <a:ext cx="66216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Кривые титрования синтезированных НР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7706" name="Rectangle 298"/>
          <p:cNvSpPr>
            <a:spLocks noChangeArrowheads="1"/>
          </p:cNvSpPr>
          <p:nvPr/>
        </p:nvSpPr>
        <p:spPr bwMode="auto">
          <a:xfrm>
            <a:off x="120650" y="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endParaRPr lang="ru-RU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8532440" y="11663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14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32321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76200"/>
            <a:ext cx="8991600" cy="8651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Использование спинового зонда для измерения </a:t>
            </a:r>
            <a:r>
              <a:rPr lang="ru-RU" sz="2400" b="1" dirty="0" err="1">
                <a:solidFill>
                  <a:schemeClr val="tx2"/>
                </a:solidFill>
              </a:rPr>
              <a:t>рН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в желудке крысы с помощью </a:t>
            </a:r>
            <a:r>
              <a:rPr lang="en-US" sz="2400" b="1" dirty="0">
                <a:solidFill>
                  <a:schemeClr val="tx2"/>
                </a:solidFill>
              </a:rPr>
              <a:t>PEDRI/FC-DNP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581400"/>
            <a:ext cx="32321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573463"/>
            <a:ext cx="32321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228600" y="2997200"/>
            <a:ext cx="2057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sz="1600" b="1">
                <a:solidFill>
                  <a:srgbClr val="FFFFFF"/>
                </a:solidFill>
              </a:rPr>
              <a:t>Включено облучение </a:t>
            </a:r>
          </a:p>
          <a:p>
            <a:pPr algn="ctr" eaLnBrk="0" hangingPunct="0"/>
            <a:r>
              <a:rPr lang="ru-RU" sz="1600" b="1">
                <a:solidFill>
                  <a:srgbClr val="FFFFFF"/>
                </a:solidFill>
              </a:rPr>
              <a:t>на частоте ЭПР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3657600" y="6324600"/>
            <a:ext cx="20161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sz="1600" b="1">
                <a:solidFill>
                  <a:srgbClr val="FFFFFF"/>
                </a:solidFill>
              </a:rPr>
              <a:t>Разность изображений</a:t>
            </a: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04800" y="6172200"/>
            <a:ext cx="2057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sz="1600" b="1">
                <a:solidFill>
                  <a:srgbClr val="FFFFFF"/>
                </a:solidFill>
              </a:rPr>
              <a:t>Выключено облучение </a:t>
            </a:r>
          </a:p>
          <a:p>
            <a:pPr algn="ctr" eaLnBrk="0" hangingPunct="0"/>
            <a:r>
              <a:rPr lang="ru-RU" sz="1600" b="1">
                <a:solidFill>
                  <a:srgbClr val="FFFFFF"/>
                </a:solidFill>
              </a:rPr>
              <a:t>на частоте ЭПР</a:t>
            </a:r>
          </a:p>
        </p:txBody>
      </p:sp>
      <p:sp>
        <p:nvSpPr>
          <p:cNvPr id="65529" name="Freeform 1017"/>
          <p:cNvSpPr>
            <a:spLocks/>
          </p:cNvSpPr>
          <p:nvPr/>
        </p:nvSpPr>
        <p:spPr bwMode="auto">
          <a:xfrm>
            <a:off x="7891463" y="3036888"/>
            <a:ext cx="6350" cy="952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14" y="3"/>
              </a:cxn>
              <a:cxn ang="0">
                <a:pos x="6" y="17"/>
              </a:cxn>
              <a:cxn ang="0">
                <a:pos x="0" y="15"/>
              </a:cxn>
              <a:cxn ang="0">
                <a:pos x="2" y="15"/>
              </a:cxn>
              <a:cxn ang="0">
                <a:pos x="9" y="0"/>
              </a:cxn>
            </a:cxnLst>
            <a:rect l="0" t="0" r="r" b="b"/>
            <a:pathLst>
              <a:path w="14" h="17">
                <a:moveTo>
                  <a:pt x="9" y="0"/>
                </a:moveTo>
                <a:lnTo>
                  <a:pt x="14" y="3"/>
                </a:lnTo>
                <a:lnTo>
                  <a:pt x="6" y="17"/>
                </a:lnTo>
                <a:lnTo>
                  <a:pt x="0" y="15"/>
                </a:lnTo>
                <a:lnTo>
                  <a:pt x="2" y="15"/>
                </a:lnTo>
                <a:lnTo>
                  <a:pt x="9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31" name="Freeform 1019"/>
          <p:cNvSpPr>
            <a:spLocks/>
          </p:cNvSpPr>
          <p:nvPr/>
        </p:nvSpPr>
        <p:spPr bwMode="auto">
          <a:xfrm>
            <a:off x="7902575" y="3068638"/>
            <a:ext cx="4763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6" y="0"/>
              </a:cxn>
              <a:cxn ang="0">
                <a:pos x="7" y="12"/>
              </a:cxn>
              <a:cxn ang="0">
                <a:pos x="7" y="12"/>
              </a:cxn>
              <a:cxn ang="0">
                <a:pos x="3" y="12"/>
              </a:cxn>
              <a:cxn ang="0">
                <a:pos x="0" y="1"/>
              </a:cxn>
            </a:cxnLst>
            <a:rect l="0" t="0" r="r" b="b"/>
            <a:pathLst>
              <a:path w="7" h="12">
                <a:moveTo>
                  <a:pt x="0" y="1"/>
                </a:moveTo>
                <a:lnTo>
                  <a:pt x="6" y="0"/>
                </a:lnTo>
                <a:lnTo>
                  <a:pt x="7" y="12"/>
                </a:lnTo>
                <a:lnTo>
                  <a:pt x="7" y="12"/>
                </a:lnTo>
                <a:lnTo>
                  <a:pt x="3" y="12"/>
                </a:lnTo>
                <a:lnTo>
                  <a:pt x="0" y="1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32" name="Freeform 1020"/>
          <p:cNvSpPr>
            <a:spLocks/>
          </p:cNvSpPr>
          <p:nvPr/>
        </p:nvSpPr>
        <p:spPr bwMode="auto">
          <a:xfrm>
            <a:off x="7904163" y="3081338"/>
            <a:ext cx="31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0"/>
              </a:cxn>
              <a:cxn ang="0">
                <a:pos x="6" y="12"/>
              </a:cxn>
              <a:cxn ang="0">
                <a:pos x="0" y="12"/>
              </a:cxn>
              <a:cxn ang="0">
                <a:pos x="0" y="12"/>
              </a:cxn>
              <a:cxn ang="0">
                <a:pos x="0" y="0"/>
              </a:cxn>
            </a:cxnLst>
            <a:rect l="0" t="0" r="r" b="b"/>
            <a:pathLst>
              <a:path w="6" h="12">
                <a:moveTo>
                  <a:pt x="0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33" name="Freeform 1021"/>
          <p:cNvSpPr>
            <a:spLocks/>
          </p:cNvSpPr>
          <p:nvPr/>
        </p:nvSpPr>
        <p:spPr bwMode="auto">
          <a:xfrm>
            <a:off x="7904163" y="3087688"/>
            <a:ext cx="3175" cy="9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0"/>
              </a:cxn>
              <a:cxn ang="0">
                <a:pos x="6" y="16"/>
              </a:cxn>
              <a:cxn ang="0">
                <a:pos x="6" y="16"/>
              </a:cxn>
              <a:cxn ang="0">
                <a:pos x="0" y="16"/>
              </a:cxn>
              <a:cxn ang="0">
                <a:pos x="0" y="0"/>
              </a:cxn>
            </a:cxnLst>
            <a:rect l="0" t="0" r="r" b="b"/>
            <a:pathLst>
              <a:path w="6" h="16">
                <a:moveTo>
                  <a:pt x="0" y="0"/>
                </a:moveTo>
                <a:lnTo>
                  <a:pt x="6" y="0"/>
                </a:lnTo>
                <a:lnTo>
                  <a:pt x="6" y="16"/>
                </a:lnTo>
                <a:lnTo>
                  <a:pt x="6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34" name="Freeform 1022"/>
          <p:cNvSpPr>
            <a:spLocks/>
          </p:cNvSpPr>
          <p:nvPr/>
        </p:nvSpPr>
        <p:spPr bwMode="auto">
          <a:xfrm>
            <a:off x="7902575" y="3103563"/>
            <a:ext cx="4763" cy="6350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7" y="0"/>
              </a:cxn>
              <a:cxn ang="0">
                <a:pos x="6" y="11"/>
              </a:cxn>
              <a:cxn ang="0">
                <a:pos x="6" y="12"/>
              </a:cxn>
              <a:cxn ang="0">
                <a:pos x="0" y="9"/>
              </a:cxn>
              <a:cxn ang="0">
                <a:pos x="3" y="0"/>
              </a:cxn>
            </a:cxnLst>
            <a:rect l="0" t="0" r="r" b="b"/>
            <a:pathLst>
              <a:path w="7" h="12">
                <a:moveTo>
                  <a:pt x="3" y="0"/>
                </a:moveTo>
                <a:lnTo>
                  <a:pt x="7" y="0"/>
                </a:lnTo>
                <a:lnTo>
                  <a:pt x="6" y="11"/>
                </a:lnTo>
                <a:lnTo>
                  <a:pt x="6" y="12"/>
                </a:lnTo>
                <a:lnTo>
                  <a:pt x="0" y="9"/>
                </a:lnTo>
                <a:lnTo>
                  <a:pt x="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35" name="Freeform 1023"/>
          <p:cNvSpPr>
            <a:spLocks/>
          </p:cNvSpPr>
          <p:nvPr/>
        </p:nvSpPr>
        <p:spPr bwMode="auto">
          <a:xfrm>
            <a:off x="7902575" y="3108325"/>
            <a:ext cx="3175" cy="4763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8" y="3"/>
              </a:cxn>
              <a:cxn ang="0">
                <a:pos x="5" y="6"/>
              </a:cxn>
              <a:cxn ang="0">
                <a:pos x="5" y="8"/>
              </a:cxn>
              <a:cxn ang="0">
                <a:pos x="0" y="5"/>
              </a:cxn>
              <a:cxn ang="0">
                <a:pos x="2" y="0"/>
              </a:cxn>
            </a:cxnLst>
            <a:rect l="0" t="0" r="r" b="b"/>
            <a:pathLst>
              <a:path w="8" h="8">
                <a:moveTo>
                  <a:pt x="2" y="0"/>
                </a:moveTo>
                <a:lnTo>
                  <a:pt x="8" y="3"/>
                </a:lnTo>
                <a:lnTo>
                  <a:pt x="5" y="6"/>
                </a:lnTo>
                <a:lnTo>
                  <a:pt x="5" y="8"/>
                </a:lnTo>
                <a:lnTo>
                  <a:pt x="0" y="5"/>
                </a:lnTo>
                <a:lnTo>
                  <a:pt x="2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5614" name="Picture 78" descr="M:\FC-DN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990600"/>
            <a:ext cx="4800600" cy="2057400"/>
          </a:xfrm>
          <a:prstGeom prst="rect">
            <a:avLst/>
          </a:prstGeom>
          <a:noFill/>
        </p:spPr>
      </p:pic>
      <p:sp>
        <p:nvSpPr>
          <p:cNvPr id="65615" name="Text Box 79"/>
          <p:cNvSpPr txBox="1">
            <a:spLocks noChangeArrowheads="1"/>
          </p:cNvSpPr>
          <p:nvPr/>
        </p:nvSpPr>
        <p:spPr bwMode="auto">
          <a:xfrm>
            <a:off x="4479925" y="3059113"/>
            <a:ext cx="3833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F0F1B"/>
                </a:solidFill>
              </a:rPr>
              <a:t>10              20              30             40            50     </a:t>
            </a:r>
            <a:r>
              <a:rPr lang="ru-RU" sz="1400">
                <a:solidFill>
                  <a:srgbClr val="0F0F1B"/>
                </a:solidFill>
              </a:rPr>
              <a:t>Гс</a:t>
            </a:r>
          </a:p>
        </p:txBody>
      </p:sp>
      <p:sp>
        <p:nvSpPr>
          <p:cNvPr id="65616" name="Text Box 80"/>
          <p:cNvSpPr txBox="1">
            <a:spLocks noChangeArrowheads="1"/>
          </p:cNvSpPr>
          <p:nvPr/>
        </p:nvSpPr>
        <p:spPr bwMode="auto">
          <a:xfrm>
            <a:off x="4251325" y="12573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FC-DNP</a:t>
            </a:r>
            <a:endParaRPr lang="ru-RU" sz="180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15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323677" y="1412776"/>
          <a:ext cx="8568803" cy="5058718"/>
        </p:xfrm>
        <a:graphic>
          <a:graphicData uri="http://schemas.openxmlformats.org/presentationml/2006/ole">
            <p:oleObj spid="_x0000_s32770" name="CS ChemDraw Drawing" r:id="rId3" imgW="9637204" imgH="5689997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5576" y="188640"/>
            <a:ext cx="7307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/>
              <a:t>рН-чувствительные</a:t>
            </a:r>
            <a:r>
              <a:rPr lang="ru-RU" sz="3600" dirty="0" smtClean="0"/>
              <a:t> спиновые метки</a:t>
            </a:r>
            <a:endParaRPr lang="ru-RU" sz="3600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6516216" y="1844824"/>
          <a:ext cx="1440160" cy="1030703"/>
        </p:xfrm>
        <a:graphic>
          <a:graphicData uri="http://schemas.openxmlformats.org/presentationml/2006/ole">
            <p:oleObj spid="_x0000_s32771" name="CS ChemDraw Drawing" r:id="rId4" imgW="1315022" imgH="942975" progId="ChemDraw.Document.6.0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76256" y="2852936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pK</a:t>
            </a:r>
            <a:r>
              <a:rPr lang="en-US" b="1" dirty="0" smtClean="0">
                <a:solidFill>
                  <a:srgbClr val="0070C0"/>
                </a:solidFill>
              </a:rPr>
              <a:t>=2.15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16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Нитроксильные</a:t>
            </a:r>
            <a:r>
              <a:rPr lang="ru-RU" dirty="0" smtClean="0"/>
              <a:t> радикалы в биологии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Исследование динамики и взаимодействий в молекулярных системах</a:t>
            </a:r>
          </a:p>
          <a:p>
            <a:r>
              <a:rPr lang="ru-RU" dirty="0" smtClean="0"/>
              <a:t>Контрастирующие агенты для МРТ</a:t>
            </a:r>
          </a:p>
          <a:p>
            <a:r>
              <a:rPr lang="ru-RU" dirty="0" smtClean="0"/>
              <a:t>Функциональные зонды (</a:t>
            </a:r>
            <a:r>
              <a:rPr lang="ru-RU" dirty="0" err="1" smtClean="0"/>
              <a:t>ЭПР-оксиметрия</a:t>
            </a:r>
            <a:r>
              <a:rPr lang="ru-RU" dirty="0" smtClean="0"/>
              <a:t>, </a:t>
            </a:r>
            <a:r>
              <a:rPr lang="ru-RU" dirty="0" err="1" smtClean="0"/>
              <a:t>рН</a:t>
            </a:r>
            <a:r>
              <a:rPr lang="ru-RU" dirty="0" smtClean="0"/>
              <a:t>, концентрация </a:t>
            </a:r>
            <a:r>
              <a:rPr lang="ru-RU" dirty="0" err="1" smtClean="0"/>
              <a:t>тиолов</a:t>
            </a:r>
            <a:r>
              <a:rPr lang="ru-RU" dirty="0" smtClean="0"/>
              <a:t>, </a:t>
            </a:r>
            <a:r>
              <a:rPr lang="en-US" dirty="0" smtClean="0"/>
              <a:t>NO, </a:t>
            </a:r>
            <a:r>
              <a:rPr lang="en-US" dirty="0" err="1" smtClean="0"/>
              <a:t>Redox</a:t>
            </a:r>
            <a:r>
              <a:rPr lang="en-US" dirty="0" smtClean="0"/>
              <a:t> </a:t>
            </a:r>
            <a:r>
              <a:rPr lang="ru-RU" dirty="0" smtClean="0"/>
              <a:t>статус</a:t>
            </a:r>
            <a:r>
              <a:rPr lang="en-US" dirty="0" smtClean="0"/>
              <a:t>)</a:t>
            </a:r>
          </a:p>
          <a:p>
            <a:r>
              <a:rPr lang="ru-RU" dirty="0" smtClean="0"/>
              <a:t>Терапевтические применения (антиоксиданты, </a:t>
            </a:r>
            <a:r>
              <a:rPr lang="ru-RU" dirty="0" err="1" smtClean="0"/>
              <a:t>СОД-миметики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532440" y="4046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/>
              <a:t>Нитроксильные радикалы, устойчивые к восстановлению</a:t>
            </a:r>
            <a:r>
              <a:rPr lang="ru-RU" sz="2800"/>
              <a:t> </a:t>
            </a:r>
            <a:r>
              <a:rPr lang="en-US">
                <a:cs typeface="Times New Roman" pitchFamily="18" charset="0"/>
              </a:rPr>
              <a:t> </a:t>
            </a:r>
            <a:endParaRPr lang="ru-RU">
              <a:cs typeface="Times New Roman" pitchFamily="18" charset="0"/>
            </a:endParaRPr>
          </a:p>
        </p:txBody>
      </p:sp>
      <p:graphicFrame>
        <p:nvGraphicFramePr>
          <p:cNvPr id="83968" name="Object 1024"/>
          <p:cNvGraphicFramePr>
            <a:graphicFrameLocks noChangeAspect="1"/>
          </p:cNvGraphicFramePr>
          <p:nvPr/>
        </p:nvGraphicFramePr>
        <p:xfrm>
          <a:off x="2514600" y="3276600"/>
          <a:ext cx="1593850" cy="952500"/>
        </p:xfrm>
        <a:graphic>
          <a:graphicData uri="http://schemas.openxmlformats.org/presentationml/2006/ole">
            <p:oleObj spid="_x0000_s33794" name="CS ChemDraw Drawing" r:id="rId3" imgW="1449720" imgH="867240" progId="ChemDraw.Document.6.0">
              <p:embed/>
            </p:oleObj>
          </a:graphicData>
        </a:graphic>
      </p:graphicFrame>
      <p:graphicFrame>
        <p:nvGraphicFramePr>
          <p:cNvPr id="83969" name="Object 1025"/>
          <p:cNvGraphicFramePr>
            <a:graphicFrameLocks noChangeAspect="1"/>
          </p:cNvGraphicFramePr>
          <p:nvPr/>
        </p:nvGraphicFramePr>
        <p:xfrm>
          <a:off x="5181600" y="3048000"/>
          <a:ext cx="1593850" cy="1279525"/>
        </p:xfrm>
        <a:graphic>
          <a:graphicData uri="http://schemas.openxmlformats.org/presentationml/2006/ole">
            <p:oleObj spid="_x0000_s33795" name="CS ChemDraw Drawing" r:id="rId4" imgW="1449720" imgH="1163880" progId="ChemDraw.Document.6.0">
              <p:embed/>
            </p:oleObj>
          </a:graphicData>
        </a:graphic>
      </p:graphicFrame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52400" y="1828800"/>
            <a:ext cx="86979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>
                <a:solidFill>
                  <a:schemeClr val="tx2"/>
                </a:solidFill>
              </a:rPr>
              <a:t>Наблюдаемые скорости восстановления аскорбатом при </a:t>
            </a:r>
            <a:r>
              <a:rPr lang="en-US">
                <a:solidFill>
                  <a:schemeClr val="tx2"/>
                </a:solidFill>
              </a:rPr>
              <a:t>pH 5.5. </a:t>
            </a:r>
          </a:p>
          <a:p>
            <a:pPr>
              <a:spcBef>
                <a:spcPct val="20000"/>
              </a:spcBef>
            </a:pPr>
            <a:r>
              <a:rPr lang="en-US">
                <a:solidFill>
                  <a:schemeClr val="tx2"/>
                </a:solidFill>
              </a:rPr>
              <a:t>[</a:t>
            </a:r>
            <a:r>
              <a:rPr lang="ru-RU">
                <a:solidFill>
                  <a:schemeClr val="tx2"/>
                </a:solidFill>
              </a:rPr>
              <a:t>нитроксильный радикал</a:t>
            </a:r>
            <a:r>
              <a:rPr lang="en-US">
                <a:solidFill>
                  <a:schemeClr val="tx2"/>
                </a:solidFill>
              </a:rPr>
              <a:t>] 1 mM, [</a:t>
            </a:r>
            <a:r>
              <a:rPr lang="ru-RU">
                <a:solidFill>
                  <a:schemeClr val="tx2"/>
                </a:solidFill>
              </a:rPr>
              <a:t>аскорбиновая кислота</a:t>
            </a:r>
            <a:r>
              <a:rPr lang="en-US">
                <a:solidFill>
                  <a:schemeClr val="tx2"/>
                </a:solidFill>
              </a:rPr>
              <a:t>] 100 mM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590800" y="4572000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0F0F1B"/>
                </a:solidFill>
              </a:rPr>
              <a:t>0.027 </a:t>
            </a:r>
            <a:r>
              <a:rPr lang="ru-RU">
                <a:solidFill>
                  <a:srgbClr val="0F0F1B"/>
                </a:solidFill>
              </a:rPr>
              <a:t>с</a:t>
            </a:r>
            <a:r>
              <a:rPr lang="en-US" baseline="30000">
                <a:solidFill>
                  <a:srgbClr val="0F0F1B"/>
                </a:solidFill>
              </a:rPr>
              <a:t>-1</a:t>
            </a:r>
            <a:endParaRPr lang="ru-RU" baseline="30000">
              <a:solidFill>
                <a:srgbClr val="0F0F1B"/>
              </a:solidFill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486400" y="45720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0F0F1B"/>
                </a:solidFill>
              </a:rPr>
              <a:t>0.0009 </a:t>
            </a:r>
            <a:r>
              <a:rPr lang="ru-RU">
                <a:solidFill>
                  <a:srgbClr val="0F0F1B"/>
                </a:solidFill>
              </a:rPr>
              <a:t>с</a:t>
            </a:r>
            <a:r>
              <a:rPr lang="en-US" baseline="30000">
                <a:solidFill>
                  <a:srgbClr val="0F0F1B"/>
                </a:solidFill>
              </a:rPr>
              <a:t>-</a:t>
            </a:r>
            <a:r>
              <a:rPr lang="en-US" baseline="30000">
                <a:solidFill>
                  <a:schemeClr val="tx2"/>
                </a:solidFill>
              </a:rPr>
              <a:t>1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81000" y="5334000"/>
            <a:ext cx="843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>
                <a:solidFill>
                  <a:schemeClr val="tx2"/>
                </a:solidFill>
                <a:cs typeface="Times New Roman" pitchFamily="18" charset="0"/>
              </a:rPr>
              <a:t>L. Marx, R. Chiarelli, T. Guiberteau and A. Rassat, </a:t>
            </a:r>
            <a:r>
              <a:rPr lang="en-US" sz="1600" i="1">
                <a:solidFill>
                  <a:schemeClr val="tx2"/>
                </a:solidFill>
                <a:cs typeface="Times New Roman" pitchFamily="18" charset="0"/>
              </a:rPr>
              <a:t>J. Chem. Soc. Perkin Trans. 1</a:t>
            </a:r>
            <a:r>
              <a:rPr lang="en-US" sz="1600">
                <a:solidFill>
                  <a:schemeClr val="tx2"/>
                </a:solidFill>
                <a:cs typeface="Times New Roman" pitchFamily="18" charset="0"/>
              </a:rPr>
              <a:t>, 2000, 1181-1182. </a:t>
            </a:r>
            <a:endParaRPr lang="ru-RU" sz="160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17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8001000" cy="1143000"/>
          </a:xfrm>
        </p:spPr>
        <p:txBody>
          <a:bodyPr/>
          <a:lstStyle/>
          <a:p>
            <a:r>
              <a:rPr lang="ru-RU" sz="2800"/>
              <a:t>Синтез 2,2,5,5-тетраэтил-замещённых имидазолиновых нитроксильных радикалов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4800600" y="5105400"/>
            <a:ext cx="1447800" cy="1447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5C5"/>
              </a:gs>
              <a:gs pos="50000">
                <a:srgbClr val="FFFFFF"/>
              </a:gs>
              <a:gs pos="100000">
                <a:srgbClr val="FFC5C5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858000" y="5486400"/>
            <a:ext cx="1524000" cy="1066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5400000" scaled="1"/>
          </a:gradFill>
          <a:ln w="4445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304800" y="1981200"/>
          <a:ext cx="8582025" cy="4505325"/>
        </p:xfrm>
        <a:graphic>
          <a:graphicData uri="http://schemas.openxmlformats.org/presentationml/2006/ole">
            <p:oleObj spid="_x0000_s34818" name="CS ChemDraw Drawing" r:id="rId3" imgW="8582040" imgH="4505400" progId="ChemDraw.Document.6.0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685800" y="1219200"/>
            <a:ext cx="8077200" cy="3352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8D0A6"/>
              </a:gs>
              <a:gs pos="50000">
                <a:srgbClr val="DFF1C7"/>
              </a:gs>
              <a:gs pos="100000">
                <a:srgbClr val="E8D0A6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ru-RU" b="1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7315200" y="4572000"/>
            <a:ext cx="1524000" cy="1752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5400000" scaled="1"/>
          </a:gradFill>
          <a:ln w="44450">
            <a:solidFill>
              <a:srgbClr val="FF99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5638800" y="4572000"/>
            <a:ext cx="1524000" cy="1752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DFFDD"/>
              </a:gs>
              <a:gs pos="50000">
                <a:srgbClr val="FFFFFF"/>
              </a:gs>
              <a:gs pos="100000">
                <a:srgbClr val="DDFFDD"/>
              </a:gs>
            </a:gsLst>
            <a:lin ang="5400000" scaled="1"/>
          </a:gradFill>
          <a:ln w="44450">
            <a:solidFill>
              <a:srgbClr val="339966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3733800" y="4572000"/>
            <a:ext cx="1524000" cy="1752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E1E1"/>
              </a:gs>
              <a:gs pos="50000">
                <a:srgbClr val="FFFFFF"/>
              </a:gs>
              <a:gs pos="100000">
                <a:srgbClr val="FFE1E1"/>
              </a:gs>
            </a:gsLst>
            <a:lin ang="5400000" scaled="1"/>
          </a:gradFill>
          <a:ln w="4445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304800" y="4572000"/>
            <a:ext cx="1524000" cy="1752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1981200" y="4572000"/>
            <a:ext cx="1524000" cy="1752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5400000" scaled="1"/>
          </a:gradFill>
          <a:ln w="44450">
            <a:solidFill>
              <a:srgbClr val="3366FF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ru-RU" sz="2800" dirty="0" err="1"/>
              <a:t>рН-чувствительные</a:t>
            </a:r>
            <a:r>
              <a:rPr lang="ru-RU" sz="2800" dirty="0"/>
              <a:t> спиновые зонды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устойчивые </a:t>
            </a:r>
            <a:r>
              <a:rPr lang="ru-RU" sz="2800" dirty="0"/>
              <a:t>к восстановлению</a:t>
            </a:r>
          </a:p>
        </p:txBody>
      </p:sp>
      <p:graphicFrame>
        <p:nvGraphicFramePr>
          <p:cNvPr id="84992" name="Object 0"/>
          <p:cNvGraphicFramePr>
            <a:graphicFrameLocks noChangeAspect="1"/>
          </p:cNvGraphicFramePr>
          <p:nvPr/>
        </p:nvGraphicFramePr>
        <p:xfrm>
          <a:off x="806450" y="1452563"/>
          <a:ext cx="3302000" cy="3255962"/>
        </p:xfrm>
        <a:graphic>
          <a:graphicData uri="http://schemas.openxmlformats.org/presentationml/2006/ole">
            <p:oleObj spid="_x0000_s35842" name="Graph" r:id="rId3" imgW="1879200" imgH="1854720" progId="">
              <p:embed/>
            </p:oleObj>
          </a:graphicData>
        </a:graphic>
      </p:graphicFrame>
      <p:graphicFrame>
        <p:nvGraphicFramePr>
          <p:cNvPr id="84993" name="Object 1"/>
          <p:cNvGraphicFramePr>
            <a:graphicFrameLocks noChangeAspect="1"/>
          </p:cNvGraphicFramePr>
          <p:nvPr/>
        </p:nvGraphicFramePr>
        <p:xfrm>
          <a:off x="533400" y="4953000"/>
          <a:ext cx="903288" cy="989013"/>
        </p:xfrm>
        <a:graphic>
          <a:graphicData uri="http://schemas.openxmlformats.org/presentationml/2006/ole">
            <p:oleObj spid="_x0000_s35843" name="CS ChemDraw Drawing" r:id="rId4" imgW="822960" imgH="899640" progId="ChemDraw.Document.6.0">
              <p:embed/>
            </p:oleObj>
          </a:graphicData>
        </a:graphic>
      </p:graphicFrame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2209800" y="4648200"/>
          <a:ext cx="1036638" cy="1352550"/>
        </p:xfrm>
        <a:graphic>
          <a:graphicData uri="http://schemas.openxmlformats.org/presentationml/2006/ole">
            <p:oleObj spid="_x0000_s35844" name="CS ChemDraw Drawing" r:id="rId5" imgW="945000" imgH="1231920" progId="ChemDraw.Document.6.0">
              <p:embed/>
            </p:oleObj>
          </a:graphicData>
        </a:graphic>
      </p:graphicFrame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3886200" y="4648200"/>
          <a:ext cx="1036638" cy="1352550"/>
        </p:xfrm>
        <a:graphic>
          <a:graphicData uri="http://schemas.openxmlformats.org/presentationml/2006/ole">
            <p:oleObj spid="_x0000_s35845" name="CS ChemDraw Drawing" r:id="rId6" imgW="945000" imgH="1231920" progId="ChemDraw.Document.6.0">
              <p:embed/>
            </p:oleObj>
          </a:graphicData>
        </a:graphic>
      </p:graphicFrame>
      <p:graphicFrame>
        <p:nvGraphicFramePr>
          <p:cNvPr id="84996" name="Object 4"/>
          <p:cNvGraphicFramePr>
            <a:graphicFrameLocks noChangeAspect="1"/>
          </p:cNvGraphicFramePr>
          <p:nvPr/>
        </p:nvGraphicFramePr>
        <p:xfrm>
          <a:off x="7543800" y="5029200"/>
          <a:ext cx="1014413" cy="942975"/>
        </p:xfrm>
        <a:graphic>
          <a:graphicData uri="http://schemas.openxmlformats.org/presentationml/2006/ole">
            <p:oleObj spid="_x0000_s35846" name="CS ChemDraw Drawing" r:id="rId7" imgW="921960" imgH="857880" progId="ChemDraw.Document.6.0">
              <p:embed/>
            </p:oleObj>
          </a:graphicData>
        </a:graphic>
      </p:graphicFrame>
      <p:graphicFrame>
        <p:nvGraphicFramePr>
          <p:cNvPr id="84997" name="Object 5"/>
          <p:cNvGraphicFramePr>
            <a:graphicFrameLocks noChangeAspect="1"/>
          </p:cNvGraphicFramePr>
          <p:nvPr/>
        </p:nvGraphicFramePr>
        <p:xfrm>
          <a:off x="5943600" y="5029200"/>
          <a:ext cx="809625" cy="946150"/>
        </p:xfrm>
        <a:graphic>
          <a:graphicData uri="http://schemas.openxmlformats.org/presentationml/2006/ole">
            <p:oleObj spid="_x0000_s35847" name="CS ChemDraw Drawing" r:id="rId8" imgW="733320" imgH="857880" progId="ChemDraw.Document.6.0">
              <p:embed/>
            </p:oleObj>
          </a:graphicData>
        </a:graphic>
      </p:graphicFrame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33400" y="5943600"/>
            <a:ext cx="1019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>
                <a:solidFill>
                  <a:srgbClr val="0F0F1B"/>
                </a:solidFill>
              </a:rPr>
              <a:t>pK = 6.1</a:t>
            </a:r>
            <a:endParaRPr lang="ru-RU" sz="1800" b="1">
              <a:solidFill>
                <a:srgbClr val="0F0F1B"/>
              </a:solidFill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209800" y="5943600"/>
            <a:ext cx="1019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>
                <a:solidFill>
                  <a:srgbClr val="0F0F1B"/>
                </a:solidFill>
              </a:rPr>
              <a:t>pK = 7.3</a:t>
            </a:r>
            <a:endParaRPr lang="ru-RU" sz="1800" b="1">
              <a:solidFill>
                <a:srgbClr val="0F0F1B"/>
              </a:solidFill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3962400" y="5943600"/>
            <a:ext cx="1019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>
                <a:solidFill>
                  <a:srgbClr val="0F0F1B"/>
                </a:solidFill>
              </a:rPr>
              <a:t>pK = 7.4</a:t>
            </a:r>
            <a:endParaRPr lang="ru-RU" sz="1800" b="1">
              <a:solidFill>
                <a:srgbClr val="0F0F1B"/>
              </a:solidFill>
            </a:endParaRP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5867400" y="5943600"/>
            <a:ext cx="1019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>
                <a:solidFill>
                  <a:srgbClr val="0F0F1B"/>
                </a:solidFill>
              </a:rPr>
              <a:t>pK = 4.7</a:t>
            </a:r>
            <a:endParaRPr lang="ru-RU" sz="1800" b="1">
              <a:solidFill>
                <a:srgbClr val="0F0F1B"/>
              </a:solidFill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7543800" y="5943600"/>
            <a:ext cx="113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>
                <a:solidFill>
                  <a:srgbClr val="0F0F1B"/>
                </a:solidFill>
              </a:rPr>
              <a:t>pK = 4.95</a:t>
            </a:r>
            <a:endParaRPr lang="ru-RU" sz="1800" b="1">
              <a:solidFill>
                <a:srgbClr val="0F0F1B"/>
              </a:solidFill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066800" y="1295400"/>
            <a:ext cx="3814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800" b="1">
                <a:solidFill>
                  <a:srgbClr val="0F0F1B"/>
                </a:solidFill>
              </a:rPr>
              <a:t>В</a:t>
            </a:r>
            <a:r>
              <a:rPr lang="en-US" sz="1800" b="1">
                <a:solidFill>
                  <a:srgbClr val="0F0F1B"/>
                </a:solidFill>
              </a:rPr>
              <a:t> 1 mM </a:t>
            </a:r>
            <a:r>
              <a:rPr lang="ru-RU" sz="1800" b="1">
                <a:solidFill>
                  <a:srgbClr val="0F0F1B"/>
                </a:solidFill>
              </a:rPr>
              <a:t>растворе аскорбата</a:t>
            </a:r>
            <a:r>
              <a:rPr lang="en-US" sz="1800" b="1">
                <a:solidFill>
                  <a:srgbClr val="0F0F1B"/>
                </a:solidFill>
              </a:rPr>
              <a:t>, pH 7.5</a:t>
            </a:r>
            <a:endParaRPr lang="ru-RU" sz="1800" b="1">
              <a:solidFill>
                <a:srgbClr val="0F0F1B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267200" y="1219200"/>
            <a:ext cx="4572000" cy="3548063"/>
            <a:chOff x="2688" y="912"/>
            <a:chExt cx="2880" cy="2235"/>
          </a:xfrm>
        </p:grpSpPr>
        <p:graphicFrame>
          <p:nvGraphicFramePr>
            <p:cNvPr id="84998" name="Object 6"/>
            <p:cNvGraphicFramePr>
              <a:graphicFrameLocks noChangeAspect="1"/>
            </p:cNvGraphicFramePr>
            <p:nvPr/>
          </p:nvGraphicFramePr>
          <p:xfrm>
            <a:off x="2688" y="912"/>
            <a:ext cx="2880" cy="2235"/>
          </p:xfrm>
          <a:graphic>
            <a:graphicData uri="http://schemas.openxmlformats.org/presentationml/2006/ole">
              <p:oleObj spid="_x0000_s35848" name="Graph" r:id="rId9" imgW="3826080" imgH="2969280" progId="">
                <p:embed/>
              </p:oleObj>
            </a:graphicData>
          </a:graphic>
        </p:graphicFrame>
        <p:sp>
          <p:nvSpPr>
            <p:cNvPr id="10264" name="Text Box 24"/>
            <p:cNvSpPr txBox="1">
              <a:spLocks noChangeArrowheads="1"/>
            </p:cNvSpPr>
            <p:nvPr/>
          </p:nvSpPr>
          <p:spPr bwMode="auto">
            <a:xfrm>
              <a:off x="3686" y="936"/>
              <a:ext cx="11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ru-RU" sz="1800" b="1">
                  <a:solidFill>
                    <a:srgbClr val="0F0F1B"/>
                  </a:solidFill>
                </a:rPr>
                <a:t>В крови крысы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19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2501900" y="949325"/>
          <a:ext cx="6489700" cy="3775075"/>
        </p:xfrm>
        <a:graphic>
          <a:graphicData uri="http://schemas.openxmlformats.org/presentationml/2006/ole">
            <p:oleObj spid="_x0000_s36866" name="CS ChemDraw Drawing" r:id="rId3" imgW="6579360" imgH="3827880" progId="ChemDraw.Document.6.0">
              <p:embed/>
            </p:oleObj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1981200" y="2209800"/>
          <a:ext cx="5638800" cy="4724400"/>
        </p:xfrm>
        <a:graphic>
          <a:graphicData uri="http://schemas.openxmlformats.org/presentationml/2006/ole">
            <p:oleObj spid="_x0000_s36867" name="Graph" r:id="rId4" imgW="9144000" imgH="7250400" progId="">
              <p:embed/>
            </p:oleObj>
          </a:graphicData>
        </a:graphic>
      </p:graphicFrame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3429000" y="2362200"/>
          <a:ext cx="1447800" cy="1206500"/>
        </p:xfrm>
        <a:graphic>
          <a:graphicData uri="http://schemas.openxmlformats.org/presentationml/2006/ole">
            <p:oleObj spid="_x0000_s36868" name="CS ChemDraw Drawing" r:id="rId5" imgW="1176120" imgH="980280" progId="ChemDraw.Document.6.0">
              <p:embed/>
            </p:oleObj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4876800" y="4038600"/>
          <a:ext cx="2133600" cy="1751013"/>
        </p:xfrm>
        <a:graphic>
          <a:graphicData uri="http://schemas.openxmlformats.org/presentationml/2006/ole">
            <p:oleObj spid="_x0000_s36869" name="CS ChemDraw Drawing" r:id="rId6" imgW="1625760" imgH="1334160" progId="ChemDraw.Document.6.0">
              <p:embed/>
            </p:oleObj>
          </a:graphicData>
        </a:graphic>
      </p:graphicFrame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7086600" y="52578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US" sz="2000" b="1" baseline="-30000">
                <a:solidFill>
                  <a:srgbClr val="FF0000"/>
                </a:solidFill>
                <a:cs typeface="Times New Roman" pitchFamily="18" charset="0"/>
              </a:rPr>
              <a:t>red</a:t>
            </a:r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 = 1.31</a:t>
            </a:r>
            <a:r>
              <a:rPr lang="ru-RU" sz="2000" b="1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M</a:t>
            </a:r>
            <a:r>
              <a:rPr lang="en-US" sz="2000" b="1" baseline="30000">
                <a:solidFill>
                  <a:srgbClr val="FF0000"/>
                </a:solidFill>
                <a:cs typeface="Times New Roman" pitchFamily="18" charset="0"/>
              </a:rPr>
              <a:t>-1</a:t>
            </a:r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s</a:t>
            </a:r>
            <a:r>
              <a:rPr lang="en-US" sz="2000" b="1" baseline="30000">
                <a:solidFill>
                  <a:srgbClr val="FF0000"/>
                </a:solidFill>
                <a:cs typeface="Times New Roman" pitchFamily="18" charset="0"/>
              </a:rPr>
              <a:t>-1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000" b="1" baseline="-18000">
                <a:solidFill>
                  <a:srgbClr val="FF3300"/>
                </a:solidFill>
                <a:cs typeface="Times New Roman" pitchFamily="18" charset="0"/>
              </a:rPr>
              <a:t>rat</a:t>
            </a:r>
            <a:r>
              <a:rPr lang="en-US" sz="2000" b="1">
                <a:solidFill>
                  <a:srgbClr val="FF3300"/>
                </a:solidFill>
                <a:cs typeface="Times New Roman" pitchFamily="18" charset="0"/>
              </a:rPr>
              <a:t> = 108 min</a:t>
            </a:r>
            <a:endParaRPr lang="ru-RU">
              <a:solidFill>
                <a:srgbClr val="3333FF"/>
              </a:solidFill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276600" y="3429000"/>
            <a:ext cx="1906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3333FF"/>
                </a:solidFill>
                <a:cs typeface="Times New Roman" pitchFamily="18" charset="0"/>
              </a:rPr>
              <a:t>k</a:t>
            </a:r>
            <a:r>
              <a:rPr lang="en-US" sz="2000" b="1" baseline="-30000">
                <a:solidFill>
                  <a:srgbClr val="3333FF"/>
                </a:solidFill>
                <a:cs typeface="Times New Roman" pitchFamily="18" charset="0"/>
              </a:rPr>
              <a:t>red</a:t>
            </a:r>
            <a:r>
              <a:rPr lang="en-US" sz="2000" b="1">
                <a:solidFill>
                  <a:srgbClr val="3333FF"/>
                </a:solidFill>
                <a:cs typeface="Times New Roman" pitchFamily="18" charset="0"/>
              </a:rPr>
              <a:t> = 4.4 M</a:t>
            </a:r>
            <a:r>
              <a:rPr lang="en-US" sz="2000" b="1" baseline="30000">
                <a:solidFill>
                  <a:srgbClr val="3333FF"/>
                </a:solidFill>
                <a:cs typeface="Times New Roman" pitchFamily="18" charset="0"/>
              </a:rPr>
              <a:t>-1</a:t>
            </a:r>
            <a:r>
              <a:rPr lang="en-US" sz="2000" b="1">
                <a:solidFill>
                  <a:srgbClr val="3333FF"/>
                </a:solidFill>
                <a:cs typeface="Times New Roman" pitchFamily="18" charset="0"/>
              </a:rPr>
              <a:t>s</a:t>
            </a:r>
            <a:r>
              <a:rPr lang="en-US" sz="2000" b="1" baseline="30000">
                <a:solidFill>
                  <a:srgbClr val="3333FF"/>
                </a:solidFill>
                <a:cs typeface="Times New Roman" pitchFamily="18" charset="0"/>
              </a:rPr>
              <a:t>-1</a:t>
            </a:r>
            <a:r>
              <a:rPr lang="ru-RU">
                <a:solidFill>
                  <a:srgbClr val="3333FF"/>
                </a:solidFill>
              </a:rPr>
              <a:t> </a:t>
            </a:r>
            <a:endParaRPr lang="en-US">
              <a:solidFill>
                <a:srgbClr val="3333FF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3333FF"/>
                </a:solidFill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000" b="1" baseline="-18000">
                <a:solidFill>
                  <a:srgbClr val="3333FF"/>
                </a:solidFill>
                <a:cs typeface="Times New Roman" pitchFamily="18" charset="0"/>
              </a:rPr>
              <a:t>rat</a:t>
            </a:r>
            <a:r>
              <a:rPr lang="en-US" sz="2000" b="1">
                <a:solidFill>
                  <a:srgbClr val="3333FF"/>
                </a:solidFill>
                <a:cs typeface="Times New Roman" pitchFamily="18" charset="0"/>
              </a:rPr>
              <a:t> = 79 min</a:t>
            </a:r>
            <a:endParaRPr lang="ru-RU" sz="2000" b="1">
              <a:solidFill>
                <a:srgbClr val="3333FF"/>
              </a:solidFill>
              <a:cs typeface="Times New Roman" pitchFamily="18" charset="0"/>
            </a:endParaRP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179512" y="404664"/>
            <a:ext cx="8703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Новый </a:t>
            </a:r>
            <a:r>
              <a:rPr lang="ru-RU" sz="2800" b="1" dirty="0" err="1" smtClean="0">
                <a:solidFill>
                  <a:schemeClr val="tx2"/>
                </a:solidFill>
              </a:rPr>
              <a:t>спиновый</a:t>
            </a:r>
            <a:r>
              <a:rPr lang="ru-RU" sz="2800" b="1" dirty="0" smtClean="0">
                <a:solidFill>
                  <a:schemeClr val="tx2"/>
                </a:solidFill>
              </a:rPr>
              <a:t> зонд для мониторинга </a:t>
            </a:r>
            <a:r>
              <a:rPr lang="ru-RU" sz="2800" b="1" dirty="0" err="1" smtClean="0">
                <a:solidFill>
                  <a:schemeClr val="tx2"/>
                </a:solidFill>
              </a:rPr>
              <a:t>рН</a:t>
            </a:r>
            <a:r>
              <a:rPr lang="ru-RU" sz="2800" b="1" dirty="0" smtClean="0">
                <a:solidFill>
                  <a:schemeClr val="tx2"/>
                </a:solidFill>
              </a:rPr>
              <a:t> в желудке </a:t>
            </a:r>
            <a:endParaRPr lang="ru-RU" sz="2800" b="1" dirty="0">
              <a:solidFill>
                <a:schemeClr val="tx2"/>
              </a:solidFill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76213" y="1219200"/>
            <a:ext cx="2262187" cy="5029200"/>
            <a:chOff x="111" y="768"/>
            <a:chExt cx="1425" cy="3168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111" y="2784"/>
              <a:ext cx="1425" cy="1152"/>
              <a:chOff x="111" y="2784"/>
              <a:chExt cx="1425" cy="1152"/>
            </a:xfrm>
          </p:grpSpPr>
          <p:sp>
            <p:nvSpPr>
              <p:cNvPr id="32789" name="AutoShape 21"/>
              <p:cNvSpPr>
                <a:spLocks noChangeArrowheads="1"/>
              </p:cNvSpPr>
              <p:nvPr/>
            </p:nvSpPr>
            <p:spPr bwMode="auto">
              <a:xfrm>
                <a:off x="111" y="2784"/>
                <a:ext cx="1392" cy="115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6FAFE"/>
                  </a:gs>
                  <a:gs pos="50000">
                    <a:srgbClr val="FFFFFF"/>
                  </a:gs>
                  <a:gs pos="100000">
                    <a:srgbClr val="C6FAFE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ru-RU"/>
              </a:p>
            </p:txBody>
          </p:sp>
          <p:graphicFrame>
            <p:nvGraphicFramePr>
              <p:cNvPr id="32782" name="Object 14"/>
              <p:cNvGraphicFramePr>
                <a:graphicFrameLocks noChangeAspect="1"/>
              </p:cNvGraphicFramePr>
              <p:nvPr/>
            </p:nvGraphicFramePr>
            <p:xfrm>
              <a:off x="399" y="2832"/>
              <a:ext cx="510" cy="596"/>
            </p:xfrm>
            <a:graphic>
              <a:graphicData uri="http://schemas.openxmlformats.org/presentationml/2006/ole">
                <p:oleObj spid="_x0000_s36871" name="CS ChemDraw Drawing" r:id="rId7" imgW="733320" imgH="857880" progId="ChemDraw.Document.6.0">
                  <p:embed/>
                </p:oleObj>
              </a:graphicData>
            </a:graphic>
          </p:graphicFrame>
          <p:sp>
            <p:nvSpPr>
              <p:cNvPr id="32786" name="Text Box 18"/>
              <p:cNvSpPr txBox="1">
                <a:spLocks noChangeArrowheads="1"/>
              </p:cNvSpPr>
              <p:nvPr/>
            </p:nvSpPr>
            <p:spPr bwMode="auto">
              <a:xfrm>
                <a:off x="255" y="3408"/>
                <a:ext cx="1281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2000" b="1">
                    <a:solidFill>
                      <a:srgbClr val="0F0F1B"/>
                    </a:solidFill>
                    <a:cs typeface="Times New Roman" pitchFamily="18" charset="0"/>
                  </a:rPr>
                  <a:t>k</a:t>
                </a:r>
                <a:r>
                  <a:rPr lang="en-US" sz="2000" b="1" baseline="-30000">
                    <a:solidFill>
                      <a:srgbClr val="0F0F1B"/>
                    </a:solidFill>
                    <a:cs typeface="Times New Roman" pitchFamily="18" charset="0"/>
                  </a:rPr>
                  <a:t>red</a:t>
                </a:r>
                <a:r>
                  <a:rPr lang="en-US" sz="2000" b="1">
                    <a:solidFill>
                      <a:srgbClr val="0F0F1B"/>
                    </a:solidFill>
                    <a:cs typeface="Times New Roman" pitchFamily="18" charset="0"/>
                  </a:rPr>
                  <a:t> = 0.85 M</a:t>
                </a:r>
                <a:r>
                  <a:rPr lang="en-US" sz="2000" b="1" baseline="30000">
                    <a:solidFill>
                      <a:srgbClr val="0F0F1B"/>
                    </a:solidFill>
                    <a:cs typeface="Times New Roman" pitchFamily="18" charset="0"/>
                  </a:rPr>
                  <a:t>-1</a:t>
                </a:r>
                <a:r>
                  <a:rPr lang="en-US" sz="2000" b="1">
                    <a:solidFill>
                      <a:srgbClr val="0F0F1B"/>
                    </a:solidFill>
                    <a:cs typeface="Times New Roman" pitchFamily="18" charset="0"/>
                  </a:rPr>
                  <a:t>s</a:t>
                </a:r>
                <a:r>
                  <a:rPr lang="en-US" sz="2000" b="1" baseline="30000">
                    <a:solidFill>
                      <a:srgbClr val="0F0F1B"/>
                    </a:solidFill>
                    <a:cs typeface="Times New Roman" pitchFamily="18" charset="0"/>
                  </a:rPr>
                  <a:t>-1</a:t>
                </a:r>
                <a:r>
                  <a:rPr lang="ru-RU">
                    <a:solidFill>
                      <a:srgbClr val="0F0F1B"/>
                    </a:solidFill>
                  </a:rPr>
                  <a:t> </a:t>
                </a:r>
                <a:endParaRPr lang="en-US">
                  <a:solidFill>
                    <a:srgbClr val="0F0F1B"/>
                  </a:solidFill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sz="2000" b="1">
                    <a:solidFill>
                      <a:srgbClr val="0F0F1B"/>
                    </a:solidFill>
                    <a:cs typeface="Times New Roman" pitchFamily="18" charset="0"/>
                    <a:sym typeface="Symbol" pitchFamily="18" charset="2"/>
                  </a:rPr>
                  <a:t></a:t>
                </a:r>
                <a:r>
                  <a:rPr lang="en-US" sz="2000" b="1" baseline="-18000">
                    <a:solidFill>
                      <a:srgbClr val="0F0F1B"/>
                    </a:solidFill>
                    <a:cs typeface="Times New Roman" pitchFamily="18" charset="0"/>
                  </a:rPr>
                  <a:t>rat</a:t>
                </a:r>
                <a:r>
                  <a:rPr lang="en-US" sz="2000" b="1">
                    <a:solidFill>
                      <a:srgbClr val="0F0F1B"/>
                    </a:solidFill>
                    <a:cs typeface="Times New Roman" pitchFamily="18" charset="0"/>
                  </a:rPr>
                  <a:t> = 16.6 min</a:t>
                </a:r>
                <a:endParaRPr lang="ru-RU" sz="2000" b="1">
                  <a:solidFill>
                    <a:srgbClr val="0F0F1B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2791" name="Text Box 23"/>
              <p:cNvSpPr txBox="1">
                <a:spLocks noChangeArrowheads="1"/>
              </p:cNvSpPr>
              <p:nvPr/>
            </p:nvSpPr>
            <p:spPr bwMode="auto">
              <a:xfrm>
                <a:off x="960" y="3168"/>
                <a:ext cx="45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tx2"/>
                    </a:solidFill>
                  </a:rPr>
                  <a:t>HMI</a:t>
                </a:r>
                <a:endParaRPr lang="ru-RU" sz="2000" b="1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144" y="768"/>
              <a:ext cx="1344" cy="1152"/>
              <a:chOff x="144" y="768"/>
              <a:chExt cx="1344" cy="1152"/>
            </a:xfrm>
          </p:grpSpPr>
          <p:sp>
            <p:nvSpPr>
              <p:cNvPr id="32787" name="AutoShape 19"/>
              <p:cNvSpPr>
                <a:spLocks noChangeArrowheads="1"/>
              </p:cNvSpPr>
              <p:nvPr/>
            </p:nvSpPr>
            <p:spPr bwMode="auto">
              <a:xfrm>
                <a:off x="144" y="768"/>
                <a:ext cx="1296" cy="115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5FFE2"/>
                  </a:gs>
                  <a:gs pos="50000">
                    <a:srgbClr val="FFFFFF"/>
                  </a:gs>
                  <a:gs pos="100000">
                    <a:srgbClr val="C5FFE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32781" name="Object 13"/>
              <p:cNvGraphicFramePr>
                <a:graphicFrameLocks noChangeAspect="1"/>
              </p:cNvGraphicFramePr>
              <p:nvPr/>
            </p:nvGraphicFramePr>
            <p:xfrm>
              <a:off x="336" y="912"/>
              <a:ext cx="569" cy="623"/>
            </p:xfrm>
            <a:graphic>
              <a:graphicData uri="http://schemas.openxmlformats.org/presentationml/2006/ole">
                <p:oleObj spid="_x0000_s36870" name="CS ChemDraw Drawing" r:id="rId8" imgW="822960" imgH="899640" progId="ChemDraw.Document.6.0">
                  <p:embed/>
                </p:oleObj>
              </a:graphicData>
            </a:graphic>
          </p:graphicFrame>
          <p:sp>
            <p:nvSpPr>
              <p:cNvPr id="32784" name="Rectangle 16"/>
              <p:cNvSpPr>
                <a:spLocks noChangeArrowheads="1"/>
              </p:cNvSpPr>
              <p:nvPr/>
            </p:nvSpPr>
            <p:spPr bwMode="auto">
              <a:xfrm>
                <a:off x="144" y="1536"/>
                <a:ext cx="13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>
                    <a:solidFill>
                      <a:srgbClr val="0F0F1B"/>
                    </a:solidFill>
                    <a:cs typeface="Times New Roman" pitchFamily="18" charset="0"/>
                  </a:rPr>
                  <a:t>k</a:t>
                </a:r>
                <a:r>
                  <a:rPr lang="en-US" sz="2000" b="1" baseline="-30000">
                    <a:solidFill>
                      <a:srgbClr val="0F0F1B"/>
                    </a:solidFill>
                    <a:cs typeface="Times New Roman" pitchFamily="18" charset="0"/>
                  </a:rPr>
                  <a:t>red</a:t>
                </a:r>
                <a:r>
                  <a:rPr lang="en-US" sz="2000" b="1">
                    <a:solidFill>
                      <a:srgbClr val="0F0F1B"/>
                    </a:solidFill>
                    <a:cs typeface="Times New Roman" pitchFamily="18" charset="0"/>
                  </a:rPr>
                  <a:t> = 22.5</a:t>
                </a:r>
                <a:r>
                  <a:rPr lang="ru-RU" sz="2000" b="1">
                    <a:solidFill>
                      <a:srgbClr val="0F0F1B"/>
                    </a:solidFill>
                    <a:cs typeface="Times New Roman" pitchFamily="18" charset="0"/>
                  </a:rPr>
                  <a:t> </a:t>
                </a:r>
                <a:r>
                  <a:rPr lang="en-US" sz="2000" b="1">
                    <a:solidFill>
                      <a:srgbClr val="0F0F1B"/>
                    </a:solidFill>
                    <a:cs typeface="Times New Roman" pitchFamily="18" charset="0"/>
                  </a:rPr>
                  <a:t>M</a:t>
                </a:r>
                <a:r>
                  <a:rPr lang="en-US" sz="2000" b="1" baseline="30000">
                    <a:solidFill>
                      <a:srgbClr val="0F0F1B"/>
                    </a:solidFill>
                    <a:cs typeface="Times New Roman" pitchFamily="18" charset="0"/>
                  </a:rPr>
                  <a:t>-1</a:t>
                </a:r>
                <a:r>
                  <a:rPr lang="en-US" sz="2000" b="1">
                    <a:solidFill>
                      <a:srgbClr val="0F0F1B"/>
                    </a:solidFill>
                    <a:cs typeface="Times New Roman" pitchFamily="18" charset="0"/>
                  </a:rPr>
                  <a:t>s</a:t>
                </a:r>
                <a:r>
                  <a:rPr lang="en-US" sz="2000" b="1" baseline="30000">
                    <a:solidFill>
                      <a:srgbClr val="0F0F1B"/>
                    </a:solidFill>
                    <a:cs typeface="Times New Roman" pitchFamily="18" charset="0"/>
                  </a:rPr>
                  <a:t>-1</a:t>
                </a:r>
                <a:r>
                  <a:rPr lang="ru-RU">
                    <a:solidFill>
                      <a:srgbClr val="3333FF"/>
                    </a:solidFill>
                  </a:rPr>
                  <a:t> </a:t>
                </a:r>
                <a:endParaRPr lang="ru-RU" sz="2000" b="1">
                  <a:solidFill>
                    <a:srgbClr val="3333FF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2792" name="Text Box 24"/>
              <p:cNvSpPr txBox="1">
                <a:spLocks noChangeArrowheads="1"/>
              </p:cNvSpPr>
              <p:nvPr/>
            </p:nvSpPr>
            <p:spPr bwMode="auto">
              <a:xfrm>
                <a:off x="960" y="1104"/>
                <a:ext cx="40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tx2"/>
                    </a:solidFill>
                  </a:rPr>
                  <a:t>ATI</a:t>
                </a:r>
                <a:endParaRPr lang="ru-RU" sz="2000" b="1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8532440" y="18864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dirty="0" err="1" smtClean="0">
                <a:solidFill>
                  <a:schemeClr val="tx2"/>
                </a:solidFill>
                <a:latin typeface="Arial" charset="0"/>
              </a:rPr>
              <a:t>Алкилирующие</a:t>
            </a:r>
            <a:r>
              <a:rPr lang="ru-RU" sz="3200" dirty="0" smtClean="0">
                <a:solidFill>
                  <a:schemeClr val="tx2"/>
                </a:solidFill>
                <a:latin typeface="Arial" charset="0"/>
              </a:rPr>
              <a:t> спиновые метки и </a:t>
            </a:r>
            <a:r>
              <a:rPr lang="en-US" sz="3200" dirty="0" smtClean="0">
                <a:solidFill>
                  <a:schemeClr val="tx2"/>
                </a:solidFill>
                <a:latin typeface="Arial" charset="0"/>
              </a:rPr>
              <a:t> </a:t>
            </a:r>
            <a:br>
              <a:rPr lang="en-US" sz="3200" dirty="0" smtClean="0">
                <a:solidFill>
                  <a:schemeClr val="tx2"/>
                </a:solidFill>
                <a:latin typeface="Arial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Arial" charset="0"/>
              </a:rPr>
              <a:t>гидрофильные спиновые зонды</a:t>
            </a:r>
          </a:p>
        </p:txBody>
      </p:sp>
      <p:graphicFrame>
        <p:nvGraphicFramePr>
          <p:cNvPr id="61443" name="Содержимое 2"/>
          <p:cNvGraphicFramePr>
            <a:graphicFrameLocks noGrp="1"/>
          </p:cNvGraphicFramePr>
          <p:nvPr>
            <p:ph idx="4294967295"/>
          </p:nvPr>
        </p:nvGraphicFramePr>
        <p:xfrm>
          <a:off x="415925" y="1972072"/>
          <a:ext cx="8382000" cy="3365500"/>
        </p:xfrm>
        <a:graphic>
          <a:graphicData uri="http://schemas.openxmlformats.org/presentationml/2006/ole">
            <p:oleObj spid="_x0000_s37890" name="CS ChemDraw Drawing" r:id="rId3" imgW="8271605" imgH="3320558" progId="ChemDraw.Document.6.0">
              <p:embed/>
            </p:oleObj>
          </a:graphicData>
        </a:graphic>
      </p:graphicFrame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39552" y="5860504"/>
            <a:ext cx="1755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b="1" dirty="0" err="1">
                <a:solidFill>
                  <a:srgbClr val="FF0000"/>
                </a:solidFill>
                <a:latin typeface="Times New Roman" pitchFamily="18" charset="0"/>
              </a:rPr>
              <a:t>pK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 6.68 (2R=(CH</a:t>
            </a:r>
            <a:r>
              <a:rPr lang="en-US" sz="1400" b="1" baseline="-10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en-US" sz="1400" b="1" baseline="-1000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ru-RU" sz="1400" b="1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827584" y="5500464"/>
            <a:ext cx="1327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b="1" dirty="0" err="1">
                <a:solidFill>
                  <a:srgbClr val="FF0000"/>
                </a:solidFill>
                <a:latin typeface="Times New Roman" pitchFamily="18" charset="0"/>
              </a:rPr>
              <a:t>pK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 6.2 (R=Me)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21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439863"/>
          </a:xfrm>
        </p:spPr>
        <p:txBody>
          <a:bodyPr/>
          <a:lstStyle/>
          <a:p>
            <a:pPr eaLnBrk="1" hangingPunct="1"/>
            <a:r>
              <a:rPr lang="ru-RU" smtClean="0"/>
              <a:t>Инкапсулирование спинового зонда в липосомы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63713" y="1484313"/>
            <a:ext cx="9720262" cy="2782887"/>
            <a:chOff x="122" y="387"/>
            <a:chExt cx="7957" cy="2447"/>
          </a:xfrm>
        </p:grpSpPr>
        <p:sp>
          <p:nvSpPr>
            <p:cNvPr id="4108" name="Rectangle 3"/>
            <p:cNvSpPr>
              <a:spLocks noChangeArrowheads="1"/>
            </p:cNvSpPr>
            <p:nvPr/>
          </p:nvSpPr>
          <p:spPr bwMode="auto">
            <a:xfrm>
              <a:off x="1476" y="1350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09" name="Rectangle 7"/>
            <p:cNvSpPr>
              <a:spLocks noChangeArrowheads="1"/>
            </p:cNvSpPr>
            <p:nvPr/>
          </p:nvSpPr>
          <p:spPr bwMode="auto">
            <a:xfrm>
              <a:off x="2319" y="1827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153" y="387"/>
              <a:ext cx="3585" cy="2447"/>
              <a:chOff x="1440" y="1344"/>
              <a:chExt cx="2880" cy="1872"/>
            </a:xfrm>
          </p:grpSpPr>
          <p:pic>
            <p:nvPicPr>
              <p:cNvPr id="4115" name="Picture 2" descr="concept nanoSPIN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40" y="1344"/>
                <a:ext cx="2808" cy="1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16" name="Rectangle 4"/>
              <p:cNvSpPr>
                <a:spLocks noChangeArrowheads="1"/>
              </p:cNvSpPr>
              <p:nvPr/>
            </p:nvSpPr>
            <p:spPr bwMode="auto">
              <a:xfrm>
                <a:off x="3360" y="2784"/>
                <a:ext cx="960" cy="4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117" name="Oval 5"/>
              <p:cNvSpPr>
                <a:spLocks noChangeArrowheads="1"/>
              </p:cNvSpPr>
              <p:nvPr/>
            </p:nvSpPr>
            <p:spPr bwMode="auto">
              <a:xfrm>
                <a:off x="1824" y="1728"/>
                <a:ext cx="864" cy="86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4111" name="AutoShape 9"/>
            <p:cNvSpPr>
              <a:spLocks noChangeArrowheads="1"/>
            </p:cNvSpPr>
            <p:nvPr/>
          </p:nvSpPr>
          <p:spPr bwMode="auto">
            <a:xfrm>
              <a:off x="122" y="764"/>
              <a:ext cx="2987" cy="1443"/>
            </a:xfrm>
            <a:prstGeom prst="rightArrowCallout">
              <a:avLst>
                <a:gd name="adj1" fmla="val 25000"/>
                <a:gd name="adj2" fmla="val 25000"/>
                <a:gd name="adj3" fmla="val 34500"/>
                <a:gd name="adj4" fmla="val 66667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aphicFrame>
          <p:nvGraphicFramePr>
            <p:cNvPr id="4099" name="Object 6"/>
            <p:cNvGraphicFramePr>
              <a:graphicFrameLocks noChangeAspect="1"/>
            </p:cNvGraphicFramePr>
            <p:nvPr/>
          </p:nvGraphicFramePr>
          <p:xfrm>
            <a:off x="283" y="936"/>
            <a:ext cx="1733" cy="1080"/>
          </p:xfrm>
          <a:graphic>
            <a:graphicData uri="http://schemas.openxmlformats.org/presentationml/2006/ole">
              <p:oleObj spid="_x0000_s44035" r:id="rId4" imgW="3627000" imgH="2133720" progId="ChemDraw.Document.6.0">
                <p:embed/>
              </p:oleObj>
            </a:graphicData>
          </a:graphic>
        </p:graphicFrame>
        <p:sp>
          <p:nvSpPr>
            <p:cNvPr id="4112" name="Text Box 10"/>
            <p:cNvSpPr txBox="1">
              <a:spLocks noChangeArrowheads="1"/>
            </p:cNvSpPr>
            <p:nvPr/>
          </p:nvSpPr>
          <p:spPr bwMode="auto">
            <a:xfrm>
              <a:off x="861" y="1927"/>
              <a:ext cx="502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NR2</a:t>
              </a:r>
              <a:endParaRPr lang="ru-RU"/>
            </a:p>
          </p:txBody>
        </p:sp>
        <p:sp>
          <p:nvSpPr>
            <p:cNvPr id="4113" name="Text Box 12"/>
            <p:cNvSpPr txBox="1">
              <a:spLocks noChangeArrowheads="1"/>
            </p:cNvSpPr>
            <p:nvPr/>
          </p:nvSpPr>
          <p:spPr bwMode="auto">
            <a:xfrm>
              <a:off x="4128" y="2160"/>
              <a:ext cx="13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Грамицидин А</a:t>
              </a:r>
            </a:p>
          </p:txBody>
        </p:sp>
        <p:sp>
          <p:nvSpPr>
            <p:cNvPr id="4114" name="Rectangle 16"/>
            <p:cNvSpPr>
              <a:spLocks noChangeArrowheads="1"/>
            </p:cNvSpPr>
            <p:nvPr/>
          </p:nvSpPr>
          <p:spPr bwMode="auto">
            <a:xfrm>
              <a:off x="2400" y="2352"/>
              <a:ext cx="336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323850" y="3789363"/>
          <a:ext cx="3581400" cy="2339975"/>
        </p:xfrm>
        <a:graphic>
          <a:graphicData uri="http://schemas.openxmlformats.org/presentationml/2006/ole">
            <p:oleObj spid="_x0000_s44034" name="CS ChemDraw Drawing" r:id="rId5" imgW="3030807" imgH="1978962" progId="ChemDraw.Document.6.0">
              <p:embed/>
            </p:oleObj>
          </a:graphicData>
        </a:graphic>
      </p:graphicFrame>
      <p:sp>
        <p:nvSpPr>
          <p:cNvPr id="4103" name="TextBox 29"/>
          <p:cNvSpPr txBox="1">
            <a:spLocks noChangeArrowheads="1"/>
          </p:cNvSpPr>
          <p:nvPr/>
        </p:nvSpPr>
        <p:spPr bwMode="auto">
          <a:xfrm>
            <a:off x="611188" y="5995988"/>
            <a:ext cx="4105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Восстановление в гомогенате сердца крысы с добавлением 10 мМ сукцината</a:t>
            </a:r>
          </a:p>
        </p:txBody>
      </p:sp>
      <p:sp>
        <p:nvSpPr>
          <p:cNvPr id="4104" name="TextBox 30"/>
          <p:cNvSpPr txBox="1">
            <a:spLocks noChangeArrowheads="1"/>
          </p:cNvSpPr>
          <p:nvPr/>
        </p:nvSpPr>
        <p:spPr bwMode="auto">
          <a:xfrm>
            <a:off x="3538538" y="4184650"/>
            <a:ext cx="1890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NR2</a:t>
            </a:r>
            <a:r>
              <a:rPr lang="ru-RU">
                <a:latin typeface="Calibri" pitchFamily="34" charset="0"/>
              </a:rPr>
              <a:t> в липосоме </a:t>
            </a:r>
          </a:p>
        </p:txBody>
      </p:sp>
      <p:sp>
        <p:nvSpPr>
          <p:cNvPr id="4105" name="TextBox 31"/>
          <p:cNvSpPr txBox="1">
            <a:spLocks noChangeArrowheads="1"/>
          </p:cNvSpPr>
          <p:nvPr/>
        </p:nvSpPr>
        <p:spPr bwMode="auto">
          <a:xfrm>
            <a:off x="3538538" y="5264150"/>
            <a:ext cx="1728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свободный </a:t>
            </a:r>
            <a:r>
              <a:rPr lang="en-US">
                <a:latin typeface="Calibri" pitchFamily="34" charset="0"/>
              </a:rPr>
              <a:t>NR2</a:t>
            </a:r>
            <a:endParaRPr lang="ru-RU">
              <a:latin typeface="Calibri" pitchFamily="34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4483100" y="3141663"/>
            <a:ext cx="593725" cy="636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68144" y="4797152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0.38 </a:t>
            </a:r>
            <a:r>
              <a:rPr lang="ru-RU" dirty="0" err="1" smtClean="0"/>
              <a:t>Гс</a:t>
            </a:r>
            <a:r>
              <a:rPr lang="ru-RU" dirty="0" smtClean="0"/>
              <a:t> на единицу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22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7"/>
          <p:cNvSpPr>
            <a:spLocks noGrp="1"/>
          </p:cNvSpPr>
          <p:nvPr>
            <p:ph type="title"/>
          </p:nvPr>
        </p:nvSpPr>
        <p:spPr>
          <a:xfrm>
            <a:off x="250825" y="260350"/>
            <a:ext cx="8713788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Калибровка спинового зонда на </a:t>
            </a:r>
            <a:r>
              <a:rPr lang="ru-RU" sz="4000" dirty="0" err="1" smtClean="0"/>
              <a:t>низкопольном</a:t>
            </a:r>
            <a:r>
              <a:rPr lang="ru-RU" sz="4000" dirty="0" smtClean="0"/>
              <a:t> </a:t>
            </a:r>
            <a:r>
              <a:rPr lang="ru-RU" sz="4000" dirty="0" err="1" smtClean="0"/>
              <a:t>ЭПР-спектрометре</a:t>
            </a:r>
            <a:r>
              <a:rPr lang="ru-RU" sz="4000" dirty="0" smtClean="0"/>
              <a:t> при </a:t>
            </a:r>
            <a:r>
              <a:rPr lang="en-US" sz="4000" dirty="0" smtClean="0"/>
              <a:t>37 °C</a:t>
            </a:r>
            <a:endParaRPr lang="ru-RU" sz="4000" dirty="0" smtClean="0"/>
          </a:p>
        </p:txBody>
      </p:sp>
      <p:graphicFrame>
        <p:nvGraphicFramePr>
          <p:cNvPr id="25602" name="Object 6"/>
          <p:cNvGraphicFramePr>
            <a:graphicFrameLocks noChangeAspect="1"/>
          </p:cNvGraphicFramePr>
          <p:nvPr>
            <p:ph sz="half" idx="1"/>
          </p:nvPr>
        </p:nvGraphicFramePr>
        <p:xfrm>
          <a:off x="1781175" y="3406775"/>
          <a:ext cx="1389063" cy="911225"/>
        </p:xfrm>
        <a:graphic>
          <a:graphicData uri="http://schemas.openxmlformats.org/presentationml/2006/ole">
            <p:oleObj spid="_x0000_s38914" name="Graph" r:id="rId3" imgW="1389600" imgH="910800" progId="">
              <p:embed/>
            </p:oleObj>
          </a:graphicData>
        </a:graphic>
      </p:graphicFrame>
      <p:graphicFrame>
        <p:nvGraphicFramePr>
          <p:cNvPr id="25603" name="Object 13"/>
          <p:cNvGraphicFramePr>
            <a:graphicFrameLocks noChangeAspect="1"/>
          </p:cNvGraphicFramePr>
          <p:nvPr>
            <p:ph sz="quarter" idx="2"/>
          </p:nvPr>
        </p:nvGraphicFramePr>
        <p:xfrm>
          <a:off x="5435600" y="1989138"/>
          <a:ext cx="2419350" cy="1746250"/>
        </p:xfrm>
        <a:graphic>
          <a:graphicData uri="http://schemas.openxmlformats.org/presentationml/2006/ole">
            <p:oleObj spid="_x0000_s38915" name="CS ChemDraw Drawing" r:id="rId4" imgW="2419588" imgH="1746218" progId="ChemDraw.Document.6.0">
              <p:embed/>
            </p:oleObj>
          </a:graphicData>
        </a:graphic>
      </p:graphicFrame>
      <p:pic>
        <p:nvPicPr>
          <p:cNvPr id="25606" name="Рисунок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557338"/>
            <a:ext cx="446405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042988" y="1917700"/>
            <a:ext cx="1728787" cy="107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0" name="Text Box 21"/>
          <p:cNvSpPr txBox="1">
            <a:spLocks noChangeArrowheads="1"/>
          </p:cNvSpPr>
          <p:nvPr/>
        </p:nvSpPr>
        <p:spPr bwMode="auto">
          <a:xfrm rot="-5400000">
            <a:off x="-138112" y="2889250"/>
            <a:ext cx="712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a</a:t>
            </a:r>
            <a:r>
              <a:rPr lang="en-US" baseline="-10000">
                <a:latin typeface="Calibri" pitchFamily="34" charset="0"/>
              </a:rPr>
              <a:t>N</a:t>
            </a:r>
            <a:r>
              <a:rPr lang="en-US">
                <a:latin typeface="Calibri" pitchFamily="34" charset="0"/>
              </a:rPr>
              <a:t>, G</a:t>
            </a:r>
            <a:endParaRPr lang="ru-RU" baseline="-10000">
              <a:latin typeface="Calibri" pitchFamily="34" charset="0"/>
            </a:endParaRPr>
          </a:p>
        </p:txBody>
      </p:sp>
      <p:pic>
        <p:nvPicPr>
          <p:cNvPr id="13" name="Рисунок 12" descr="рис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4536" y="3753036"/>
            <a:ext cx="4139952" cy="31049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32440" y="11663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23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Заголовок 1"/>
          <p:cNvSpPr>
            <a:spLocks noGrp="1"/>
          </p:cNvSpPr>
          <p:nvPr>
            <p:ph type="title"/>
          </p:nvPr>
        </p:nvSpPr>
        <p:spPr>
          <a:xfrm>
            <a:off x="395288" y="-27384"/>
            <a:ext cx="7850187" cy="1143000"/>
          </a:xfrm>
        </p:spPr>
        <p:txBody>
          <a:bodyPr/>
          <a:lstStyle/>
          <a:p>
            <a:pPr eaLnBrk="1" hangingPunct="1"/>
            <a:r>
              <a:rPr lang="ru-RU" sz="3200" dirty="0" smtClean="0"/>
              <a:t>Измерения в изолированно сердце </a:t>
            </a:r>
            <a:br>
              <a:rPr lang="ru-RU" sz="3200" dirty="0" smtClean="0"/>
            </a:br>
            <a:r>
              <a:rPr lang="ru-RU" sz="3200" dirty="0" smtClean="0"/>
              <a:t>крысы  при ишемии/</a:t>
            </a:r>
            <a:r>
              <a:rPr lang="ru-RU" sz="3200" dirty="0" err="1" smtClean="0"/>
              <a:t>реперфузии</a:t>
            </a:r>
            <a:endParaRPr lang="ru-RU" sz="4000" dirty="0" smtClean="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243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6626" name="Object 7"/>
          <p:cNvGraphicFramePr>
            <a:graphicFrameLocks noChangeAspect="1"/>
          </p:cNvGraphicFramePr>
          <p:nvPr/>
        </p:nvGraphicFramePr>
        <p:xfrm>
          <a:off x="0" y="1124744"/>
          <a:ext cx="3506788" cy="5111750"/>
        </p:xfrm>
        <a:graphic>
          <a:graphicData uri="http://schemas.openxmlformats.org/presentationml/2006/ole">
            <p:oleObj spid="_x0000_s39938" name="CS ChemDraw Drawing" r:id="rId3" imgW="5115639" imgH="7461075" progId="ChemDraw.Document.6.0">
              <p:embed/>
            </p:oleObj>
          </a:graphicData>
        </a:graphic>
      </p:graphicFrame>
      <p:sp>
        <p:nvSpPr>
          <p:cNvPr id="26632" name="Rectangle 13"/>
          <p:cNvSpPr>
            <a:spLocks noChangeArrowheads="1"/>
          </p:cNvSpPr>
          <p:nvPr/>
        </p:nvSpPr>
        <p:spPr bwMode="auto">
          <a:xfrm>
            <a:off x="0" y="2781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6633" name="Рисунок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1917477"/>
            <a:ext cx="5040313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Rectangle 14"/>
          <p:cNvSpPr>
            <a:spLocks noChangeArrowheads="1"/>
          </p:cNvSpPr>
          <p:nvPr/>
        </p:nvSpPr>
        <p:spPr bwMode="auto">
          <a:xfrm>
            <a:off x="0" y="4076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5" name="Text Box 15"/>
          <p:cNvSpPr txBox="1">
            <a:spLocks noChangeArrowheads="1"/>
          </p:cNvSpPr>
          <p:nvPr/>
        </p:nvSpPr>
        <p:spPr bwMode="auto">
          <a:xfrm>
            <a:off x="5580063" y="2925539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Time, min</a:t>
            </a:r>
            <a:endParaRPr lang="ru-RU" sz="1600">
              <a:latin typeface="Calibri" pitchFamily="34" charset="0"/>
            </a:endParaRPr>
          </a:p>
        </p:txBody>
      </p:sp>
      <p:sp>
        <p:nvSpPr>
          <p:cNvPr id="26636" name="Text Box 21"/>
          <p:cNvSpPr txBox="1">
            <a:spLocks noChangeArrowheads="1"/>
          </p:cNvSpPr>
          <p:nvPr/>
        </p:nvSpPr>
        <p:spPr bwMode="auto">
          <a:xfrm>
            <a:off x="3779838" y="1196752"/>
            <a:ext cx="4329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Потеря интенсивности сигнала </a:t>
            </a:r>
          </a:p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менее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 10%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от первоначальной  за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30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мин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419872" y="3284984"/>
            <a:ext cx="4896544" cy="2952328"/>
            <a:chOff x="2109" y="1979"/>
            <a:chExt cx="3673" cy="2283"/>
          </a:xfrm>
        </p:grpSpPr>
        <p:pic>
          <p:nvPicPr>
            <p:cNvPr id="26639" name="Рисунок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09" y="1979"/>
              <a:ext cx="2993" cy="2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0" name="Text Box 16"/>
            <p:cNvSpPr txBox="1">
              <a:spLocks noChangeArrowheads="1"/>
            </p:cNvSpPr>
            <p:nvPr/>
          </p:nvSpPr>
          <p:spPr bwMode="auto">
            <a:xfrm>
              <a:off x="3243" y="4020"/>
              <a:ext cx="765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Calibri" pitchFamily="34" charset="0"/>
                </a:rPr>
                <a:t>Time, min</a:t>
              </a:r>
              <a:endParaRPr lang="ru-RU" sz="1600">
                <a:latin typeface="Calibri" pitchFamily="34" charset="0"/>
              </a:endParaRPr>
            </a:p>
          </p:txBody>
        </p:sp>
        <p:sp>
          <p:nvSpPr>
            <p:cNvPr id="26641" name="Rectangle 18"/>
            <p:cNvSpPr>
              <a:spLocks noChangeArrowheads="1"/>
            </p:cNvSpPr>
            <p:nvPr/>
          </p:nvSpPr>
          <p:spPr bwMode="auto">
            <a:xfrm>
              <a:off x="3379" y="2115"/>
              <a:ext cx="1542" cy="1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42" name="Text Box 19"/>
            <p:cNvSpPr txBox="1">
              <a:spLocks noChangeArrowheads="1"/>
            </p:cNvSpPr>
            <p:nvPr/>
          </p:nvSpPr>
          <p:spPr bwMode="auto">
            <a:xfrm>
              <a:off x="4988" y="3154"/>
              <a:ext cx="79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IPC + I/R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6643" name="Text Box 20"/>
            <p:cNvSpPr txBox="1">
              <a:spLocks noChangeArrowheads="1"/>
            </p:cNvSpPr>
            <p:nvPr/>
          </p:nvSpPr>
          <p:spPr bwMode="auto">
            <a:xfrm>
              <a:off x="5045" y="3430"/>
              <a:ext cx="339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I/R</a:t>
              </a:r>
              <a:endParaRPr lang="ru-RU">
                <a:latin typeface="Calibri" pitchFamily="34" charset="0"/>
              </a:endParaRPr>
            </a:p>
          </p:txBody>
        </p:sp>
        <p:graphicFrame>
          <p:nvGraphicFramePr>
            <p:cNvPr id="26627" name="Object 22"/>
            <p:cNvGraphicFramePr>
              <a:graphicFrameLocks noChangeAspect="1"/>
            </p:cNvGraphicFramePr>
            <p:nvPr/>
          </p:nvGraphicFramePr>
          <p:xfrm>
            <a:off x="3560" y="2160"/>
            <a:ext cx="1134" cy="819"/>
          </p:xfrm>
          <a:graphic>
            <a:graphicData uri="http://schemas.openxmlformats.org/presentationml/2006/ole">
              <p:oleObj spid="_x0000_s39939" name="CS ChemDraw Drawing" r:id="rId6" imgW="2419588" imgH="1746218" progId="ChemDraw.Document.6.0">
                <p:embed/>
              </p:oleObj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24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50741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Измерение </a:t>
            </a:r>
            <a:r>
              <a:rPr lang="ru-RU" sz="3600" dirty="0" err="1" smtClean="0"/>
              <a:t>рН</a:t>
            </a:r>
            <a:r>
              <a:rPr lang="ru-RU" sz="3600" dirty="0" smtClean="0"/>
              <a:t> и падение интенсивности сигнала ЭПР в молочной железе мыши и в опухолях </a:t>
            </a:r>
            <a:r>
              <a:rPr lang="en-US" sz="3600" dirty="0" smtClean="0"/>
              <a:t>MET-1</a:t>
            </a:r>
            <a:endParaRPr lang="ru-RU" sz="3600" dirty="0" smtClean="0"/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0" y="2352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8825" name="Group 153"/>
          <p:cNvGraphicFramePr>
            <a:graphicFrameLocks noGrp="1"/>
          </p:cNvGraphicFramePr>
          <p:nvPr/>
        </p:nvGraphicFramePr>
        <p:xfrm>
          <a:off x="4643438" y="1685925"/>
          <a:ext cx="4105275" cy="2318385"/>
        </p:xfrm>
        <a:graphic>
          <a:graphicData uri="http://schemas.openxmlformats.org/drawingml/2006/table">
            <a:tbl>
              <a:tblPr/>
              <a:tblGrid>
                <a:gridCol w="1169987"/>
                <a:gridCol w="1201738"/>
                <a:gridCol w="1733550"/>
              </a:tblGrid>
              <a:tr h="3968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Средние значения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рН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L-band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ЭПР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pH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микроэлектрод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опухоли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6.60±0.07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6.70±0.05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молочной  железе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6.98±0.05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7.01±0.07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650" name="Object 154"/>
          <p:cNvGraphicFramePr>
            <a:graphicFrameLocks noChangeAspect="1"/>
          </p:cNvGraphicFramePr>
          <p:nvPr/>
        </p:nvGraphicFramePr>
        <p:xfrm>
          <a:off x="1763713" y="1773238"/>
          <a:ext cx="2233612" cy="1612900"/>
        </p:xfrm>
        <a:graphic>
          <a:graphicData uri="http://schemas.openxmlformats.org/presentationml/2006/ole">
            <p:oleObj spid="_x0000_s40962" name="CS ChemDraw Drawing" r:id="rId3" imgW="2419588" imgH="1746218" progId="ChemDraw.Document.6.0">
              <p:embed/>
            </p:oleObj>
          </a:graphicData>
        </a:graphic>
      </p:graphicFrame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374650" y="3644900"/>
            <a:ext cx="6892925" cy="3111500"/>
            <a:chOff x="374650" y="3644900"/>
            <a:chExt cx="6893489" cy="3111500"/>
          </a:xfrm>
        </p:grpSpPr>
        <p:pic>
          <p:nvPicPr>
            <p:cNvPr id="27676" name="Picture 7" descr="r2r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313" y="3644900"/>
              <a:ext cx="3851275" cy="311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7" name="Text Box 156"/>
            <p:cNvSpPr txBox="1">
              <a:spLocks noChangeArrowheads="1"/>
            </p:cNvSpPr>
            <p:nvPr/>
          </p:nvSpPr>
          <p:spPr bwMode="auto">
            <a:xfrm rot="-5400000">
              <a:off x="-177800" y="4702175"/>
              <a:ext cx="1409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EPR</a:t>
              </a:r>
              <a:r>
                <a:rPr lang="en-US" sz="1200">
                  <a:latin typeface="Calibri" pitchFamily="34" charset="0"/>
                </a:rPr>
                <a:t> signal, A.u.</a:t>
              </a:r>
              <a:endParaRPr lang="ru-RU" sz="1200">
                <a:latin typeface="Calibri" pitchFamily="34" charset="0"/>
              </a:endParaRPr>
            </a:p>
          </p:txBody>
        </p:sp>
        <p:sp>
          <p:nvSpPr>
            <p:cNvPr id="27678" name="Text Box 157"/>
            <p:cNvSpPr txBox="1">
              <a:spLocks noChangeArrowheads="1"/>
            </p:cNvSpPr>
            <p:nvPr/>
          </p:nvSpPr>
          <p:spPr bwMode="auto">
            <a:xfrm>
              <a:off x="5148263" y="4070350"/>
              <a:ext cx="21198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В молочной железе</a:t>
              </a:r>
            </a:p>
          </p:txBody>
        </p:sp>
        <p:sp>
          <p:nvSpPr>
            <p:cNvPr id="27679" name="Text Box 158"/>
            <p:cNvSpPr txBox="1">
              <a:spLocks noChangeArrowheads="1"/>
            </p:cNvSpPr>
            <p:nvPr/>
          </p:nvSpPr>
          <p:spPr bwMode="auto">
            <a:xfrm>
              <a:off x="5148263" y="5157788"/>
              <a:ext cx="11642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В опухоли</a:t>
              </a:r>
            </a:p>
          </p:txBody>
        </p:sp>
        <p:sp>
          <p:nvSpPr>
            <p:cNvPr id="27680" name="AutoShape 160"/>
            <p:cNvSpPr>
              <a:spLocks noChangeArrowheads="1"/>
            </p:cNvSpPr>
            <p:nvPr/>
          </p:nvSpPr>
          <p:spPr bwMode="auto">
            <a:xfrm>
              <a:off x="4356100" y="4076700"/>
              <a:ext cx="647700" cy="288925"/>
            </a:xfrm>
            <a:prstGeom prst="leftArrow">
              <a:avLst>
                <a:gd name="adj1" fmla="val 50000"/>
                <a:gd name="adj2" fmla="val 560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81" name="AutoShape 161"/>
            <p:cNvSpPr>
              <a:spLocks noChangeArrowheads="1"/>
            </p:cNvSpPr>
            <p:nvPr/>
          </p:nvSpPr>
          <p:spPr bwMode="auto">
            <a:xfrm>
              <a:off x="4356100" y="5229225"/>
              <a:ext cx="647700" cy="288925"/>
            </a:xfrm>
            <a:prstGeom prst="leftArrow">
              <a:avLst>
                <a:gd name="adj1" fmla="val 50000"/>
                <a:gd name="adj2" fmla="val 560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25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Синтез частично </a:t>
            </a:r>
            <a:r>
              <a:rPr lang="ru-RU" sz="3600" dirty="0" err="1" smtClean="0"/>
              <a:t>дейтерированного</a:t>
            </a:r>
            <a:r>
              <a:rPr lang="ru-RU" sz="3600" dirty="0" smtClean="0"/>
              <a:t> спинового зонда</a:t>
            </a:r>
            <a:endParaRPr lang="ru-RU" sz="3600" dirty="0"/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1179513" y="1484313"/>
          <a:ext cx="6992937" cy="5257800"/>
        </p:xfrm>
        <a:graphic>
          <a:graphicData uri="http://schemas.openxmlformats.org/presentationml/2006/ole">
            <p:oleObj spid="_x0000_s54274" name="CS ChemDraw Drawing" r:id="rId3" imgW="5259229" imgH="4132374" progId="ChemDraw.Document.6.0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26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рН-Чувствительные</a:t>
            </a:r>
            <a:r>
              <a:rPr lang="ru-RU" dirty="0" smtClean="0"/>
              <a:t> спиновые зонды</a:t>
            </a: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251520" y="1700808"/>
          <a:ext cx="4968552" cy="2978183"/>
        </p:xfrm>
        <a:graphic>
          <a:graphicData uri="http://schemas.openxmlformats.org/presentationml/2006/ole">
            <p:oleObj spid="_x0000_s2049" name="CS ChemDraw Drawing" r:id="rId3" imgW="6806994" imgH="4053507" progId="ChemDraw.Document.6.0">
              <p:embed/>
            </p:oleObj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006462" y="1700808"/>
          <a:ext cx="4021184" cy="3240360"/>
        </p:xfrm>
        <a:graphic>
          <a:graphicData uri="http://schemas.openxmlformats.org/presentationml/2006/ole">
            <p:oleObj spid="_x0000_s2051" name="Graph" r:id="rId4" imgW="3951427" imgH="2979725" progId="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6516216" y="5157192"/>
          <a:ext cx="2134828" cy="648072"/>
        </p:xfrm>
        <a:graphic>
          <a:graphicData uri="http://schemas.openxmlformats.org/presentationml/2006/ole">
            <p:oleObj spid="_x0000_s2053" name="Формула" r:id="rId5" imgW="1384200" imgH="419040" progId="Equation.3">
              <p:embed/>
            </p:oleObj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013126" y="600206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13126" y="600206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12" name="Object 18"/>
          <p:cNvGraphicFramePr>
            <a:graphicFrameLocks noChangeAspect="1"/>
          </p:cNvGraphicFramePr>
          <p:nvPr/>
        </p:nvGraphicFramePr>
        <p:xfrm>
          <a:off x="1060376" y="5025752"/>
          <a:ext cx="3429000" cy="1338263"/>
        </p:xfrm>
        <a:graphic>
          <a:graphicData uri="http://schemas.openxmlformats.org/presentationml/2006/ole">
            <p:oleObj spid="_x0000_s2054" name="CS ChemDraw Drawing" r:id="rId6" imgW="2437200" imgH="951120" progId="ChemDraw.Document.6.0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532440" y="4046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/>
          </p:cNvSpPr>
          <p:nvPr>
            <p:ph type="title"/>
          </p:nvPr>
        </p:nvSpPr>
        <p:spPr>
          <a:xfrm>
            <a:off x="0" y="188913"/>
            <a:ext cx="810101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VRF PEDRI </a:t>
            </a:r>
            <a:r>
              <a:rPr lang="ru-RU" sz="4000" dirty="0" smtClean="0"/>
              <a:t>томография для </a:t>
            </a:r>
            <a:br>
              <a:rPr lang="ru-RU" sz="4000" dirty="0" smtClean="0"/>
            </a:br>
            <a:r>
              <a:rPr lang="ru-RU" sz="4000" dirty="0" smtClean="0"/>
              <a:t>измерения </a:t>
            </a:r>
            <a:r>
              <a:rPr lang="ru-RU" sz="4000" dirty="0" err="1" smtClean="0"/>
              <a:t>рН</a:t>
            </a:r>
            <a:endParaRPr lang="ru-RU" sz="4000" dirty="0" smtClean="0"/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585913"/>
            <a:ext cx="8713788" cy="4610100"/>
          </a:xfrm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539750" y="1628775"/>
            <a:ext cx="431800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4932363" y="1773238"/>
            <a:ext cx="4032250" cy="1871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8674" name="Object 11"/>
          <p:cNvGraphicFramePr>
            <a:graphicFrameLocks noChangeAspect="1"/>
          </p:cNvGraphicFramePr>
          <p:nvPr>
            <p:ph idx="1"/>
          </p:nvPr>
        </p:nvGraphicFramePr>
        <p:xfrm>
          <a:off x="5724525" y="1682750"/>
          <a:ext cx="2522538" cy="1746250"/>
        </p:xfrm>
        <a:graphic>
          <a:graphicData uri="http://schemas.openxmlformats.org/presentationml/2006/ole">
            <p:oleObj spid="_x0000_s41986" name="CS ChemDraw Drawing" r:id="rId4" imgW="2523315" imgH="1746218" progId="ChemDraw.Document.6.0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27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611560" y="1"/>
            <a:ext cx="7859713" cy="18448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err="1" smtClean="0"/>
              <a:t>Томограмма</a:t>
            </a:r>
            <a:r>
              <a:rPr lang="ru-RU" dirty="0" smtClean="0"/>
              <a:t> внеклеточной </a:t>
            </a:r>
            <a:br>
              <a:rPr lang="ru-RU" dirty="0" smtClean="0"/>
            </a:br>
            <a:r>
              <a:rPr lang="ru-RU" dirty="0" err="1" smtClean="0"/>
              <a:t>рН</a:t>
            </a:r>
            <a:r>
              <a:rPr lang="ru-RU" dirty="0" smtClean="0"/>
              <a:t> в мыши, полученная с помощью</a:t>
            </a:r>
            <a:r>
              <a:rPr lang="en-US" dirty="0" smtClean="0"/>
              <a:t> VRF PEDRI</a:t>
            </a:r>
            <a:endParaRPr lang="ru-RU" dirty="0" smtClean="0"/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179388" y="5373688"/>
            <a:ext cx="2160587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1988840"/>
            <a:ext cx="4032250" cy="2736850"/>
            <a:chOff x="1565" y="1253"/>
            <a:chExt cx="2481" cy="1814"/>
          </a:xfrm>
        </p:grpSpPr>
        <p:pic>
          <p:nvPicPr>
            <p:cNvPr id="2972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3" y="1253"/>
              <a:ext cx="2333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29" name="Rectangle 8"/>
            <p:cNvSpPr>
              <a:spLocks noChangeArrowheads="1"/>
            </p:cNvSpPr>
            <p:nvPr/>
          </p:nvSpPr>
          <p:spPr bwMode="auto">
            <a:xfrm>
              <a:off x="1791" y="1344"/>
              <a:ext cx="136" cy="1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30" name="Rectangle 9"/>
            <p:cNvSpPr>
              <a:spLocks noChangeArrowheads="1"/>
            </p:cNvSpPr>
            <p:nvPr/>
          </p:nvSpPr>
          <p:spPr bwMode="auto">
            <a:xfrm>
              <a:off x="1565" y="1752"/>
              <a:ext cx="181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aphicFrame>
        <p:nvGraphicFramePr>
          <p:cNvPr id="29799" name="Group 103"/>
          <p:cNvGraphicFramePr>
            <a:graphicFrameLocks noGrp="1"/>
          </p:cNvGraphicFramePr>
          <p:nvPr/>
        </p:nvGraphicFramePr>
        <p:xfrm>
          <a:off x="3851920" y="4149080"/>
          <a:ext cx="5076825" cy="1833245"/>
        </p:xfrm>
        <a:graphic>
          <a:graphicData uri="http://schemas.openxmlformats.org/drawingml/2006/table">
            <a:tbl>
              <a:tblPr/>
              <a:tblGrid>
                <a:gridCol w="1296913"/>
                <a:gridCol w="1151359"/>
                <a:gridCol w="1656953"/>
                <a:gridCol w="971600"/>
              </a:tblGrid>
              <a:tr h="3365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значение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рН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L-band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ЭПР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pH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микроэлектрод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VRF PEDRI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Опухоли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6.60±0.07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6.70±0.05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6.7±0.1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молочной железе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6.98±0.05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7.01±0.07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7.1±0.1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698" name="Object 11"/>
          <p:cNvGraphicFramePr>
            <a:graphicFrameLocks noChangeAspect="1"/>
          </p:cNvGraphicFramePr>
          <p:nvPr/>
        </p:nvGraphicFramePr>
        <p:xfrm>
          <a:off x="5148064" y="2060848"/>
          <a:ext cx="2522537" cy="1746250"/>
        </p:xfrm>
        <a:graphic>
          <a:graphicData uri="http://schemas.openxmlformats.org/presentationml/2006/ole">
            <p:oleObj spid="_x0000_s43010" name="CS ChemDraw Drawing" r:id="rId4" imgW="2523315" imgH="1746218" progId="ChemDraw.Document.6.0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28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381000" y="3733800"/>
          <a:ext cx="1905000" cy="1173163"/>
        </p:xfrm>
        <a:graphic>
          <a:graphicData uri="http://schemas.openxmlformats.org/presentationml/2006/ole">
            <p:oleObj spid="_x0000_s45058" name="CS ChemDraw Drawing" r:id="rId3" imgW="1351080" imgH="832320" progId="ChemDraw.Document.6.0">
              <p:embed/>
            </p:oleObj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6629400" y="3733800"/>
          <a:ext cx="1828800" cy="1235075"/>
        </p:xfrm>
        <a:graphic>
          <a:graphicData uri="http://schemas.openxmlformats.org/presentationml/2006/ole">
            <p:oleObj spid="_x0000_s45059" name="CS ChemDraw Drawing" r:id="rId4" imgW="1608480" imgH="1085760" progId="ChemDraw.Document.6.0">
              <p:embed/>
            </p:oleObj>
          </a:graphicData>
        </a:graphic>
      </p:graphicFrame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2971800" y="4191000"/>
          <a:ext cx="3810000" cy="2735263"/>
        </p:xfrm>
        <a:graphic>
          <a:graphicData uri="http://schemas.openxmlformats.org/presentationml/2006/ole">
            <p:oleObj spid="_x0000_s45060" name="Graph" r:id="rId5" imgW="4422240" imgH="3176640" progId="">
              <p:embed/>
            </p:oleObj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381000" y="1303338"/>
          <a:ext cx="8229600" cy="2430462"/>
        </p:xfrm>
        <a:graphic>
          <a:graphicData uri="http://schemas.openxmlformats.org/presentationml/2006/ole">
            <p:oleObj spid="_x0000_s45061" name="CS ChemDraw Drawing" r:id="rId6" imgW="7208280" imgH="2128320" progId="ChemDraw.Document.6.0">
              <p:embed/>
            </p:oleObj>
          </a:graphicData>
        </a:graphic>
      </p:graphicFrame>
      <p:pic>
        <p:nvPicPr>
          <p:cNvPr id="69638" name="Picture 6" descr="i234_in_P2_1_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2544763"/>
            <a:ext cx="2971800" cy="2408237"/>
          </a:xfrm>
          <a:prstGeom prst="rect">
            <a:avLst/>
          </a:prstGeom>
          <a:noFill/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7162800" y="5181600"/>
            <a:ext cx="125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FF3300"/>
                </a:solidFill>
              </a:rPr>
              <a:t>k</a:t>
            </a:r>
            <a:r>
              <a:rPr lang="en-US" sz="2000" baseline="-25000">
                <a:solidFill>
                  <a:srgbClr val="FF3300"/>
                </a:solidFill>
              </a:rPr>
              <a:t>red </a:t>
            </a:r>
            <a:r>
              <a:rPr lang="en-US" sz="2000">
                <a:solidFill>
                  <a:srgbClr val="FF3300"/>
                </a:solidFill>
              </a:rPr>
              <a:t>= 0.04</a:t>
            </a:r>
            <a:endParaRPr lang="ru-RU" sz="2000">
              <a:solidFill>
                <a:srgbClr val="FF3300"/>
              </a:solidFill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609600" y="5105400"/>
            <a:ext cx="132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FF"/>
                </a:solidFill>
              </a:rPr>
              <a:t>k</a:t>
            </a:r>
            <a:r>
              <a:rPr lang="en-US" sz="2000" baseline="-25000">
                <a:solidFill>
                  <a:srgbClr val="0000FF"/>
                </a:solidFill>
              </a:rPr>
              <a:t>red </a:t>
            </a:r>
            <a:r>
              <a:rPr lang="en-US" sz="2000">
                <a:solidFill>
                  <a:srgbClr val="0000FF"/>
                </a:solidFill>
              </a:rPr>
              <a:t>= 0.65 </a:t>
            </a:r>
            <a:endParaRPr lang="ru-RU" sz="2000">
              <a:solidFill>
                <a:srgbClr val="0000FF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7239000" y="5638800"/>
            <a:ext cx="1111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FF3300"/>
                </a:solidFill>
              </a:rPr>
              <a:t>pK = 6.1</a:t>
            </a:r>
            <a:endParaRPr lang="ru-RU" sz="2000">
              <a:solidFill>
                <a:srgbClr val="FF3300"/>
              </a:solidFill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685800" y="5562600"/>
            <a:ext cx="1111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FF"/>
                </a:solidFill>
              </a:rPr>
              <a:t>pK = 6.3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365125" y="6132513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0">
                <a:solidFill>
                  <a:srgbClr val="0000FF"/>
                </a:solidFill>
                <a:latin typeface="Arial" pitchFamily="34" charset="0"/>
              </a:rPr>
              <a:t>2R(S),4R(S)</a:t>
            </a:r>
            <a:endParaRPr lang="ru-RU" sz="1800" b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251520" y="467961"/>
            <a:ext cx="85470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sz="3200" b="0" dirty="0" smtClean="0">
                <a:latin typeface="Arial" pitchFamily="34" charset="0"/>
              </a:rPr>
              <a:t>Новые </a:t>
            </a:r>
            <a:r>
              <a:rPr lang="ru-RU" sz="3200" b="0" dirty="0" err="1" smtClean="0">
                <a:latin typeface="Arial" pitchFamily="34" charset="0"/>
              </a:rPr>
              <a:t>имидазолидиновые</a:t>
            </a:r>
            <a:r>
              <a:rPr lang="ru-RU" sz="3200" b="0" dirty="0" smtClean="0">
                <a:latin typeface="Arial" pitchFamily="34" charset="0"/>
              </a:rPr>
              <a:t> спиновые зонды</a:t>
            </a:r>
            <a:endParaRPr lang="ru-RU" sz="3200" b="0" dirty="0">
              <a:latin typeface="Arial" pitchFamily="34" charset="0"/>
            </a:endParaRPr>
          </a:p>
        </p:txBody>
      </p:sp>
      <p:graphicFrame>
        <p:nvGraphicFramePr>
          <p:cNvPr id="49183" name="Object 31"/>
          <p:cNvGraphicFramePr>
            <a:graphicFrameLocks noChangeAspect="1"/>
          </p:cNvGraphicFramePr>
          <p:nvPr/>
        </p:nvGraphicFramePr>
        <p:xfrm>
          <a:off x="4505807" y="2348881"/>
          <a:ext cx="2370450" cy="1800200"/>
        </p:xfrm>
        <a:graphic>
          <a:graphicData uri="http://schemas.openxmlformats.org/presentationml/2006/ole">
            <p:oleObj spid="_x0000_s45062" name="Graph" r:id="rId8" imgW="4255200" imgH="3229920" progId="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532440" y="26064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29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Спектры ЭПР </a:t>
            </a:r>
            <a:br>
              <a:rPr lang="ru-RU" smtClean="0"/>
            </a:br>
            <a:r>
              <a:rPr lang="ru-RU" smtClean="0"/>
              <a:t>имидазолидиновых НР</a:t>
            </a: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1219200" y="1158875"/>
          <a:ext cx="3263900" cy="2506663"/>
        </p:xfrm>
        <a:graphic>
          <a:graphicData uri="http://schemas.openxmlformats.org/presentationml/2006/ole">
            <p:oleObj spid="_x0000_s49154" name="Graph" r:id="rId3" imgW="4072320" imgH="3126240" progId="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4452938" y="1125538"/>
          <a:ext cx="3257550" cy="2590800"/>
        </p:xfrm>
        <a:graphic>
          <a:graphicData uri="http://schemas.openxmlformats.org/presentationml/2006/ole">
            <p:oleObj spid="_x0000_s49155" name="Graph" r:id="rId4" imgW="4072320" imgH="3178080" progId="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1447800" y="3530600"/>
          <a:ext cx="3257550" cy="2547938"/>
        </p:xfrm>
        <a:graphic>
          <a:graphicData uri="http://schemas.openxmlformats.org/presentationml/2006/ole">
            <p:oleObj spid="_x0000_s49156" name="Graph" r:id="rId5" imgW="4072320" imgH="3178080" progId="">
              <p:embed/>
            </p:oleObj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4532313" y="3530600"/>
          <a:ext cx="3135312" cy="2547938"/>
        </p:xfrm>
        <a:graphic>
          <a:graphicData uri="http://schemas.openxmlformats.org/presentationml/2006/ole">
            <p:oleObj spid="_x0000_s49157" name="Graph" r:id="rId6" imgW="3919680" imgH="3178080" progId="">
              <p:embed/>
            </p:oleObj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7620000" y="1643063"/>
          <a:ext cx="1147763" cy="1158875"/>
        </p:xfrm>
        <a:graphic>
          <a:graphicData uri="http://schemas.openxmlformats.org/presentationml/2006/ole">
            <p:oleObj spid="_x0000_s49158" name="CS ChemDraw Drawing" r:id="rId7" imgW="656280" imgH="662760" progId="ChemDraw.Document.6.0">
              <p:embed/>
            </p:oleObj>
          </a:graphicData>
        </a:graphic>
      </p:graphicFrame>
      <p:graphicFrame>
        <p:nvGraphicFramePr>
          <p:cNvPr id="21511" name="Object 7"/>
          <p:cNvGraphicFramePr>
            <a:graphicFrameLocks noChangeAspect="1"/>
          </p:cNvGraphicFramePr>
          <p:nvPr/>
        </p:nvGraphicFramePr>
        <p:xfrm>
          <a:off x="304800" y="4114800"/>
          <a:ext cx="1195388" cy="1125538"/>
        </p:xfrm>
        <a:graphic>
          <a:graphicData uri="http://schemas.openxmlformats.org/presentationml/2006/ole">
            <p:oleObj spid="_x0000_s49159" name="CS ChemDraw Drawing" r:id="rId8" imgW="683640" imgH="644040" progId="ChemDraw.Document.6.0">
              <p:embed/>
            </p:oleObj>
          </a:graphicData>
        </a:graphic>
      </p:graphicFrame>
      <p:graphicFrame>
        <p:nvGraphicFramePr>
          <p:cNvPr id="21512" name="Object 8"/>
          <p:cNvGraphicFramePr>
            <a:graphicFrameLocks noChangeAspect="1"/>
          </p:cNvGraphicFramePr>
          <p:nvPr/>
        </p:nvGraphicFramePr>
        <p:xfrm>
          <a:off x="7620000" y="4005263"/>
          <a:ext cx="1289050" cy="1158875"/>
        </p:xfrm>
        <a:graphic>
          <a:graphicData uri="http://schemas.openxmlformats.org/presentationml/2006/ole">
            <p:oleObj spid="_x0000_s49160" name="CS ChemDraw Drawing" r:id="rId9" imgW="736560" imgH="662760" progId="ChemDraw.Document.6.0">
              <p:embed/>
            </p:oleObj>
          </a:graphicData>
        </a:graphic>
      </p:graphicFrame>
      <p:graphicFrame>
        <p:nvGraphicFramePr>
          <p:cNvPr id="21513" name="Object 9"/>
          <p:cNvGraphicFramePr>
            <a:graphicFrameLocks noChangeAspect="1"/>
          </p:cNvGraphicFramePr>
          <p:nvPr/>
        </p:nvGraphicFramePr>
        <p:xfrm>
          <a:off x="228600" y="1811338"/>
          <a:ext cx="1057275" cy="1127125"/>
        </p:xfrm>
        <a:graphic>
          <a:graphicData uri="http://schemas.openxmlformats.org/presentationml/2006/ole">
            <p:oleObj spid="_x0000_s49161" name="CS ChemDraw Drawing" r:id="rId10" imgW="604080" imgH="644040" progId="ChemDraw.Document.6.0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ja-JP" sz="3200" smtClean="0">
                <a:ea typeface="Arial Unicode MS" pitchFamily="34" charset="-128"/>
                <a:cs typeface="Times New Roman" pitchFamily="18" charset="0"/>
              </a:rPr>
              <a:t>Данные расчётов </a:t>
            </a:r>
            <a:r>
              <a:rPr lang="en-US" altLang="ja-JP" sz="3200" smtClean="0">
                <a:ea typeface="Arial Unicode MS" pitchFamily="34" charset="-128"/>
                <a:cs typeface="Times New Roman" pitchFamily="18" charset="0"/>
              </a:rPr>
              <a:t>Gaussian-98</a:t>
            </a:r>
            <a:r>
              <a:rPr lang="en-US" altLang="ja-JP" sz="3200" baseline="30000" smtClean="0">
                <a:latin typeface="Arial Unicode MS" pitchFamily="34" charset="-128"/>
                <a:ea typeface="Arial Unicode MS" pitchFamily="34" charset="-128"/>
                <a:cs typeface="Times New Roman" pitchFamily="18" charset="0"/>
              </a:rPr>
              <a:t>3</a:t>
            </a:r>
            <a:r>
              <a:rPr lang="ru-RU" altLang="ja-JP" sz="3200" smtClean="0"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pt-BR" sz="3200" smtClean="0">
                <a:ea typeface="Arial Unicode MS" pitchFamily="34" charset="-128"/>
                <a:cs typeface="Times New Roman" pitchFamily="18" charset="0"/>
              </a:rPr>
              <a:t>B3LYP/6-31G*</a:t>
            </a:r>
            <a:endParaRPr lang="ru-RU" sz="3200" smtClean="0"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4450" name="Picture 3" descr="I:\к Анконе\mol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916238"/>
            <a:ext cx="3324225" cy="2855912"/>
          </a:xfrm>
          <a:prstGeom prst="rect">
            <a:avLst/>
          </a:prstGeom>
          <a:solidFill>
            <a:srgbClr val="66FFCC"/>
          </a:solidFill>
          <a:ln w="9525">
            <a:noFill/>
            <a:miter lim="800000"/>
            <a:headEnd/>
            <a:tailEnd/>
          </a:ln>
        </p:spPr>
      </p:pic>
      <p:pic>
        <p:nvPicPr>
          <p:cNvPr id="104451" name="Picture 7" descr="TEI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789094">
            <a:off x="4686300" y="2279651"/>
            <a:ext cx="3068637" cy="3579812"/>
          </a:xfrm>
          <a:prstGeom prst="rect">
            <a:avLst/>
          </a:prstGeom>
          <a:solidFill>
            <a:srgbClr val="89FFFF"/>
          </a:solidFill>
          <a:ln w="9525">
            <a:noFill/>
            <a:miter lim="800000"/>
            <a:headEnd/>
            <a:tailEnd/>
          </a:ln>
        </p:spPr>
      </p:pic>
      <p:cxnSp>
        <p:nvCxnSpPr>
          <p:cNvPr id="104452" name="AutoShape 9"/>
          <p:cNvCxnSpPr>
            <a:cxnSpLocks noChangeShapeType="1"/>
          </p:cNvCxnSpPr>
          <p:nvPr/>
        </p:nvCxnSpPr>
        <p:spPr bwMode="auto">
          <a:xfrm>
            <a:off x="468313" y="346075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4453" name="Freeform 11"/>
          <p:cNvSpPr>
            <a:spLocks/>
          </p:cNvSpPr>
          <p:nvPr/>
        </p:nvSpPr>
        <p:spPr bwMode="auto">
          <a:xfrm rot="-1988638">
            <a:off x="395288" y="2636838"/>
            <a:ext cx="2808287" cy="1152525"/>
          </a:xfrm>
          <a:custGeom>
            <a:avLst/>
            <a:gdLst>
              <a:gd name="T0" fmla="*/ 2147483647 w 1055"/>
              <a:gd name="T1" fmla="*/ 2147483647 h 442"/>
              <a:gd name="T2" fmla="*/ 2147483647 w 1055"/>
              <a:gd name="T3" fmla="*/ 2147483647 h 442"/>
              <a:gd name="T4" fmla="*/ 2147483647 w 1055"/>
              <a:gd name="T5" fmla="*/ 2147483647 h 442"/>
              <a:gd name="T6" fmla="*/ 2147483647 w 1055"/>
              <a:gd name="T7" fmla="*/ 2147483647 h 442"/>
              <a:gd name="T8" fmla="*/ 0 60000 65536"/>
              <a:gd name="T9" fmla="*/ 0 60000 65536"/>
              <a:gd name="T10" fmla="*/ 0 60000 65536"/>
              <a:gd name="T11" fmla="*/ 0 60000 65536"/>
              <a:gd name="T12" fmla="*/ 0 w 1055"/>
              <a:gd name="T13" fmla="*/ 0 h 442"/>
              <a:gd name="T14" fmla="*/ 1055 w 1055"/>
              <a:gd name="T15" fmla="*/ 442 h 4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5" h="442">
                <a:moveTo>
                  <a:pt x="1055" y="34"/>
                </a:moveTo>
                <a:cubicBezTo>
                  <a:pt x="926" y="33"/>
                  <a:pt x="446" y="0"/>
                  <a:pt x="278" y="27"/>
                </a:cubicBezTo>
                <a:cubicBezTo>
                  <a:pt x="116" y="67"/>
                  <a:pt x="88" y="130"/>
                  <a:pt x="44" y="199"/>
                </a:cubicBezTo>
                <a:cubicBezTo>
                  <a:pt x="0" y="268"/>
                  <a:pt x="19" y="392"/>
                  <a:pt x="12" y="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4454" name="Text Box 13"/>
          <p:cNvSpPr txBox="1">
            <a:spLocks noChangeArrowheads="1"/>
          </p:cNvSpPr>
          <p:nvPr/>
        </p:nvSpPr>
        <p:spPr bwMode="auto">
          <a:xfrm>
            <a:off x="1476375" y="1628775"/>
            <a:ext cx="5356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Атомы с высокой спиновой плотностью</a:t>
            </a:r>
          </a:p>
        </p:txBody>
      </p:sp>
      <p:sp>
        <p:nvSpPr>
          <p:cNvPr id="104455" name="Freeform 14"/>
          <p:cNvSpPr>
            <a:spLocks/>
          </p:cNvSpPr>
          <p:nvPr/>
        </p:nvSpPr>
        <p:spPr bwMode="auto">
          <a:xfrm>
            <a:off x="4067175" y="2132013"/>
            <a:ext cx="865188" cy="2178050"/>
          </a:xfrm>
          <a:custGeom>
            <a:avLst/>
            <a:gdLst>
              <a:gd name="T0" fmla="*/ 0 w 545"/>
              <a:gd name="T1" fmla="*/ 0 h 1372"/>
              <a:gd name="T2" fmla="*/ 2147483647 w 545"/>
              <a:gd name="T3" fmla="*/ 2147483647 h 1372"/>
              <a:gd name="T4" fmla="*/ 2147483647 w 545"/>
              <a:gd name="T5" fmla="*/ 2147483647 h 1372"/>
              <a:gd name="T6" fmla="*/ 0 60000 65536"/>
              <a:gd name="T7" fmla="*/ 0 60000 65536"/>
              <a:gd name="T8" fmla="*/ 0 60000 65536"/>
              <a:gd name="T9" fmla="*/ 0 w 545"/>
              <a:gd name="T10" fmla="*/ 0 h 1372"/>
              <a:gd name="T11" fmla="*/ 545 w 545"/>
              <a:gd name="T12" fmla="*/ 1372 h 13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5" h="1372">
                <a:moveTo>
                  <a:pt x="0" y="0"/>
                </a:moveTo>
                <a:cubicBezTo>
                  <a:pt x="60" y="191"/>
                  <a:pt x="268" y="918"/>
                  <a:pt x="359" y="1145"/>
                </a:cubicBezTo>
                <a:cubicBezTo>
                  <a:pt x="450" y="1372"/>
                  <a:pt x="506" y="1316"/>
                  <a:pt x="545" y="136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4456" name="Freeform 15"/>
          <p:cNvSpPr>
            <a:spLocks/>
          </p:cNvSpPr>
          <p:nvPr/>
        </p:nvSpPr>
        <p:spPr bwMode="auto">
          <a:xfrm>
            <a:off x="6877050" y="2132013"/>
            <a:ext cx="731838" cy="1223962"/>
          </a:xfrm>
          <a:custGeom>
            <a:avLst/>
            <a:gdLst>
              <a:gd name="T0" fmla="*/ 0 w 461"/>
              <a:gd name="T1" fmla="*/ 0 h 771"/>
              <a:gd name="T2" fmla="*/ 2147483647 w 461"/>
              <a:gd name="T3" fmla="*/ 2147483647 h 771"/>
              <a:gd name="T4" fmla="*/ 2147483647 w 461"/>
              <a:gd name="T5" fmla="*/ 2147483647 h 771"/>
              <a:gd name="T6" fmla="*/ 0 60000 65536"/>
              <a:gd name="T7" fmla="*/ 0 60000 65536"/>
              <a:gd name="T8" fmla="*/ 0 60000 65536"/>
              <a:gd name="T9" fmla="*/ 0 w 461"/>
              <a:gd name="T10" fmla="*/ 0 h 771"/>
              <a:gd name="T11" fmla="*/ 461 w 461"/>
              <a:gd name="T12" fmla="*/ 771 h 7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771">
                <a:moveTo>
                  <a:pt x="0" y="0"/>
                </a:moveTo>
                <a:cubicBezTo>
                  <a:pt x="66" y="84"/>
                  <a:pt x="325" y="372"/>
                  <a:pt x="393" y="501"/>
                </a:cubicBezTo>
                <a:cubicBezTo>
                  <a:pt x="461" y="630"/>
                  <a:pt x="405" y="715"/>
                  <a:pt x="408" y="7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31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 smtClean="0"/>
              <a:t>Дейтерированные</a:t>
            </a:r>
            <a:r>
              <a:rPr lang="ru-RU" sz="3600" dirty="0" smtClean="0"/>
              <a:t> </a:t>
            </a:r>
            <a:r>
              <a:rPr lang="ru-RU" sz="3600" dirty="0" err="1" smtClean="0"/>
              <a:t>имидазолидиновые</a:t>
            </a:r>
            <a:r>
              <a:rPr lang="ru-RU" sz="3600" dirty="0" smtClean="0"/>
              <a:t> спиновые зонды</a:t>
            </a:r>
            <a:endParaRPr lang="ru-RU" sz="3600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251520" y="1844824"/>
          <a:ext cx="8658873" cy="4753346"/>
        </p:xfrm>
        <a:graphic>
          <a:graphicData uri="http://schemas.openxmlformats.org/presentationml/2006/ole">
            <p:oleObj spid="_x0000_s50177" name="CS ChemDraw Drawing" r:id="rId3" imgW="7901702" imgH="4353973" progId="ChemDraw.Document.6.0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80112" y="4941168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R=CH</a:t>
            </a:r>
            <a:r>
              <a:rPr lang="en-US" b="1" baseline="-25000" dirty="0" smtClean="0">
                <a:solidFill>
                  <a:srgbClr val="0070C0"/>
                </a:solidFill>
              </a:rPr>
              <a:t>3 </a:t>
            </a:r>
            <a:r>
              <a:rPr lang="en-US" b="1" dirty="0" smtClean="0">
                <a:solidFill>
                  <a:srgbClr val="0070C0"/>
                </a:solidFill>
              </a:rPr>
              <a:t>(1/3); CD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 (2/3).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32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Спектры ЭПР обычных и частично </a:t>
            </a:r>
            <a:r>
              <a:rPr lang="ru-RU" dirty="0" err="1" smtClean="0"/>
              <a:t>дейтерированных</a:t>
            </a:r>
            <a:r>
              <a:rPr lang="ru-RU" dirty="0" smtClean="0"/>
              <a:t> НР</a:t>
            </a:r>
            <a:endParaRPr lang="ru-RU" dirty="0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299046" y="1412776"/>
          <a:ext cx="4679440" cy="2952328"/>
        </p:xfrm>
        <a:graphic>
          <a:graphicData uri="http://schemas.openxmlformats.org/presentationml/2006/ole">
            <p:oleObj spid="_x0000_s55297" name="Graph" r:id="rId3" imgW="4669536" imgH="3122371" progId="">
              <p:embed/>
            </p:oleObj>
          </a:graphicData>
        </a:graphic>
      </p:graphicFrame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559430" y="4149080"/>
          <a:ext cx="4300602" cy="2708920"/>
        </p:xfrm>
        <a:graphic>
          <a:graphicData uri="http://schemas.openxmlformats.org/presentationml/2006/ole">
            <p:oleObj spid="_x0000_s55299" name="Graph" r:id="rId4" imgW="5344973" imgH="3386938" progId="">
              <p:embed/>
            </p:oleObj>
          </a:graphicData>
        </a:graphic>
      </p:graphicFrame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5076055" y="2492895"/>
          <a:ext cx="1224137" cy="994612"/>
        </p:xfrm>
        <a:graphic>
          <a:graphicData uri="http://schemas.openxmlformats.org/presentationml/2006/ole">
            <p:oleObj spid="_x0000_s55301" name="CS ChemDraw Drawing" r:id="rId5" imgW="920258" imgH="767667" progId="ChemDraw.Document.6.0">
              <p:embed/>
            </p:oleObj>
          </a:graphicData>
        </a:graphic>
      </p:graphicFrame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03" name="Object 7"/>
          <p:cNvGraphicFramePr>
            <a:graphicFrameLocks noChangeAspect="1"/>
          </p:cNvGraphicFramePr>
          <p:nvPr/>
        </p:nvGraphicFramePr>
        <p:xfrm>
          <a:off x="4788024" y="5060202"/>
          <a:ext cx="1744192" cy="961086"/>
        </p:xfrm>
        <a:graphic>
          <a:graphicData uri="http://schemas.openxmlformats.org/presentationml/2006/ole">
            <p:oleObj spid="_x0000_s55303" name="CS ChemDraw Drawing" r:id="rId6" imgW="1369885" imgH="746236" progId="ChemDraw.Document.6.0">
              <p:embed/>
            </p:oleObj>
          </a:graphicData>
        </a:graphic>
      </p:graphicFrame>
      <p:graphicFrame>
        <p:nvGraphicFramePr>
          <p:cNvPr id="55305" name="Object 9"/>
          <p:cNvGraphicFramePr>
            <a:graphicFrameLocks noChangeAspect="1"/>
          </p:cNvGraphicFramePr>
          <p:nvPr/>
        </p:nvGraphicFramePr>
        <p:xfrm>
          <a:off x="6945191" y="5057080"/>
          <a:ext cx="1947289" cy="1180232"/>
        </p:xfrm>
        <a:graphic>
          <a:graphicData uri="http://schemas.openxmlformats.org/presentationml/2006/ole">
            <p:oleObj spid="_x0000_s55305" name="CS ChemDraw Drawing" r:id="rId7" imgW="1616345" imgH="979408" progId="ChemDraw.Document.6.0">
              <p:embed/>
            </p:oleObj>
          </a:graphicData>
        </a:graphic>
      </p:graphicFrame>
      <p:graphicFrame>
        <p:nvGraphicFramePr>
          <p:cNvPr id="55306" name="Object 10"/>
          <p:cNvGraphicFramePr>
            <a:graphicFrameLocks noChangeAspect="1"/>
          </p:cNvGraphicFramePr>
          <p:nvPr/>
        </p:nvGraphicFramePr>
        <p:xfrm>
          <a:off x="6804248" y="2492896"/>
          <a:ext cx="1704436" cy="1152128"/>
        </p:xfrm>
        <a:graphic>
          <a:graphicData uri="http://schemas.openxmlformats.org/presentationml/2006/ole">
            <p:oleObj spid="_x0000_s55306" name="CS ChemDraw Drawing" r:id="rId8" imgW="1366457" imgH="924544" progId="ChemDraw.Document.6.0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92080" y="6309320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R=CH</a:t>
            </a:r>
            <a:r>
              <a:rPr lang="en-US" b="1" baseline="-25000" dirty="0" smtClean="0">
                <a:solidFill>
                  <a:srgbClr val="0070C0"/>
                </a:solidFill>
              </a:rPr>
              <a:t>3 </a:t>
            </a:r>
            <a:r>
              <a:rPr lang="en-US" b="1" dirty="0" smtClean="0">
                <a:solidFill>
                  <a:srgbClr val="0070C0"/>
                </a:solidFill>
              </a:rPr>
              <a:t>(1/3); CD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 (2/3).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33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1243013" y="228600"/>
            <a:ext cx="7505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chemeClr val="tx2"/>
                </a:solidFill>
              </a:rPr>
              <a:t>Константы скоростей восстановления имидазолидиновых НР аскорбатом</a:t>
            </a:r>
          </a:p>
        </p:txBody>
      </p:sp>
      <p:pic>
        <p:nvPicPr>
          <p:cNvPr id="22" name="Рисунок 21" descr="dia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3"/>
            <a:ext cx="8640960" cy="547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34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7" name="Rectangle 30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Корреляция между константами скоростей с </a:t>
            </a:r>
            <a:br>
              <a:rPr lang="ru-RU" sz="2800" dirty="0" smtClean="0"/>
            </a:br>
            <a:r>
              <a:rPr lang="ru-RU" sz="2800" dirty="0" smtClean="0"/>
              <a:t>аскорбиновой кислотой (</a:t>
            </a:r>
            <a:r>
              <a:rPr lang="en-US" sz="2800" i="1" dirty="0" err="1" smtClean="0"/>
              <a:t>k</a:t>
            </a:r>
            <a:r>
              <a:rPr lang="en-US" sz="2800" baseline="-25000" dirty="0" err="1" smtClean="0"/>
              <a:t>Asc</a:t>
            </a:r>
            <a:r>
              <a:rPr lang="ru-RU" sz="2800" dirty="0" smtClean="0"/>
              <a:t>) и с 1-(</a:t>
            </a:r>
            <a:r>
              <a:rPr lang="ru-RU" sz="2800" dirty="0" err="1" smtClean="0"/>
              <a:t>трет-бутоксикарбонил</a:t>
            </a:r>
            <a:r>
              <a:rPr lang="ru-RU" sz="2800" dirty="0" smtClean="0"/>
              <a:t>)-</a:t>
            </a:r>
            <a:r>
              <a:rPr lang="ru-RU" sz="2800" dirty="0" err="1" smtClean="0"/>
              <a:t>этильным</a:t>
            </a:r>
            <a:r>
              <a:rPr lang="ru-RU" sz="2800" dirty="0" smtClean="0"/>
              <a:t> радикалом (</a:t>
            </a:r>
            <a:r>
              <a:rPr lang="en-US" sz="2800" i="1" dirty="0" err="1" smtClean="0"/>
              <a:t>k</a:t>
            </a:r>
            <a:r>
              <a:rPr lang="en-US" sz="2800" baseline="-25000" dirty="0" err="1" smtClean="0"/>
              <a:t>c</a:t>
            </a:r>
            <a:r>
              <a:rPr lang="ru-RU" sz="2800" dirty="0" smtClean="0"/>
              <a:t>)  </a:t>
            </a:r>
          </a:p>
        </p:txBody>
      </p:sp>
      <p:graphicFrame>
        <p:nvGraphicFramePr>
          <p:cNvPr id="15362" name="Object 12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765175"/>
          <a:ext cx="6696075" cy="4951413"/>
        </p:xfrm>
        <a:graphic>
          <a:graphicData uri="http://schemas.openxmlformats.org/presentationml/2006/ole">
            <p:oleObj spid="_x0000_s56322" name="Graph" r:id="rId3" imgW="4312800" imgH="3189600" progId="">
              <p:embed/>
            </p:oleObj>
          </a:graphicData>
        </a:graphic>
      </p:graphicFrame>
      <p:sp>
        <p:nvSpPr>
          <p:cNvPr id="15388" name="Rectangle 7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89" name="AutoShape 4"/>
          <p:cNvSpPr>
            <a:spLocks noChangeArrowheads="1"/>
          </p:cNvSpPr>
          <p:nvPr/>
        </p:nvSpPr>
        <p:spPr bwMode="auto">
          <a:xfrm>
            <a:off x="7794625" y="5486400"/>
            <a:ext cx="8921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97777"/>
              </a:gs>
              <a:gs pos="50000">
                <a:srgbClr val="FFFFFF"/>
              </a:gs>
              <a:gs pos="100000">
                <a:srgbClr val="F9777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90" name="AutoShape 5"/>
          <p:cNvSpPr>
            <a:spLocks noChangeArrowheads="1"/>
          </p:cNvSpPr>
          <p:nvPr/>
        </p:nvSpPr>
        <p:spPr bwMode="auto">
          <a:xfrm>
            <a:off x="6965950" y="5486400"/>
            <a:ext cx="7651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3BE00"/>
              </a:gs>
              <a:gs pos="50000">
                <a:srgbClr val="FFFFFF"/>
              </a:gs>
              <a:gs pos="100000">
                <a:srgbClr val="C3BE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91" name="AutoShape 6"/>
          <p:cNvSpPr>
            <a:spLocks noChangeArrowheads="1"/>
          </p:cNvSpPr>
          <p:nvPr/>
        </p:nvSpPr>
        <p:spPr bwMode="auto">
          <a:xfrm>
            <a:off x="5946775" y="5486400"/>
            <a:ext cx="9556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CC"/>
              </a:gs>
              <a:gs pos="50000">
                <a:srgbClr val="FFFFFF"/>
              </a:gs>
              <a:gs pos="100000">
                <a:srgbClr val="FF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4991100" y="5486400"/>
            <a:ext cx="8921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5AE4B6"/>
              </a:gs>
              <a:gs pos="50000">
                <a:srgbClr val="FFFFFF"/>
              </a:gs>
              <a:gs pos="100000">
                <a:srgbClr val="5AE4B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5393" name="AutoShape 8"/>
          <p:cNvSpPr>
            <a:spLocks noChangeArrowheads="1"/>
          </p:cNvSpPr>
          <p:nvPr/>
        </p:nvSpPr>
        <p:spPr bwMode="auto">
          <a:xfrm>
            <a:off x="4227513" y="5486400"/>
            <a:ext cx="700087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3398838" y="5486400"/>
            <a:ext cx="763587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5E54D"/>
              </a:gs>
              <a:gs pos="50000">
                <a:srgbClr val="FFFFFF"/>
              </a:gs>
              <a:gs pos="100000">
                <a:srgbClr val="95E54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2251075" y="5486400"/>
            <a:ext cx="10826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1295400" y="5486400"/>
            <a:ext cx="8921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folHlink"/>
              </a:gs>
              <a:gs pos="50000">
                <a:srgbClr val="FFFFFF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227513" y="5556250"/>
          <a:ext cx="612775" cy="796925"/>
        </p:xfrm>
        <a:graphic>
          <a:graphicData uri="http://schemas.openxmlformats.org/presentationml/2006/ole">
            <p:oleObj spid="_x0000_s56323" name="CS ChemDraw Drawing" r:id="rId4" imgW="733320" imgH="857880" progId="ChemDraw.Document.6.0">
              <p:embed/>
            </p:oleObj>
          </a:graphicData>
        </a:graphic>
      </p:graphicFrame>
      <p:graphicFrame>
        <p:nvGraphicFramePr>
          <p:cNvPr id="15364" name="Object 13"/>
          <p:cNvGraphicFramePr>
            <a:graphicFrameLocks noChangeAspect="1"/>
          </p:cNvGraphicFramePr>
          <p:nvPr/>
        </p:nvGraphicFramePr>
        <p:xfrm>
          <a:off x="5037138" y="5556250"/>
          <a:ext cx="782637" cy="796925"/>
        </p:xfrm>
        <a:graphic>
          <a:graphicData uri="http://schemas.openxmlformats.org/presentationml/2006/ole">
            <p:oleObj spid="_x0000_s56324" name="CS ChemDraw Drawing" r:id="rId5" imgW="936000" imgH="857880" progId="ChemDraw.Document.6.0">
              <p:embed/>
            </p:oleObj>
          </a:graphicData>
        </a:graphic>
      </p:graphicFrame>
      <p:graphicFrame>
        <p:nvGraphicFramePr>
          <p:cNvPr id="15365" name="Object 14"/>
          <p:cNvGraphicFramePr>
            <a:graphicFrameLocks noChangeAspect="1"/>
          </p:cNvGraphicFramePr>
          <p:nvPr/>
        </p:nvGraphicFramePr>
        <p:xfrm>
          <a:off x="5992813" y="5556250"/>
          <a:ext cx="862012" cy="796925"/>
        </p:xfrm>
        <a:graphic>
          <a:graphicData uri="http://schemas.openxmlformats.org/presentationml/2006/ole">
            <p:oleObj spid="_x0000_s56325" name="CS ChemDraw Drawing" r:id="rId6" imgW="1031760" imgH="857880" progId="ChemDraw.Document.6.0">
              <p:embed/>
            </p:oleObj>
          </a:graphicData>
        </a:graphic>
      </p:graphicFrame>
      <p:graphicFrame>
        <p:nvGraphicFramePr>
          <p:cNvPr id="15366" name="Object 15"/>
          <p:cNvGraphicFramePr>
            <a:graphicFrameLocks noChangeAspect="1"/>
          </p:cNvGraphicFramePr>
          <p:nvPr/>
        </p:nvGraphicFramePr>
        <p:xfrm>
          <a:off x="7011988" y="5556250"/>
          <a:ext cx="681037" cy="796925"/>
        </p:xfrm>
        <a:graphic>
          <a:graphicData uri="http://schemas.openxmlformats.org/presentationml/2006/ole">
            <p:oleObj spid="_x0000_s56326" name="CS ChemDraw Drawing" r:id="rId7" imgW="813600" imgH="857880" progId="ChemDraw.Document.6.0">
              <p:embed/>
            </p:oleObj>
          </a:graphicData>
        </a:graphic>
      </p:graphicFrame>
      <p:graphicFrame>
        <p:nvGraphicFramePr>
          <p:cNvPr id="15367" name="Object 16"/>
          <p:cNvGraphicFramePr>
            <a:graphicFrameLocks noChangeAspect="1"/>
          </p:cNvGraphicFramePr>
          <p:nvPr/>
        </p:nvGraphicFramePr>
        <p:xfrm>
          <a:off x="7840663" y="5538788"/>
          <a:ext cx="846137" cy="796925"/>
        </p:xfrm>
        <a:graphic>
          <a:graphicData uri="http://schemas.openxmlformats.org/presentationml/2006/ole">
            <p:oleObj spid="_x0000_s56327" name="CS ChemDraw Drawing" r:id="rId8" imgW="1012680" imgH="857880" progId="ChemDraw.Document.6.0">
              <p:embed/>
            </p:oleObj>
          </a:graphicData>
        </a:graphic>
      </p:graphicFrame>
      <p:graphicFrame>
        <p:nvGraphicFramePr>
          <p:cNvPr id="15368" name="Object 17"/>
          <p:cNvGraphicFramePr>
            <a:graphicFrameLocks noChangeAspect="1"/>
          </p:cNvGraphicFramePr>
          <p:nvPr/>
        </p:nvGraphicFramePr>
        <p:xfrm>
          <a:off x="3443288" y="5556250"/>
          <a:ext cx="628650" cy="708025"/>
        </p:xfrm>
        <a:graphic>
          <a:graphicData uri="http://schemas.openxmlformats.org/presentationml/2006/ole">
            <p:oleObj spid="_x0000_s56328" name="CS ChemDraw Drawing" r:id="rId9" imgW="681480" imgH="692280" progId="ChemDraw.Document.6.0">
              <p:embed/>
            </p:oleObj>
          </a:graphicData>
        </a:graphic>
      </p:graphicFrame>
      <p:graphicFrame>
        <p:nvGraphicFramePr>
          <p:cNvPr id="15369" name="Object 19"/>
          <p:cNvGraphicFramePr>
            <a:graphicFrameLocks noChangeAspect="1"/>
          </p:cNvGraphicFramePr>
          <p:nvPr/>
        </p:nvGraphicFramePr>
        <p:xfrm>
          <a:off x="1341438" y="5556250"/>
          <a:ext cx="771525" cy="796925"/>
        </p:xfrm>
        <a:graphic>
          <a:graphicData uri="http://schemas.openxmlformats.org/presentationml/2006/ole">
            <p:oleObj spid="_x0000_s56329" name="CS ChemDraw Drawing" r:id="rId10" imgW="921960" imgH="857880" progId="ChemDraw.Document.6.0">
              <p:embed/>
            </p:oleObj>
          </a:graphicData>
        </a:graphic>
      </p:graphicFrame>
      <p:graphicFrame>
        <p:nvGraphicFramePr>
          <p:cNvPr id="15370" name="Object 29"/>
          <p:cNvGraphicFramePr>
            <a:graphicFrameLocks noChangeAspect="1"/>
          </p:cNvGraphicFramePr>
          <p:nvPr>
            <p:ph sz="half" idx="2"/>
          </p:nvPr>
        </p:nvGraphicFramePr>
        <p:xfrm>
          <a:off x="2359025" y="5570538"/>
          <a:ext cx="917575" cy="882650"/>
        </p:xfrm>
        <a:graphic>
          <a:graphicData uri="http://schemas.openxmlformats.org/presentationml/2006/ole">
            <p:oleObj spid="_x0000_s56330" name="CS ChemDraw Drawing" r:id="rId11" imgW="917258" imgH="882110" progId="ChemDraw.Document.6.0">
              <p:embed/>
            </p:oleObj>
          </a:graphicData>
        </a:graphic>
      </p:graphicFrame>
      <p:graphicFrame>
        <p:nvGraphicFramePr>
          <p:cNvPr id="15386" name="Object 26"/>
          <p:cNvGraphicFramePr>
            <a:graphicFrameLocks noChangeAspect="1"/>
          </p:cNvGraphicFramePr>
          <p:nvPr/>
        </p:nvGraphicFramePr>
        <p:xfrm>
          <a:off x="1403350" y="1614488"/>
          <a:ext cx="1698625" cy="877887"/>
        </p:xfrm>
        <a:graphic>
          <a:graphicData uri="http://schemas.openxmlformats.org/presentationml/2006/ole">
            <p:oleObj spid="_x0000_s56331" name="CS ChemDraw Drawing" r:id="rId12" imgW="1698641" imgH="877395" progId="ChemDraw.Document.6.0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532440" y="26064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35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Синтез </a:t>
            </a:r>
            <a:r>
              <a:rPr lang="ru-RU" sz="3200" dirty="0" err="1" smtClean="0"/>
              <a:t>пирролиновых</a:t>
            </a:r>
            <a:r>
              <a:rPr lang="ru-RU" sz="3200" dirty="0" smtClean="0"/>
              <a:t> НР со </a:t>
            </a:r>
            <a:r>
              <a:rPr lang="ru-RU" sz="3200" dirty="0" err="1" smtClean="0"/>
              <a:t>спироциклогексановыми</a:t>
            </a:r>
            <a:r>
              <a:rPr lang="ru-RU" sz="3200" dirty="0" smtClean="0"/>
              <a:t> фрагментами в окружении </a:t>
            </a:r>
            <a:r>
              <a:rPr lang="en-US" sz="3200" dirty="0" smtClean="0"/>
              <a:t>N-O </a:t>
            </a:r>
            <a:r>
              <a:rPr lang="ru-RU" sz="3200" dirty="0" smtClean="0"/>
              <a:t>группы</a:t>
            </a:r>
            <a:endParaRPr lang="ru-RU" sz="3200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971550" y="1949450"/>
          <a:ext cx="7593013" cy="3856038"/>
        </p:xfrm>
        <a:graphic>
          <a:graphicData uri="http://schemas.openxmlformats.org/presentationml/2006/ole">
            <p:oleObj spid="_x0000_s58370" name="CS ChemDraw Drawing" r:id="rId3" imgW="4859750" imgH="2463736" progId="ChemDraw.Document.6.0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36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Luri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0528" y="1124744"/>
            <a:ext cx="5132592" cy="38884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108012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200" dirty="0" smtClean="0"/>
              <a:t>Разработчики новых технологий ЭПР и двойного </a:t>
            </a:r>
            <a:r>
              <a:rPr lang="ru-RU" sz="3200" dirty="0" err="1" smtClean="0"/>
              <a:t>протон-электронного</a:t>
            </a:r>
            <a:r>
              <a:rPr lang="ru-RU" sz="3200" dirty="0" smtClean="0"/>
              <a:t> резонанса</a:t>
            </a:r>
            <a:endParaRPr lang="ru-RU" sz="3200" dirty="0"/>
          </a:p>
        </p:txBody>
      </p:sp>
      <p:pic>
        <p:nvPicPr>
          <p:cNvPr id="5" name="Picture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62375"/>
            <a:ext cx="49815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Fos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1196752"/>
            <a:ext cx="1719231" cy="2276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5733256"/>
            <a:ext cx="3487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NMR/EPR applications group of the </a:t>
            </a:r>
          </a:p>
          <a:p>
            <a:r>
              <a:rPr lang="en-US" dirty="0" smtClean="0"/>
              <a:t>Department of Biomedical </a:t>
            </a:r>
            <a:r>
              <a:rPr lang="en-US" dirty="0"/>
              <a:t>P</a:t>
            </a:r>
            <a:r>
              <a:rPr lang="en-US" dirty="0" smtClean="0"/>
              <a:t>hysics  </a:t>
            </a:r>
          </a:p>
          <a:p>
            <a:r>
              <a:rPr lang="en-US" dirty="0" smtClean="0"/>
              <a:t>of Aberdeen University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5157192"/>
            <a:ext cx="144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David J. Lurie</a:t>
            </a:r>
            <a:endParaRPr lang="ru-RU" b="1" dirty="0"/>
          </a:p>
        </p:txBody>
      </p:sp>
      <p:sp useBgFill="1">
        <p:nvSpPr>
          <p:cNvPr id="9" name="TextBox 8"/>
          <p:cNvSpPr txBox="1"/>
          <p:nvPr/>
        </p:nvSpPr>
        <p:spPr>
          <a:xfrm>
            <a:off x="467544" y="3356992"/>
            <a:ext cx="196906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b="1" dirty="0" smtClean="0"/>
              <a:t>Margaret A. Foster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532440" y="4046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151895" y="2780928"/>
          <a:ext cx="8722292" cy="3240360"/>
        </p:xfrm>
        <a:graphic>
          <a:graphicData uri="http://schemas.openxmlformats.org/presentationml/2006/ole">
            <p:oleObj spid="_x0000_s60420" name="CS ChemDraw Drawing" r:id="rId3" imgW="6071473" imgH="2255425" progId="ChemDraw.Document.6.0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692696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Синтез </a:t>
            </a:r>
            <a:r>
              <a:rPr lang="ru-RU" sz="3600" dirty="0" err="1" smtClean="0"/>
              <a:t>пирролиновых</a:t>
            </a:r>
            <a:r>
              <a:rPr lang="ru-RU" sz="3600" dirty="0" smtClean="0"/>
              <a:t> НР со </a:t>
            </a:r>
            <a:r>
              <a:rPr lang="ru-RU" sz="3600" dirty="0" err="1" smtClean="0"/>
              <a:t>спироциклогексановыми</a:t>
            </a:r>
            <a:r>
              <a:rPr lang="ru-RU" sz="3600" dirty="0" smtClean="0"/>
              <a:t> фрагментами в окружении </a:t>
            </a:r>
            <a:r>
              <a:rPr lang="en-US" sz="3600" dirty="0" smtClean="0"/>
              <a:t>N-O </a:t>
            </a:r>
            <a:r>
              <a:rPr lang="ru-RU" sz="3600" dirty="0" smtClean="0"/>
              <a:t>группы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37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857224" y="4286256"/>
            <a:ext cx="7358114" cy="2143140"/>
            <a:chOff x="1692262" y="4572008"/>
            <a:chExt cx="6169877" cy="1552581"/>
          </a:xfrm>
        </p:grpSpPr>
        <p:graphicFrame>
          <p:nvGraphicFramePr>
            <p:cNvPr id="32772" name="Object 4"/>
            <p:cNvGraphicFramePr>
              <a:graphicFrameLocks noChangeAspect="1"/>
            </p:cNvGraphicFramePr>
            <p:nvPr/>
          </p:nvGraphicFramePr>
          <p:xfrm>
            <a:off x="6715140" y="4643446"/>
            <a:ext cx="1146999" cy="785818"/>
          </p:xfrm>
          <a:graphic>
            <a:graphicData uri="http://schemas.openxmlformats.org/presentationml/2006/ole">
              <p:oleObj spid="_x0000_s61442" name="CS ChemDraw Drawing" r:id="rId4" imgW="1492560" imgH="1023480" progId="ChemDraw.Document.6.0">
                <p:embed/>
              </p:oleObj>
            </a:graphicData>
          </a:graphic>
        </p:graphicFrame>
        <p:graphicFrame>
          <p:nvGraphicFramePr>
            <p:cNvPr id="32773" name="Object 5"/>
            <p:cNvGraphicFramePr>
              <a:graphicFrameLocks noChangeAspect="1"/>
            </p:cNvGraphicFramePr>
            <p:nvPr/>
          </p:nvGraphicFramePr>
          <p:xfrm>
            <a:off x="5643570" y="5286388"/>
            <a:ext cx="1165225" cy="766763"/>
          </p:xfrm>
          <a:graphic>
            <a:graphicData uri="http://schemas.openxmlformats.org/presentationml/2006/ole">
              <p:oleObj spid="_x0000_s61443" name="CS ChemDraw Drawing" r:id="rId5" imgW="1553040" imgH="1023480" progId="ChemDraw.Document.6.0">
                <p:embed/>
              </p:oleObj>
            </a:graphicData>
          </a:graphic>
        </p:graphicFrame>
        <p:graphicFrame>
          <p:nvGraphicFramePr>
            <p:cNvPr id="32774" name="Object 6"/>
            <p:cNvGraphicFramePr>
              <a:graphicFrameLocks noChangeAspect="1"/>
            </p:cNvGraphicFramePr>
            <p:nvPr/>
          </p:nvGraphicFramePr>
          <p:xfrm>
            <a:off x="4929190" y="4643446"/>
            <a:ext cx="977900" cy="766763"/>
          </p:xfrm>
          <a:graphic>
            <a:graphicData uri="http://schemas.openxmlformats.org/presentationml/2006/ole">
              <p:oleObj spid="_x0000_s61444" name="CS ChemDraw Drawing" r:id="rId6" imgW="1303200" imgH="1023480" progId="ChemDraw.Document.6.0">
                <p:embed/>
              </p:oleObj>
            </a:graphicData>
          </a:graphic>
        </p:graphicFrame>
        <p:graphicFrame>
          <p:nvGraphicFramePr>
            <p:cNvPr id="32775" name="Object 7"/>
            <p:cNvGraphicFramePr>
              <a:graphicFrameLocks noChangeAspect="1"/>
            </p:cNvGraphicFramePr>
            <p:nvPr/>
          </p:nvGraphicFramePr>
          <p:xfrm>
            <a:off x="4121154" y="5357826"/>
            <a:ext cx="1022350" cy="766763"/>
          </p:xfrm>
          <a:graphic>
            <a:graphicData uri="http://schemas.openxmlformats.org/presentationml/2006/ole">
              <p:oleObj spid="_x0000_s61445" name="CS ChemDraw Drawing" r:id="rId7" imgW="1363680" imgH="1023480" progId="ChemDraw.Document.6.0">
                <p:embed/>
              </p:oleObj>
            </a:graphicData>
          </a:graphic>
        </p:graphicFrame>
        <p:graphicFrame>
          <p:nvGraphicFramePr>
            <p:cNvPr id="32776" name="Object 8"/>
            <p:cNvGraphicFramePr>
              <a:graphicFrameLocks noChangeAspect="1"/>
            </p:cNvGraphicFramePr>
            <p:nvPr/>
          </p:nvGraphicFramePr>
          <p:xfrm>
            <a:off x="1692262" y="4714884"/>
            <a:ext cx="1022350" cy="766763"/>
          </p:xfrm>
          <a:graphic>
            <a:graphicData uri="http://schemas.openxmlformats.org/presentationml/2006/ole">
              <p:oleObj spid="_x0000_s61446" name="CS ChemDraw Drawing" r:id="rId8" imgW="1363680" imgH="1023480" progId="ChemDraw.Document.6.0">
                <p:embed/>
              </p:oleObj>
            </a:graphicData>
          </a:graphic>
        </p:graphicFrame>
        <p:graphicFrame>
          <p:nvGraphicFramePr>
            <p:cNvPr id="32777" name="Object 9"/>
            <p:cNvGraphicFramePr>
              <a:graphicFrameLocks noChangeAspect="1"/>
            </p:cNvGraphicFramePr>
            <p:nvPr/>
          </p:nvGraphicFramePr>
          <p:xfrm>
            <a:off x="2379654" y="5357826"/>
            <a:ext cx="977900" cy="766763"/>
          </p:xfrm>
          <a:graphic>
            <a:graphicData uri="http://schemas.openxmlformats.org/presentationml/2006/ole">
              <p:oleObj spid="_x0000_s61447" name="CS ChemDraw Drawing" r:id="rId9" imgW="1303200" imgH="1023480" progId="ChemDraw.Document.6.0">
                <p:embed/>
              </p:oleObj>
            </a:graphicData>
          </a:graphic>
        </p:graphicFrame>
        <p:graphicFrame>
          <p:nvGraphicFramePr>
            <p:cNvPr id="32778" name="Object 10"/>
            <p:cNvGraphicFramePr>
              <a:graphicFrameLocks noChangeAspect="1"/>
            </p:cNvGraphicFramePr>
            <p:nvPr/>
          </p:nvGraphicFramePr>
          <p:xfrm>
            <a:off x="3324222" y="4572008"/>
            <a:ext cx="819150" cy="933450"/>
          </p:xfrm>
          <a:graphic>
            <a:graphicData uri="http://schemas.openxmlformats.org/presentationml/2006/ole">
              <p:oleObj spid="_x0000_s61448" name="CS ChemDraw Drawing" r:id="rId10" imgW="1092960" imgH="1245600" progId="ChemDraw.Document.6.0">
                <p:embed/>
              </p:oleObj>
            </a:graphicData>
          </a:graphic>
        </p:graphicFrame>
      </p:grpSp>
      <p:grpSp>
        <p:nvGrpSpPr>
          <p:cNvPr id="3" name="Группа 16"/>
          <p:cNvGrpSpPr/>
          <p:nvPr/>
        </p:nvGrpSpPr>
        <p:grpSpPr>
          <a:xfrm>
            <a:off x="-785850" y="18000"/>
            <a:ext cx="10715700" cy="4740689"/>
            <a:chOff x="-3357618" y="-357214"/>
            <a:chExt cx="10715700" cy="4740689"/>
          </a:xfrm>
        </p:grpSpPr>
        <p:graphicFrame>
          <p:nvGraphicFramePr>
            <p:cNvPr id="32779" name="Object 11"/>
            <p:cNvGraphicFramePr>
              <a:graphicFrameLocks noChangeAspect="1"/>
            </p:cNvGraphicFramePr>
            <p:nvPr/>
          </p:nvGraphicFramePr>
          <p:xfrm>
            <a:off x="-3357618" y="-357214"/>
            <a:ext cx="10715700" cy="4740689"/>
          </p:xfrm>
          <a:graphic>
            <a:graphicData uri="http://schemas.openxmlformats.org/presentationml/2006/ole">
              <p:oleObj spid="_x0000_s61449" name="Graph" r:id="rId11" imgW="6836040" imgH="3024000" progId="">
                <p:embed/>
              </p:oleObj>
            </a:graphicData>
          </a:graphic>
        </p:graphicFrame>
        <p:sp>
          <p:nvSpPr>
            <p:cNvPr id="16" name="Прямоугольник 15"/>
            <p:cNvSpPr/>
            <p:nvPr/>
          </p:nvSpPr>
          <p:spPr>
            <a:xfrm>
              <a:off x="5000628" y="402386"/>
              <a:ext cx="428628" cy="31432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32781" name="Object 13"/>
          <p:cNvGraphicFramePr>
            <a:graphicFrameLocks noChangeAspect="1"/>
          </p:cNvGraphicFramePr>
          <p:nvPr/>
        </p:nvGraphicFramePr>
        <p:xfrm>
          <a:off x="5899008" y="500042"/>
          <a:ext cx="1530512" cy="1383719"/>
        </p:xfrm>
        <a:graphic>
          <a:graphicData uri="http://schemas.openxmlformats.org/presentationml/2006/ole">
            <p:oleObj spid="_x0000_s61450" name="CS ChemDraw Drawing" r:id="rId12" imgW="1346400" imgH="1216440" progId="ChemDraw.Document.6.0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38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Затухание спинового эха при температуре 106 К</a:t>
            </a:r>
            <a:endParaRPr lang="ru-RU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588224" y="4725144"/>
          <a:ext cx="1811263" cy="1608131"/>
        </p:xfrm>
        <a:graphic>
          <a:graphicData uri="http://schemas.openxmlformats.org/presentationml/2006/ole">
            <p:oleObj spid="_x0000_s57346" name="CS ChemDraw Drawing" r:id="rId3" imgW="1019270" imgH="904827" progId="ChemDraw.Document.6.0">
              <p:embed/>
            </p:oleObj>
          </a:graphicData>
        </a:graphic>
      </p:graphicFrame>
      <p:pic>
        <p:nvPicPr>
          <p:cNvPr id="8" name="Рисунок 7" descr="G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600385"/>
            <a:ext cx="4536504" cy="3844839"/>
          </a:xfrm>
          <a:prstGeom prst="rect">
            <a:avLst/>
          </a:prstGeom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228184" y="1772816"/>
          <a:ext cx="2016224" cy="2334406"/>
        </p:xfrm>
        <a:graphic>
          <a:graphicData uri="http://schemas.openxmlformats.org/presentationml/2006/ole">
            <p:oleObj spid="_x0000_s57347" name="CS ChemDraw Drawing" r:id="rId5" imgW="985409" imgH="1141000" progId="ChemDraw.Document.6.0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3568" y="558924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Kathirvelu</a:t>
            </a:r>
            <a:r>
              <a:rPr lang="en-US" dirty="0"/>
              <a:t>, V.; Smith, C.; Parks, C.; </a:t>
            </a:r>
            <a:r>
              <a:rPr lang="en-US" dirty="0" err="1"/>
              <a:t>Mannan</a:t>
            </a:r>
            <a:r>
              <a:rPr lang="en-US" dirty="0"/>
              <a:t>, M. A.; Miura, Y.; </a:t>
            </a:r>
            <a:r>
              <a:rPr lang="en-US" dirty="0" err="1"/>
              <a:t>Takeshita</a:t>
            </a:r>
            <a:r>
              <a:rPr lang="en-US" dirty="0"/>
              <a:t>, K.; Eaton S. S.; G. Eaton, R. </a:t>
            </a:r>
            <a:r>
              <a:rPr lang="en-US" i="1" dirty="0"/>
              <a:t>Chem. </a:t>
            </a:r>
            <a:r>
              <a:rPr lang="en-US" i="1" dirty="0" err="1"/>
              <a:t>Commun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b="1" dirty="0"/>
              <a:t>2009</a:t>
            </a:r>
            <a:r>
              <a:rPr lang="en-US" dirty="0"/>
              <a:t>, 454–456.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39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1258888" y="1268413"/>
          <a:ext cx="6926262" cy="5465762"/>
        </p:xfrm>
        <a:graphic>
          <a:graphicData uri="http://schemas.openxmlformats.org/presentationml/2006/ole">
            <p:oleObj spid="_x0000_s59394" name="CS ChemDraw Drawing" r:id="rId3" imgW="5149072" imgH="4062508" progId="ChemDraw.Document.6.0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404664"/>
            <a:ext cx="8385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Спиновые метки для адресного введения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40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-323850" y="836613"/>
          <a:ext cx="9467850" cy="4799012"/>
        </p:xfrm>
        <a:graphic>
          <a:graphicData uri="http://schemas.openxmlformats.org/presentationml/2006/ole">
            <p:oleObj spid="_x0000_s47106" name="Graph" r:id="rId3" imgW="4318560" imgH="3146400" progId="">
              <p:embed/>
            </p:oleObj>
          </a:graphicData>
        </a:graphic>
      </p:graphicFrame>
      <p:grpSp>
        <p:nvGrpSpPr>
          <p:cNvPr id="9" name="Группа 34"/>
          <p:cNvGrpSpPr>
            <a:grpSpLocks/>
          </p:cNvGrpSpPr>
          <p:nvPr/>
        </p:nvGrpSpPr>
        <p:grpSpPr bwMode="auto">
          <a:xfrm>
            <a:off x="-323850" y="836613"/>
            <a:ext cx="9467850" cy="4799012"/>
            <a:chOff x="-323850" y="934243"/>
            <a:chExt cx="9467850" cy="4799013"/>
          </a:xfrm>
        </p:grpSpPr>
        <p:sp>
          <p:nvSpPr>
            <p:cNvPr id="9247" name="AutoShape 25"/>
            <p:cNvSpPr>
              <a:spLocks noChangeArrowheads="1"/>
            </p:cNvSpPr>
            <p:nvPr/>
          </p:nvSpPr>
          <p:spPr bwMode="auto">
            <a:xfrm>
              <a:off x="3958779" y="4319588"/>
              <a:ext cx="865188" cy="838200"/>
            </a:xfrm>
            <a:prstGeom prst="downArrowCallout">
              <a:avLst>
                <a:gd name="adj1" fmla="val 25805"/>
                <a:gd name="adj2" fmla="val 25805"/>
                <a:gd name="adj3" fmla="val 16667"/>
                <a:gd name="adj4" fmla="val 66667"/>
              </a:avLst>
            </a:prstGeom>
            <a:noFill/>
            <a:ln w="25400">
              <a:solidFill>
                <a:srgbClr val="95E5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48" name="AutoShape 25"/>
            <p:cNvSpPr>
              <a:spLocks noChangeArrowheads="1"/>
            </p:cNvSpPr>
            <p:nvPr/>
          </p:nvSpPr>
          <p:spPr bwMode="auto">
            <a:xfrm>
              <a:off x="7848154" y="4365625"/>
              <a:ext cx="865188" cy="838200"/>
            </a:xfrm>
            <a:prstGeom prst="downArrowCallout">
              <a:avLst>
                <a:gd name="adj1" fmla="val 25805"/>
                <a:gd name="adj2" fmla="val 25805"/>
                <a:gd name="adj3" fmla="val 16667"/>
                <a:gd name="adj4" fmla="val 66667"/>
              </a:avLst>
            </a:prstGeom>
            <a:noFill/>
            <a:ln w="25400">
              <a:solidFill>
                <a:srgbClr val="D08B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49" name="Text Box 13"/>
            <p:cNvSpPr txBox="1">
              <a:spLocks noChangeArrowheads="1"/>
            </p:cNvSpPr>
            <p:nvPr/>
          </p:nvSpPr>
          <p:spPr bwMode="auto">
            <a:xfrm>
              <a:off x="7919592" y="4437063"/>
              <a:ext cx="755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0.005</a:t>
              </a:r>
              <a:endParaRPr lang="ru-RU"/>
            </a:p>
          </p:txBody>
        </p:sp>
        <p:sp>
          <p:nvSpPr>
            <p:cNvPr id="9250" name="Text Box 14"/>
            <p:cNvSpPr txBox="1">
              <a:spLocks noChangeArrowheads="1"/>
            </p:cNvSpPr>
            <p:nvPr/>
          </p:nvSpPr>
          <p:spPr bwMode="auto">
            <a:xfrm>
              <a:off x="4031804" y="4437063"/>
              <a:ext cx="628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0.02</a:t>
              </a:r>
              <a:endParaRPr lang="ru-RU"/>
            </a:p>
          </p:txBody>
        </p:sp>
        <p:graphicFrame>
          <p:nvGraphicFramePr>
            <p:cNvPr id="9227" name="Object 2"/>
            <p:cNvGraphicFramePr>
              <a:graphicFrameLocks noChangeAspect="1"/>
            </p:cNvGraphicFramePr>
            <p:nvPr/>
          </p:nvGraphicFramePr>
          <p:xfrm>
            <a:off x="-323850" y="934243"/>
            <a:ext cx="9467850" cy="4799013"/>
          </p:xfrm>
          <a:graphic>
            <a:graphicData uri="http://schemas.openxmlformats.org/presentationml/2006/ole">
              <p:oleObj spid="_x0000_s47115" name="Graph" r:id="rId4" imgW="4318560" imgH="3146400" progId="">
                <p:embed/>
              </p:oleObj>
            </a:graphicData>
          </a:graphic>
        </p:graphicFrame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5724525" y="5805488"/>
            <a:ext cx="1316038" cy="1008062"/>
            <a:chOff x="3606" y="3657"/>
            <a:chExt cx="829" cy="635"/>
          </a:xfrm>
        </p:grpSpPr>
        <p:sp>
          <p:nvSpPr>
            <p:cNvPr id="2" name="AutoShape 9"/>
            <p:cNvSpPr>
              <a:spLocks noChangeArrowheads="1"/>
            </p:cNvSpPr>
            <p:nvPr/>
          </p:nvSpPr>
          <p:spPr bwMode="auto">
            <a:xfrm>
              <a:off x="3606" y="3657"/>
              <a:ext cx="816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99FF"/>
                </a:gs>
                <a:gs pos="50000">
                  <a:srgbClr val="FFFFFF"/>
                </a:gs>
                <a:gs pos="100000">
                  <a:srgbClr val="FF99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aphicFrame>
          <p:nvGraphicFramePr>
            <p:cNvPr id="9226" name="Object 23"/>
            <p:cNvGraphicFramePr>
              <a:graphicFrameLocks noChangeAspect="1"/>
            </p:cNvGraphicFramePr>
            <p:nvPr/>
          </p:nvGraphicFramePr>
          <p:xfrm>
            <a:off x="3606" y="3657"/>
            <a:ext cx="829" cy="575"/>
          </p:xfrm>
          <a:graphic>
            <a:graphicData uri="http://schemas.openxmlformats.org/presentationml/2006/ole">
              <p:oleObj spid="_x0000_s47114" name="CS ChemDraw Drawing" r:id="rId5" imgW="1316307" imgH="912543" progId="ChemDraw.Document.6.0">
                <p:embed/>
              </p:oleObj>
            </a:graphicData>
          </a:graphic>
        </p:graphicFrame>
      </p:grp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4932363" y="5300663"/>
            <a:ext cx="863600" cy="1008062"/>
            <a:chOff x="3107" y="3339"/>
            <a:chExt cx="544" cy="635"/>
          </a:xfrm>
        </p:grpSpPr>
        <p:sp>
          <p:nvSpPr>
            <p:cNvPr id="3" name="AutoShape 9"/>
            <p:cNvSpPr>
              <a:spLocks noChangeArrowheads="1"/>
            </p:cNvSpPr>
            <p:nvPr/>
          </p:nvSpPr>
          <p:spPr bwMode="auto">
            <a:xfrm>
              <a:off x="3107" y="3339"/>
              <a:ext cx="544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97777"/>
                </a:gs>
                <a:gs pos="50000">
                  <a:srgbClr val="FFFFFF"/>
                </a:gs>
                <a:gs pos="100000">
                  <a:srgbClr val="F97777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aphicFrame>
          <p:nvGraphicFramePr>
            <p:cNvPr id="9225" name="Object 24"/>
            <p:cNvGraphicFramePr>
              <a:graphicFrameLocks noChangeAspect="1"/>
            </p:cNvGraphicFramePr>
            <p:nvPr/>
          </p:nvGraphicFramePr>
          <p:xfrm>
            <a:off x="3107" y="3399"/>
            <a:ext cx="525" cy="575"/>
          </p:xfrm>
          <a:graphic>
            <a:graphicData uri="http://schemas.openxmlformats.org/presentationml/2006/ole">
              <p:oleObj spid="_x0000_s47113" name="CS ChemDraw Drawing" r:id="rId6" imgW="833247" imgH="912543" progId="ChemDraw.Document.6.0">
                <p:embed/>
              </p:oleObj>
            </a:graphicData>
          </a:graphic>
        </p:graphicFrame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6804025" y="5300663"/>
            <a:ext cx="887413" cy="1008062"/>
            <a:chOff x="4286" y="3339"/>
            <a:chExt cx="559" cy="635"/>
          </a:xfrm>
        </p:grpSpPr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>
              <a:off x="4286" y="3339"/>
              <a:ext cx="544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1CC00"/>
                </a:gs>
                <a:gs pos="50000">
                  <a:srgbClr val="FFFFFF"/>
                </a:gs>
                <a:gs pos="100000">
                  <a:srgbClr val="D1CC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aphicFrame>
          <p:nvGraphicFramePr>
            <p:cNvPr id="9224" name="Object 25"/>
            <p:cNvGraphicFramePr>
              <a:graphicFrameLocks noChangeAspect="1"/>
            </p:cNvGraphicFramePr>
            <p:nvPr/>
          </p:nvGraphicFramePr>
          <p:xfrm>
            <a:off x="4332" y="3339"/>
            <a:ext cx="513" cy="603"/>
          </p:xfrm>
          <a:graphic>
            <a:graphicData uri="http://schemas.openxmlformats.org/presentationml/2006/ole">
              <p:oleObj spid="_x0000_s47112" name="CS ChemDraw Drawing" r:id="rId7" imgW="814816" imgH="957977" progId="ChemDraw.Document.6.0">
                <p:embed/>
              </p:oleObj>
            </a:graphicData>
          </a:graphic>
        </p:graphicFrame>
      </p:grpSp>
      <p:grpSp>
        <p:nvGrpSpPr>
          <p:cNvPr id="13" name="Group 47"/>
          <p:cNvGrpSpPr>
            <a:grpSpLocks/>
          </p:cNvGrpSpPr>
          <p:nvPr/>
        </p:nvGrpSpPr>
        <p:grpSpPr bwMode="auto">
          <a:xfrm>
            <a:off x="7812088" y="5229225"/>
            <a:ext cx="1331912" cy="1095375"/>
            <a:chOff x="4921" y="3294"/>
            <a:chExt cx="839" cy="690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4921" y="3339"/>
              <a:ext cx="839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08BFF"/>
                </a:gs>
                <a:gs pos="50000">
                  <a:srgbClr val="FFFFFF"/>
                </a:gs>
                <a:gs pos="100000">
                  <a:srgbClr val="D08B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aphicFrame>
          <p:nvGraphicFramePr>
            <p:cNvPr id="9223" name="Object 26"/>
            <p:cNvGraphicFramePr>
              <a:graphicFrameLocks noChangeAspect="1"/>
            </p:cNvGraphicFramePr>
            <p:nvPr/>
          </p:nvGraphicFramePr>
          <p:xfrm>
            <a:off x="4967" y="3294"/>
            <a:ext cx="730" cy="690"/>
          </p:xfrm>
          <a:graphic>
            <a:graphicData uri="http://schemas.openxmlformats.org/presentationml/2006/ole">
              <p:oleObj spid="_x0000_s47111" name="CS ChemDraw Drawing" r:id="rId8" imgW="1158145" imgH="1095137" progId="ChemDraw.Document.6.0">
                <p:embed/>
              </p:oleObj>
            </a:graphicData>
          </a:graphic>
        </p:graphicFrame>
      </p:grp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2916238" y="5300663"/>
            <a:ext cx="863600" cy="1008062"/>
            <a:chOff x="1837" y="3339"/>
            <a:chExt cx="544" cy="635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1837" y="3339"/>
              <a:ext cx="544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/>
                </a:gs>
                <a:gs pos="5000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aphicFrame>
          <p:nvGraphicFramePr>
            <p:cNvPr id="9222" name="Object 28"/>
            <p:cNvGraphicFramePr>
              <a:graphicFrameLocks noChangeAspect="1"/>
            </p:cNvGraphicFramePr>
            <p:nvPr/>
          </p:nvGraphicFramePr>
          <p:xfrm>
            <a:off x="1882" y="3385"/>
            <a:ext cx="470" cy="556"/>
          </p:xfrm>
          <a:graphic>
            <a:graphicData uri="http://schemas.openxmlformats.org/presentationml/2006/ole">
              <p:oleObj spid="_x0000_s47110" name="CS ChemDraw Drawing" r:id="rId9" imgW="746665" imgH="882110" progId="ChemDraw.Document.6.0">
                <p:embed/>
              </p:oleObj>
            </a:graphicData>
          </a:graphic>
        </p:graphicFrame>
      </p:grpSp>
      <p:grpSp>
        <p:nvGrpSpPr>
          <p:cNvPr id="15" name="Group 43"/>
          <p:cNvGrpSpPr>
            <a:grpSpLocks/>
          </p:cNvGrpSpPr>
          <p:nvPr/>
        </p:nvGrpSpPr>
        <p:grpSpPr bwMode="auto">
          <a:xfrm>
            <a:off x="971550" y="5300663"/>
            <a:ext cx="863600" cy="1008062"/>
            <a:chOff x="612" y="3339"/>
            <a:chExt cx="544" cy="635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612" y="3339"/>
              <a:ext cx="544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9B57"/>
                </a:gs>
                <a:gs pos="50000">
                  <a:srgbClr val="FFFFFF"/>
                </a:gs>
                <a:gs pos="100000">
                  <a:srgbClr val="FF9B57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aphicFrame>
          <p:nvGraphicFramePr>
            <p:cNvPr id="9221" name="Object 30"/>
            <p:cNvGraphicFramePr>
              <a:graphicFrameLocks noChangeAspect="1"/>
            </p:cNvGraphicFramePr>
            <p:nvPr/>
          </p:nvGraphicFramePr>
          <p:xfrm>
            <a:off x="612" y="3339"/>
            <a:ext cx="514" cy="571"/>
          </p:xfrm>
          <a:graphic>
            <a:graphicData uri="http://schemas.openxmlformats.org/presentationml/2006/ole">
              <p:oleObj spid="_x0000_s47109" name="CS ChemDraw Drawing" r:id="rId10" imgW="816531" imgH="906542" progId="ChemDraw.Document.6.0">
                <p:embed/>
              </p:oleObj>
            </a:graphicData>
          </a:graphic>
        </p:graphicFrame>
      </p:grp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1835150" y="5300663"/>
            <a:ext cx="1047750" cy="1008062"/>
            <a:chOff x="1156" y="3339"/>
            <a:chExt cx="660" cy="635"/>
          </a:xfrm>
        </p:grpSpPr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>
              <a:off x="1156" y="3339"/>
              <a:ext cx="635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5AE4B6"/>
                </a:gs>
                <a:gs pos="50000">
                  <a:srgbClr val="FFFFFF"/>
                </a:gs>
                <a:gs pos="100000">
                  <a:srgbClr val="5AE4B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aphicFrame>
          <p:nvGraphicFramePr>
            <p:cNvPr id="9220" name="Object 31"/>
            <p:cNvGraphicFramePr>
              <a:graphicFrameLocks noChangeAspect="1"/>
            </p:cNvGraphicFramePr>
            <p:nvPr/>
          </p:nvGraphicFramePr>
          <p:xfrm>
            <a:off x="1156" y="3358"/>
            <a:ext cx="660" cy="571"/>
          </p:xfrm>
          <a:graphic>
            <a:graphicData uri="http://schemas.openxmlformats.org/presentationml/2006/ole">
              <p:oleObj spid="_x0000_s47108" name="CS ChemDraw Drawing" r:id="rId11" imgW="1048417" imgH="906542" progId="ChemDraw.Document.6.0">
                <p:embed/>
              </p:oleObj>
            </a:graphicData>
          </a:graphic>
        </p:graphicFrame>
      </p:grp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395536" y="228600"/>
            <a:ext cx="77835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Константы скоростей восстановления НР </a:t>
            </a:r>
            <a:r>
              <a:rPr lang="ru-RU" sz="3200" dirty="0" smtClean="0">
                <a:solidFill>
                  <a:schemeClr val="tx2"/>
                </a:solidFill>
              </a:rPr>
              <a:t>аскорбиновой кислотой</a:t>
            </a:r>
            <a:endParaRPr lang="ru-RU" sz="3200" dirty="0">
              <a:solidFill>
                <a:schemeClr val="tx2"/>
              </a:solidFill>
            </a:endParaRPr>
          </a:p>
        </p:txBody>
      </p: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3851275" y="5300663"/>
            <a:ext cx="1047750" cy="1008062"/>
            <a:chOff x="2426" y="3339"/>
            <a:chExt cx="660" cy="635"/>
          </a:xfrm>
        </p:grpSpPr>
        <p:sp>
          <p:nvSpPr>
            <p:cNvPr id="3081" name="AutoShape 9"/>
            <p:cNvSpPr>
              <a:spLocks noChangeArrowheads="1"/>
            </p:cNvSpPr>
            <p:nvPr/>
          </p:nvSpPr>
          <p:spPr bwMode="auto">
            <a:xfrm>
              <a:off x="2426" y="3339"/>
              <a:ext cx="635" cy="6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5E54D"/>
                </a:gs>
                <a:gs pos="50000">
                  <a:srgbClr val="FFFFFF"/>
                </a:gs>
                <a:gs pos="100000">
                  <a:srgbClr val="95E54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aphicFrame>
          <p:nvGraphicFramePr>
            <p:cNvPr id="9219" name="Object 42"/>
            <p:cNvGraphicFramePr>
              <a:graphicFrameLocks noChangeAspect="1"/>
            </p:cNvGraphicFramePr>
            <p:nvPr/>
          </p:nvGraphicFramePr>
          <p:xfrm>
            <a:off x="2426" y="3358"/>
            <a:ext cx="660" cy="571"/>
          </p:xfrm>
          <a:graphic>
            <a:graphicData uri="http://schemas.openxmlformats.org/presentationml/2006/ole">
              <p:oleObj spid="_x0000_s47107" name="CS ChemDraw Drawing" r:id="rId12" imgW="1048417" imgH="906542" progId="ChemDraw.Document.6.0">
                <p:embed/>
              </p:oleObj>
            </a:graphicData>
          </a:graphic>
        </p:graphicFrame>
      </p:grpSp>
      <p:sp>
        <p:nvSpPr>
          <p:cNvPr id="35" name="TextBox 34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41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9"/>
          <p:cNvGraphicFramePr>
            <a:graphicFrameLocks noChangeAspect="1"/>
          </p:cNvGraphicFramePr>
          <p:nvPr/>
        </p:nvGraphicFramePr>
        <p:xfrm>
          <a:off x="250825" y="3092450"/>
          <a:ext cx="3429000" cy="2928938"/>
        </p:xfrm>
        <a:graphic>
          <a:graphicData uri="http://schemas.openxmlformats.org/presentationml/2006/ole">
            <p:oleObj spid="_x0000_s67586" name="Graph" r:id="rId3" imgW="3479040" imgH="2972160" progId="">
              <p:embed/>
            </p:oleObj>
          </a:graphicData>
        </a:graphic>
      </p:graphicFrame>
      <p:graphicFrame>
        <p:nvGraphicFramePr>
          <p:cNvPr id="10244" name="Object 10"/>
          <p:cNvGraphicFramePr>
            <a:graphicFrameLocks noChangeAspect="1"/>
          </p:cNvGraphicFramePr>
          <p:nvPr/>
        </p:nvGraphicFramePr>
        <p:xfrm>
          <a:off x="1081088" y="1743075"/>
          <a:ext cx="1114425" cy="1038225"/>
        </p:xfrm>
        <a:graphic>
          <a:graphicData uri="http://schemas.openxmlformats.org/presentationml/2006/ole">
            <p:oleObj spid="_x0000_s67587" name="CS ChemDraw Drawing" r:id="rId4" imgW="1152000" imgH="1107000" progId="ChemDraw.Document.6.0">
              <p:embed/>
            </p:oleObj>
          </a:graphicData>
        </a:graphic>
      </p:graphicFrame>
      <p:sp>
        <p:nvSpPr>
          <p:cNvPr id="10253" name="Text Box 17"/>
          <p:cNvSpPr txBox="1">
            <a:spLocks noChangeArrowheads="1"/>
          </p:cNvSpPr>
          <p:nvPr/>
        </p:nvSpPr>
        <p:spPr bwMode="auto">
          <a:xfrm>
            <a:off x="1293813" y="2846388"/>
            <a:ext cx="569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208</a:t>
            </a:r>
            <a:endParaRPr lang="ru-RU" b="1" dirty="0"/>
          </a:p>
        </p:txBody>
      </p:sp>
      <p:sp>
        <p:nvSpPr>
          <p:cNvPr id="10254" name="TextBox 9"/>
          <p:cNvSpPr txBox="1">
            <a:spLocks noChangeArrowheads="1"/>
          </p:cNvSpPr>
          <p:nvPr/>
        </p:nvSpPr>
        <p:spPr bwMode="auto">
          <a:xfrm>
            <a:off x="4716463" y="5930900"/>
            <a:ext cx="41052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A.A.Bobko, I.A.Kirilyuk, I.A.Grigor’ev, J.L.Zweier,</a:t>
            </a:r>
            <a:endParaRPr lang="en-US" sz="1400"/>
          </a:p>
          <a:p>
            <a:r>
              <a:rPr lang="ru-RU" sz="1400"/>
              <a:t> V.V.Khramtsov. </a:t>
            </a:r>
            <a:r>
              <a:rPr lang="ru-RU" sz="1400" i="1"/>
              <a:t>Free Radic. Biol. Med.</a:t>
            </a:r>
            <a:r>
              <a:rPr lang="ru-RU" sz="1400"/>
              <a:t>, 2007, V. 42, P. 404-412.</a:t>
            </a:r>
          </a:p>
        </p:txBody>
      </p:sp>
      <p:sp>
        <p:nvSpPr>
          <p:cNvPr id="10255" name="TextBox 10"/>
          <p:cNvSpPr txBox="1">
            <a:spLocks noChangeArrowheads="1"/>
          </p:cNvSpPr>
          <p:nvPr/>
        </p:nvSpPr>
        <p:spPr bwMode="auto">
          <a:xfrm>
            <a:off x="899592" y="116632"/>
            <a:ext cx="76922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Обратимость восстановления НР </a:t>
            </a:r>
            <a:endParaRPr lang="ru-RU" sz="2800" dirty="0" smtClean="0"/>
          </a:p>
          <a:p>
            <a:pPr algn="ctr"/>
            <a:r>
              <a:rPr lang="ru-RU" sz="2800" dirty="0" smtClean="0"/>
              <a:t>аскорбиновой кислотой</a:t>
            </a:r>
            <a:endParaRPr lang="ru-RU" dirty="0"/>
          </a:p>
        </p:txBody>
      </p:sp>
      <p:sp>
        <p:nvSpPr>
          <p:cNvPr id="10256" name="TextBox 11"/>
          <p:cNvSpPr txBox="1">
            <a:spLocks noChangeArrowheads="1"/>
          </p:cNvSpPr>
          <p:nvPr/>
        </p:nvSpPr>
        <p:spPr bwMode="auto">
          <a:xfrm>
            <a:off x="900113" y="5934075"/>
            <a:ext cx="2339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ru-RU" b="1" dirty="0" smtClean="0"/>
              <a:t>208</a:t>
            </a:r>
            <a:r>
              <a:rPr lang="en-US" dirty="0" smtClean="0"/>
              <a:t>] </a:t>
            </a:r>
            <a:r>
              <a:rPr lang="en-US" dirty="0"/>
              <a:t>0.1 </a:t>
            </a:r>
            <a:r>
              <a:rPr lang="en-US" dirty="0" err="1"/>
              <a:t>mM</a:t>
            </a:r>
            <a:r>
              <a:rPr lang="en-US" dirty="0"/>
              <a:t>,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pH</a:t>
            </a:r>
            <a:r>
              <a:rPr lang="ru-RU" dirty="0">
                <a:cs typeface="Times New Roman" pitchFamily="18" charset="0"/>
              </a:rPr>
              <a:t> 7.4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42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2447401" y="1434629"/>
          <a:ext cx="6452273" cy="4298627"/>
        </p:xfrm>
        <a:graphic>
          <a:graphicData uri="http://schemas.openxmlformats.org/presentationml/2006/ole">
            <p:oleObj spid="_x0000_s67589" name="CS ChemDraw Drawing" r:id="rId5" imgW="5912453" imgH="3939064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1306513" y="1560513"/>
          <a:ext cx="6530975" cy="1030287"/>
        </p:xfrm>
        <a:graphic>
          <a:graphicData uri="http://schemas.openxmlformats.org/presentationml/2006/ole">
            <p:oleObj spid="_x0000_s68610" name="CS ChemDraw Drawing" r:id="rId3" imgW="6531480" imgH="1029600" progId="ChemDraw.Document.6.0">
              <p:embed/>
            </p:oleObj>
          </a:graphicData>
        </a:graphic>
      </p:graphicFrame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00100" y="201613"/>
            <a:ext cx="6584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dirty="0" smtClean="0">
                <a:latin typeface="Arial" pitchFamily="34" charset="0"/>
              </a:rPr>
              <a:t>Константы скоростей прямой </a:t>
            </a:r>
          </a:p>
          <a:p>
            <a:pPr algn="ctr">
              <a:spcBef>
                <a:spcPct val="0"/>
              </a:spcBef>
            </a:pPr>
            <a:r>
              <a:rPr lang="ru-RU" sz="3600" dirty="0" smtClean="0">
                <a:latin typeface="Arial" pitchFamily="34" charset="0"/>
              </a:rPr>
              <a:t>и обратной реакций</a:t>
            </a:r>
            <a:endParaRPr lang="ru-RU" sz="3600" dirty="0">
              <a:latin typeface="Arial" pitchFamily="34" charset="0"/>
            </a:endParaRPr>
          </a:p>
        </p:txBody>
      </p:sp>
      <p:graphicFrame>
        <p:nvGraphicFramePr>
          <p:cNvPr id="79877" name="Group 5"/>
          <p:cNvGraphicFramePr>
            <a:graphicFrameLocks noGrp="1"/>
          </p:cNvGraphicFramePr>
          <p:nvPr/>
        </p:nvGraphicFramePr>
        <p:xfrm>
          <a:off x="685800" y="2786063"/>
          <a:ext cx="8001000" cy="2929573"/>
        </p:xfrm>
        <a:graphic>
          <a:graphicData uri="http://schemas.openxmlformats.org/drawingml/2006/table">
            <a:tbl>
              <a:tblPr/>
              <a:tblGrid>
                <a:gridCol w="1600200"/>
                <a:gridCol w="1600200"/>
                <a:gridCol w="1600200"/>
                <a:gridCol w="1600200"/>
                <a:gridCol w="1600200"/>
              </a:tblGrid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k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,M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с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0.85±0.05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0.1±0.01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0.02±0.003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0.50±0.05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k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,M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с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(5±1)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(1.1±0.2)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(2.3±0.5)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(1.1±0.2)×10</a:t>
                      </a:r>
                      <a:r>
                        <a:rPr lang="en-US" sz="1400" i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K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= k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/k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marB="1524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(1.7±0.2)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endParaRPr kumimoji="0" lang="ru-RU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marB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(1.0±0.3)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marB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(1.0±0.4)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endParaRPr kumimoji="0" lang="ru-RU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52400" marB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±0.4)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152400" marB="1524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9910" name="Object 38"/>
          <p:cNvGraphicFramePr>
            <a:graphicFrameLocks noChangeAspect="1"/>
          </p:cNvGraphicFramePr>
          <p:nvPr/>
        </p:nvGraphicFramePr>
        <p:xfrm>
          <a:off x="4038600" y="2970213"/>
          <a:ext cx="979488" cy="857250"/>
        </p:xfrm>
        <a:graphic>
          <a:graphicData uri="http://schemas.openxmlformats.org/presentationml/2006/ole">
            <p:oleObj spid="_x0000_s68611" name="CS ChemDraw Drawing" r:id="rId4" imgW="1087920" imgH="951120" progId="ChemDraw.Document.6.0">
              <p:embed/>
            </p:oleObj>
          </a:graphicData>
        </a:graphic>
      </p:graphicFrame>
      <p:graphicFrame>
        <p:nvGraphicFramePr>
          <p:cNvPr id="79911" name="Object 39"/>
          <p:cNvGraphicFramePr>
            <a:graphicFrameLocks noChangeAspect="1"/>
          </p:cNvGraphicFramePr>
          <p:nvPr/>
        </p:nvGraphicFramePr>
        <p:xfrm>
          <a:off x="5715000" y="2971800"/>
          <a:ext cx="1119188" cy="1023938"/>
        </p:xfrm>
        <a:graphic>
          <a:graphicData uri="http://schemas.openxmlformats.org/presentationml/2006/ole">
            <p:oleObj spid="_x0000_s68612" name="CS ChemDraw Drawing" r:id="rId5" imgW="713160" imgH="645840" progId="ChemDraw.Document.6.0">
              <p:embed/>
            </p:oleObj>
          </a:graphicData>
        </a:graphic>
      </p:graphicFrame>
      <p:graphicFrame>
        <p:nvGraphicFramePr>
          <p:cNvPr id="79912" name="Object 40"/>
          <p:cNvGraphicFramePr>
            <a:graphicFrameLocks noChangeAspect="1"/>
          </p:cNvGraphicFramePr>
          <p:nvPr/>
        </p:nvGraphicFramePr>
        <p:xfrm>
          <a:off x="2590800" y="2971800"/>
          <a:ext cx="903288" cy="963613"/>
        </p:xfrm>
        <a:graphic>
          <a:graphicData uri="http://schemas.openxmlformats.org/presentationml/2006/ole">
            <p:oleObj spid="_x0000_s68613" name="CS ChemDraw Drawing" r:id="rId6" imgW="604080" imgH="644040" progId="ChemDraw.Document.6.0">
              <p:embed/>
            </p:oleObj>
          </a:graphicData>
        </a:graphic>
      </p:graphicFrame>
      <p:sp>
        <p:nvSpPr>
          <p:cNvPr id="79915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9917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9919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9918" name="Object 46"/>
          <p:cNvGraphicFramePr>
            <a:graphicFrameLocks noChangeAspect="1"/>
          </p:cNvGraphicFramePr>
          <p:nvPr/>
        </p:nvGraphicFramePr>
        <p:xfrm>
          <a:off x="7265755" y="3068961"/>
          <a:ext cx="1122669" cy="866622"/>
        </p:xfrm>
        <a:graphic>
          <a:graphicData uri="http://schemas.openxmlformats.org/presentationml/2006/ole">
            <p:oleObj spid="_x0000_s68614" name="CS ChemDraw Drawing" r:id="rId7" imgW="819531" imgH="635222" progId="ChemDraw.Document.6.0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43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1" name="AutoShape 30"/>
          <p:cNvSpPr>
            <a:spLocks noChangeArrowheads="1"/>
          </p:cNvSpPr>
          <p:nvPr/>
        </p:nvSpPr>
        <p:spPr bwMode="auto">
          <a:xfrm>
            <a:off x="7004050" y="5445125"/>
            <a:ext cx="762000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4BFF"/>
              </a:gs>
              <a:gs pos="50000">
                <a:srgbClr val="FFFFFF"/>
              </a:gs>
              <a:gs pos="100000">
                <a:srgbClr val="FF4B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42" name="AutoShape 31"/>
          <p:cNvSpPr>
            <a:spLocks noChangeArrowheads="1"/>
          </p:cNvSpPr>
          <p:nvPr/>
        </p:nvSpPr>
        <p:spPr bwMode="auto">
          <a:xfrm>
            <a:off x="7842250" y="5445125"/>
            <a:ext cx="663575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DE503"/>
              </a:gs>
              <a:gs pos="50000">
                <a:srgbClr val="FFFFFF"/>
              </a:gs>
              <a:gs pos="100000">
                <a:srgbClr val="FDE50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43" name="AutoShape 29"/>
          <p:cNvSpPr>
            <a:spLocks noChangeArrowheads="1"/>
          </p:cNvSpPr>
          <p:nvPr/>
        </p:nvSpPr>
        <p:spPr bwMode="auto">
          <a:xfrm>
            <a:off x="3117850" y="5445125"/>
            <a:ext cx="685800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44" name="AutoShape 28"/>
          <p:cNvSpPr>
            <a:spLocks noChangeArrowheads="1"/>
          </p:cNvSpPr>
          <p:nvPr/>
        </p:nvSpPr>
        <p:spPr bwMode="auto">
          <a:xfrm>
            <a:off x="2355850" y="5445125"/>
            <a:ext cx="609600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5A2FF"/>
              </a:gs>
              <a:gs pos="50000">
                <a:srgbClr val="FFFFFF"/>
              </a:gs>
              <a:gs pos="100000">
                <a:srgbClr val="85A2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45" name="AutoShape 27"/>
          <p:cNvSpPr>
            <a:spLocks noChangeArrowheads="1"/>
          </p:cNvSpPr>
          <p:nvPr/>
        </p:nvSpPr>
        <p:spPr bwMode="auto">
          <a:xfrm>
            <a:off x="1517650" y="5445125"/>
            <a:ext cx="685800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5FF95"/>
              </a:gs>
              <a:gs pos="50000">
                <a:srgbClr val="FFFFFF"/>
              </a:gs>
              <a:gs pos="100000">
                <a:srgbClr val="95FF9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46" name="AutoShape 26"/>
          <p:cNvSpPr>
            <a:spLocks noChangeArrowheads="1"/>
          </p:cNvSpPr>
          <p:nvPr/>
        </p:nvSpPr>
        <p:spPr bwMode="auto">
          <a:xfrm>
            <a:off x="755650" y="5445125"/>
            <a:ext cx="609600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5B5B"/>
              </a:gs>
              <a:gs pos="50000">
                <a:srgbClr val="FFFFFF"/>
              </a:gs>
              <a:gs pos="100000">
                <a:srgbClr val="FF5B5B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47" name="AutoShape 5"/>
          <p:cNvSpPr>
            <a:spLocks noChangeArrowheads="1"/>
          </p:cNvSpPr>
          <p:nvPr/>
        </p:nvSpPr>
        <p:spPr bwMode="auto">
          <a:xfrm>
            <a:off x="3879850" y="5445125"/>
            <a:ext cx="609600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2291" name="Object 6"/>
          <p:cNvGraphicFramePr>
            <a:graphicFrameLocks noChangeAspect="1"/>
          </p:cNvGraphicFramePr>
          <p:nvPr/>
        </p:nvGraphicFramePr>
        <p:xfrm>
          <a:off x="3887788" y="5599113"/>
          <a:ext cx="525462" cy="684212"/>
        </p:xfrm>
        <a:graphic>
          <a:graphicData uri="http://schemas.openxmlformats.org/presentationml/2006/ole">
            <p:oleObj spid="_x0000_s48130" name="CS ChemDraw Drawing" r:id="rId3" imgW="733320" imgH="857880" progId="ChemDraw.Document.6.0">
              <p:embed/>
            </p:oleObj>
          </a:graphicData>
        </a:graphic>
      </p:graphicFrame>
      <p:sp>
        <p:nvSpPr>
          <p:cNvPr id="12348" name="AutoShape 7"/>
          <p:cNvSpPr>
            <a:spLocks noChangeArrowheads="1"/>
          </p:cNvSpPr>
          <p:nvPr/>
        </p:nvSpPr>
        <p:spPr bwMode="auto">
          <a:xfrm>
            <a:off x="4595813" y="5445125"/>
            <a:ext cx="655637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3BE00"/>
              </a:gs>
              <a:gs pos="50000">
                <a:srgbClr val="FFFFFF"/>
              </a:gs>
              <a:gs pos="100000">
                <a:srgbClr val="C3BE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49" name="AutoShape 9"/>
          <p:cNvSpPr>
            <a:spLocks noChangeArrowheads="1"/>
          </p:cNvSpPr>
          <p:nvPr/>
        </p:nvSpPr>
        <p:spPr bwMode="auto">
          <a:xfrm>
            <a:off x="6165850" y="5445125"/>
            <a:ext cx="762000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BE800"/>
              </a:gs>
              <a:gs pos="50000">
                <a:srgbClr val="FFFFFF"/>
              </a:gs>
              <a:gs pos="100000">
                <a:srgbClr val="9BE8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50" name="AutoShape 11"/>
          <p:cNvSpPr>
            <a:spLocks noChangeArrowheads="1"/>
          </p:cNvSpPr>
          <p:nvPr/>
        </p:nvSpPr>
        <p:spPr bwMode="auto">
          <a:xfrm>
            <a:off x="5327650" y="5445125"/>
            <a:ext cx="685800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66FF"/>
              </a:gs>
              <a:gs pos="50000">
                <a:srgbClr val="FFFFFF"/>
              </a:gs>
              <a:gs pos="100000">
                <a:srgbClr val="99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2292" name="Object 17"/>
          <p:cNvGraphicFramePr>
            <a:graphicFrameLocks noChangeAspect="1"/>
          </p:cNvGraphicFramePr>
          <p:nvPr/>
        </p:nvGraphicFramePr>
        <p:xfrm>
          <a:off x="755650" y="5521325"/>
          <a:ext cx="533400" cy="730250"/>
        </p:xfrm>
        <a:graphic>
          <a:graphicData uri="http://schemas.openxmlformats.org/presentationml/2006/ole">
            <p:oleObj spid="_x0000_s48131" name="CS ChemDraw Drawing" r:id="rId4" imgW="816120" imgH="915120" progId="ChemDraw.Document.6.0">
              <p:embed/>
            </p:oleObj>
          </a:graphicData>
        </a:graphic>
      </p:graphicFrame>
      <p:graphicFrame>
        <p:nvGraphicFramePr>
          <p:cNvPr id="12293" name="Object 18"/>
          <p:cNvGraphicFramePr>
            <a:graphicFrameLocks noChangeAspect="1"/>
          </p:cNvGraphicFramePr>
          <p:nvPr/>
        </p:nvGraphicFramePr>
        <p:xfrm>
          <a:off x="1524000" y="5521325"/>
          <a:ext cx="679450" cy="742950"/>
        </p:xfrm>
        <a:graphic>
          <a:graphicData uri="http://schemas.openxmlformats.org/presentationml/2006/ole">
            <p:oleObj spid="_x0000_s48132" name="CS ChemDraw Drawing" r:id="rId5" imgW="888480" imgH="877680" progId="ChemDraw.Document.6.0">
              <p:embed/>
            </p:oleObj>
          </a:graphicData>
        </a:graphic>
      </p:graphicFrame>
      <p:graphicFrame>
        <p:nvGraphicFramePr>
          <p:cNvPr id="12294" name="Object 19"/>
          <p:cNvGraphicFramePr>
            <a:graphicFrameLocks noChangeAspect="1"/>
          </p:cNvGraphicFramePr>
          <p:nvPr/>
        </p:nvGraphicFramePr>
        <p:xfrm>
          <a:off x="2339975" y="5521325"/>
          <a:ext cx="609600" cy="728663"/>
        </p:xfrm>
        <a:graphic>
          <a:graphicData uri="http://schemas.openxmlformats.org/presentationml/2006/ole">
            <p:oleObj spid="_x0000_s48133" name="CS ChemDraw Drawing" r:id="rId6" imgW="930600" imgH="915120" progId="ChemDraw.Document.6.0">
              <p:embed/>
            </p:oleObj>
          </a:graphicData>
        </a:graphic>
      </p:graphicFrame>
      <p:graphicFrame>
        <p:nvGraphicFramePr>
          <p:cNvPr id="12295" name="Object 20"/>
          <p:cNvGraphicFramePr>
            <a:graphicFrameLocks noChangeAspect="1"/>
          </p:cNvGraphicFramePr>
          <p:nvPr/>
        </p:nvGraphicFramePr>
        <p:xfrm>
          <a:off x="3117850" y="5521325"/>
          <a:ext cx="685800" cy="731838"/>
        </p:xfrm>
        <a:graphic>
          <a:graphicData uri="http://schemas.openxmlformats.org/presentationml/2006/ole">
            <p:oleObj spid="_x0000_s48134" name="CS ChemDraw Drawing" r:id="rId7" imgW="1045080" imgH="915120" progId="ChemDraw.Document.6.0">
              <p:embed/>
            </p:oleObj>
          </a:graphicData>
        </a:graphic>
      </p:graphicFrame>
      <p:graphicFrame>
        <p:nvGraphicFramePr>
          <p:cNvPr id="12296" name="Object 21"/>
          <p:cNvGraphicFramePr>
            <a:graphicFrameLocks noChangeAspect="1"/>
          </p:cNvGraphicFramePr>
          <p:nvPr/>
        </p:nvGraphicFramePr>
        <p:xfrm>
          <a:off x="6165850" y="5521325"/>
          <a:ext cx="762000" cy="731838"/>
        </p:xfrm>
        <a:graphic>
          <a:graphicData uri="http://schemas.openxmlformats.org/presentationml/2006/ole">
            <p:oleObj spid="_x0000_s48135" name="CS ChemDraw Drawing" r:id="rId8" imgW="1045080" imgH="915120" progId="ChemDraw.Document.6.0">
              <p:embed/>
            </p:oleObj>
          </a:graphicData>
        </a:graphic>
      </p:graphicFrame>
      <p:graphicFrame>
        <p:nvGraphicFramePr>
          <p:cNvPr id="12297" name="Object 22"/>
          <p:cNvGraphicFramePr>
            <a:graphicFrameLocks noChangeAspect="1"/>
          </p:cNvGraphicFramePr>
          <p:nvPr/>
        </p:nvGraphicFramePr>
        <p:xfrm>
          <a:off x="4641850" y="5521325"/>
          <a:ext cx="609600" cy="728663"/>
        </p:xfrm>
        <a:graphic>
          <a:graphicData uri="http://schemas.openxmlformats.org/presentationml/2006/ole">
            <p:oleObj spid="_x0000_s48136" name="CS ChemDraw Drawing" r:id="rId9" imgW="930600" imgH="915120" progId="ChemDraw.Document.6.0">
              <p:embed/>
            </p:oleObj>
          </a:graphicData>
        </a:graphic>
      </p:graphicFrame>
      <p:graphicFrame>
        <p:nvGraphicFramePr>
          <p:cNvPr id="12298" name="Object 23"/>
          <p:cNvGraphicFramePr>
            <a:graphicFrameLocks noChangeAspect="1"/>
          </p:cNvGraphicFramePr>
          <p:nvPr/>
        </p:nvGraphicFramePr>
        <p:xfrm>
          <a:off x="5327650" y="5521325"/>
          <a:ext cx="609600" cy="728663"/>
        </p:xfrm>
        <a:graphic>
          <a:graphicData uri="http://schemas.openxmlformats.org/presentationml/2006/ole">
            <p:oleObj spid="_x0000_s48137" name="CS ChemDraw Drawing" r:id="rId10" imgW="930600" imgH="915120" progId="ChemDraw.Document.6.0">
              <p:embed/>
            </p:oleObj>
          </a:graphicData>
        </a:graphic>
      </p:graphicFrame>
      <p:graphicFrame>
        <p:nvGraphicFramePr>
          <p:cNvPr id="12299" name="Object 24"/>
          <p:cNvGraphicFramePr>
            <a:graphicFrameLocks noChangeAspect="1"/>
          </p:cNvGraphicFramePr>
          <p:nvPr/>
        </p:nvGraphicFramePr>
        <p:xfrm>
          <a:off x="7004050" y="5475288"/>
          <a:ext cx="762000" cy="884237"/>
        </p:xfrm>
        <a:graphic>
          <a:graphicData uri="http://schemas.openxmlformats.org/presentationml/2006/ole">
            <p:oleObj spid="_x0000_s48138" name="CS ChemDraw Drawing" r:id="rId11" imgW="1152000" imgH="1107000" progId="ChemDraw.Document.6.0">
              <p:embed/>
            </p:oleObj>
          </a:graphicData>
        </a:graphic>
      </p:graphicFrame>
      <p:graphicFrame>
        <p:nvGraphicFramePr>
          <p:cNvPr id="12300" name="Object 25"/>
          <p:cNvGraphicFramePr>
            <a:graphicFrameLocks noChangeAspect="1"/>
          </p:cNvGraphicFramePr>
          <p:nvPr/>
        </p:nvGraphicFramePr>
        <p:xfrm>
          <a:off x="7896225" y="5445125"/>
          <a:ext cx="609600" cy="785813"/>
        </p:xfrm>
        <a:graphic>
          <a:graphicData uri="http://schemas.openxmlformats.org/presentationml/2006/ole">
            <p:oleObj spid="_x0000_s48139" name="CS ChemDraw Drawing" r:id="rId12" imgW="816120" imgH="977400" progId="ChemDraw.Document.6.0">
              <p:embed/>
            </p:oleObj>
          </a:graphicData>
        </a:graphic>
      </p:graphicFrame>
      <p:sp>
        <p:nvSpPr>
          <p:cNvPr id="12351" name="Text Box 1964"/>
          <p:cNvSpPr txBox="1">
            <a:spLocks noChangeArrowheads="1"/>
          </p:cNvSpPr>
          <p:nvPr/>
        </p:nvSpPr>
        <p:spPr bwMode="auto">
          <a:xfrm>
            <a:off x="822325" y="-34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-152400" y="228600"/>
            <a:ext cx="9296400" cy="5576888"/>
            <a:chOff x="-96" y="144"/>
            <a:chExt cx="6240" cy="3860"/>
          </a:xfrm>
        </p:grpSpPr>
        <p:graphicFrame>
          <p:nvGraphicFramePr>
            <p:cNvPr id="12290" name="Object 4"/>
            <p:cNvGraphicFramePr>
              <a:graphicFrameLocks noChangeAspect="1"/>
            </p:cNvGraphicFramePr>
            <p:nvPr/>
          </p:nvGraphicFramePr>
          <p:xfrm>
            <a:off x="-96" y="144"/>
            <a:ext cx="6240" cy="3860"/>
          </p:xfrm>
          <a:graphic>
            <a:graphicData uri="http://schemas.openxmlformats.org/presentationml/2006/ole">
              <p:oleObj spid="_x0000_s48140" name="Graph" r:id="rId13" imgW="4610880" imgH="3134880" progId="">
                <p:embed/>
              </p:oleObj>
            </a:graphicData>
          </a:graphic>
        </p:graphicFrame>
        <p:graphicFrame>
          <p:nvGraphicFramePr>
            <p:cNvPr id="12301" name="Object 50"/>
            <p:cNvGraphicFramePr>
              <a:graphicFrameLocks noChangeAspect="1"/>
            </p:cNvGraphicFramePr>
            <p:nvPr/>
          </p:nvGraphicFramePr>
          <p:xfrm>
            <a:off x="1691" y="480"/>
            <a:ext cx="3626" cy="728"/>
          </p:xfrm>
          <a:graphic>
            <a:graphicData uri="http://schemas.openxmlformats.org/presentationml/2006/ole">
              <p:oleObj spid="_x0000_s48141" name="CS ChemDraw Drawing" r:id="rId14" imgW="2762488" imgH="557212" progId="ChemDraw.Document.6.0">
                <p:embed/>
              </p:oleObj>
            </a:graphicData>
          </a:graphic>
        </p:graphicFrame>
        <p:graphicFrame>
          <p:nvGraphicFramePr>
            <p:cNvPr id="12302" name="Object 1960"/>
            <p:cNvGraphicFramePr>
              <a:graphicFrameLocks noChangeAspect="1"/>
            </p:cNvGraphicFramePr>
            <p:nvPr/>
          </p:nvGraphicFramePr>
          <p:xfrm>
            <a:off x="1968" y="1488"/>
            <a:ext cx="561" cy="672"/>
          </p:xfrm>
          <a:graphic>
            <a:graphicData uri="http://schemas.openxmlformats.org/presentationml/2006/ole">
              <p:oleObj spid="_x0000_s48142" name="CS ChemDraw Drawing" r:id="rId15" imgW="816120" imgH="977400" progId="ChemDraw.Document.6.0">
                <p:embed/>
              </p:oleObj>
            </a:graphicData>
          </a:graphic>
        </p:graphicFrame>
        <p:sp>
          <p:nvSpPr>
            <p:cNvPr id="12360" name="Text Box 1963"/>
            <p:cNvSpPr txBox="1">
              <a:spLocks noChangeArrowheads="1"/>
            </p:cNvSpPr>
            <p:nvPr/>
          </p:nvSpPr>
          <p:spPr bwMode="auto">
            <a:xfrm>
              <a:off x="1910" y="2169"/>
              <a:ext cx="685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CPH-</a:t>
              </a:r>
              <a:r>
                <a:rPr lang="en-US" sz="2000" baseline="30000">
                  <a:latin typeface="Calibri" pitchFamily="34" charset="0"/>
                </a:rPr>
                <a:t>15</a:t>
              </a:r>
              <a:r>
                <a:rPr lang="en-US" sz="2000">
                  <a:latin typeface="Calibri" pitchFamily="34" charset="0"/>
                </a:rPr>
                <a:t>N</a:t>
              </a:r>
              <a:endParaRPr lang="ru-RU" sz="2000">
                <a:latin typeface="Calibri" pitchFamily="34" charset="0"/>
              </a:endParaRPr>
            </a:p>
          </p:txBody>
        </p:sp>
        <p:graphicFrame>
          <p:nvGraphicFramePr>
            <p:cNvPr id="12338" name="Object 32"/>
            <p:cNvGraphicFramePr>
              <a:graphicFrameLocks noChangeAspect="1"/>
            </p:cNvGraphicFramePr>
            <p:nvPr/>
          </p:nvGraphicFramePr>
          <p:xfrm>
            <a:off x="3016" y="1442"/>
            <a:ext cx="720" cy="582"/>
          </p:xfrm>
          <a:graphic>
            <a:graphicData uri="http://schemas.openxmlformats.org/presentationml/2006/ole">
              <p:oleObj spid="_x0000_s48143" name="Equation" r:id="rId16" imgW="711000" imgH="520560" progId="Equation.3">
                <p:embed/>
              </p:oleObj>
            </a:graphicData>
          </a:graphic>
        </p:graphicFrame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144" y="1688"/>
              <a:ext cx="1321" cy="1039"/>
              <a:chOff x="3243" y="1117"/>
              <a:chExt cx="1995" cy="1857"/>
            </a:xfrm>
          </p:grpSpPr>
          <p:graphicFrame>
            <p:nvGraphicFramePr>
              <p:cNvPr id="12340" name="Object 11"/>
              <p:cNvGraphicFramePr>
                <a:graphicFrameLocks noChangeAspect="1"/>
              </p:cNvGraphicFramePr>
              <p:nvPr/>
            </p:nvGraphicFramePr>
            <p:xfrm>
              <a:off x="3243" y="1117"/>
              <a:ext cx="1995" cy="1364"/>
            </p:xfrm>
            <a:graphic>
              <a:graphicData uri="http://schemas.openxmlformats.org/presentationml/2006/ole">
                <p:oleObj spid="_x0000_s48144" name="Graph" r:id="rId17" imgW="4233600" imgH="2895840" progId="">
                  <p:embed/>
                </p:oleObj>
              </a:graphicData>
            </a:graphic>
          </p:graphicFrame>
          <p:sp>
            <p:nvSpPr>
              <p:cNvPr id="12366" name="Text Box 12"/>
              <p:cNvSpPr txBox="1">
                <a:spLocks noChangeArrowheads="1"/>
              </p:cNvSpPr>
              <p:nvPr/>
            </p:nvSpPr>
            <p:spPr bwMode="auto">
              <a:xfrm>
                <a:off x="4015" y="2521"/>
                <a:ext cx="1078" cy="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P</a:t>
                </a:r>
                <a:r>
                  <a:rPr lang="ru-RU"/>
                  <a:t>СА</a:t>
                </a:r>
                <a:r>
                  <a:rPr lang="en-US"/>
                  <a:t>-</a:t>
                </a:r>
                <a:r>
                  <a:rPr lang="en-US" baseline="30000"/>
                  <a:t>15</a:t>
                </a:r>
                <a:r>
                  <a:rPr lang="en-US"/>
                  <a:t>N</a:t>
                </a:r>
                <a:endParaRPr lang="ru-RU"/>
              </a:p>
            </p:txBody>
          </p:sp>
          <p:sp>
            <p:nvSpPr>
              <p:cNvPr id="12367" name="Line 13"/>
              <p:cNvSpPr>
                <a:spLocks noChangeShapeType="1"/>
              </p:cNvSpPr>
              <p:nvPr/>
            </p:nvSpPr>
            <p:spPr bwMode="auto">
              <a:xfrm flipH="1" flipV="1">
                <a:off x="3911" y="2356"/>
                <a:ext cx="182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68" name="Line 14"/>
              <p:cNvSpPr>
                <a:spLocks noChangeShapeType="1"/>
              </p:cNvSpPr>
              <p:nvPr/>
            </p:nvSpPr>
            <p:spPr bwMode="auto">
              <a:xfrm flipV="1">
                <a:off x="4513" y="2346"/>
                <a:ext cx="136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362" name="Text Box 15"/>
            <p:cNvSpPr txBox="1">
              <a:spLocks noChangeArrowheads="1"/>
            </p:cNvSpPr>
            <p:nvPr/>
          </p:nvSpPr>
          <p:spPr bwMode="auto">
            <a:xfrm>
              <a:off x="4624" y="1287"/>
              <a:ext cx="346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NR</a:t>
              </a:r>
              <a:endParaRPr lang="ru-RU"/>
            </a:p>
          </p:txBody>
        </p:sp>
        <p:sp>
          <p:nvSpPr>
            <p:cNvPr id="12363" name="Line 16"/>
            <p:cNvSpPr>
              <a:spLocks noChangeShapeType="1"/>
            </p:cNvSpPr>
            <p:nvPr/>
          </p:nvSpPr>
          <p:spPr bwMode="auto">
            <a:xfrm flipH="1">
              <a:off x="4414" y="1513"/>
              <a:ext cx="24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64" name="Line 17"/>
            <p:cNvSpPr>
              <a:spLocks noChangeShapeType="1"/>
            </p:cNvSpPr>
            <p:nvPr/>
          </p:nvSpPr>
          <p:spPr bwMode="auto">
            <a:xfrm>
              <a:off x="4774" y="1512"/>
              <a:ext cx="0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65" name="Line 18"/>
            <p:cNvSpPr>
              <a:spLocks noChangeShapeType="1"/>
            </p:cNvSpPr>
            <p:nvPr/>
          </p:nvSpPr>
          <p:spPr bwMode="auto">
            <a:xfrm>
              <a:off x="4895" y="1512"/>
              <a:ext cx="240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354" name="Rectangle 3"/>
          <p:cNvSpPr>
            <a:spLocks noChangeArrowheads="1"/>
          </p:cNvSpPr>
          <p:nvPr/>
        </p:nvSpPr>
        <p:spPr bwMode="auto">
          <a:xfrm>
            <a:off x="1042988" y="-100013"/>
            <a:ext cx="77724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latin typeface="Calibri" pitchFamily="34" charset="0"/>
              </a:rPr>
              <a:t>Реакция обмена атомом водорода</a:t>
            </a:r>
            <a:r>
              <a:rPr lang="en-US" sz="4400">
                <a:latin typeface="Calibri" pitchFamily="34" charset="0"/>
              </a:rPr>
              <a:t> 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12355" name="AutoShape 25"/>
          <p:cNvSpPr>
            <a:spLocks noChangeArrowheads="1"/>
          </p:cNvSpPr>
          <p:nvPr/>
        </p:nvSpPr>
        <p:spPr bwMode="auto">
          <a:xfrm>
            <a:off x="5867400" y="4246563"/>
            <a:ext cx="647700" cy="838200"/>
          </a:xfrm>
          <a:prstGeom prst="downArrowCallout">
            <a:avLst>
              <a:gd name="adj1" fmla="val 25000"/>
              <a:gd name="adj2" fmla="val 25000"/>
              <a:gd name="adj3" fmla="val 21569"/>
              <a:gd name="adj4" fmla="val 66667"/>
            </a:avLst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56" name="AutoShape 25"/>
          <p:cNvSpPr>
            <a:spLocks noChangeArrowheads="1"/>
          </p:cNvSpPr>
          <p:nvPr/>
        </p:nvSpPr>
        <p:spPr bwMode="auto">
          <a:xfrm>
            <a:off x="6661150" y="4246563"/>
            <a:ext cx="647700" cy="838200"/>
          </a:xfrm>
          <a:prstGeom prst="downArrowCallout">
            <a:avLst>
              <a:gd name="adj1" fmla="val 25000"/>
              <a:gd name="adj2" fmla="val 25000"/>
              <a:gd name="adj3" fmla="val 21569"/>
              <a:gd name="adj4" fmla="val 66667"/>
            </a:avLst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57" name="Text Box 65"/>
          <p:cNvSpPr txBox="1">
            <a:spLocks noChangeArrowheads="1"/>
          </p:cNvSpPr>
          <p:nvPr/>
        </p:nvSpPr>
        <p:spPr bwMode="auto">
          <a:xfrm>
            <a:off x="5848350" y="4357688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0.04</a:t>
            </a:r>
          </a:p>
        </p:txBody>
      </p:sp>
      <p:sp>
        <p:nvSpPr>
          <p:cNvPr id="12358" name="Text Box 66"/>
          <p:cNvSpPr txBox="1">
            <a:spLocks noChangeArrowheads="1"/>
          </p:cNvSpPr>
          <p:nvPr/>
        </p:nvSpPr>
        <p:spPr bwMode="auto">
          <a:xfrm>
            <a:off x="6640513" y="4357688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0.02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532440" y="4046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44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6" name="Picture 20" descr="T:\Eleanor test\10a 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225" y="2133600"/>
            <a:ext cx="35591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2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540696" y="304800"/>
            <a:ext cx="4495800" cy="1752600"/>
          </a:xfrm>
        </p:spPr>
        <p:txBody>
          <a:bodyPr/>
          <a:lstStyle/>
          <a:p>
            <a:r>
              <a:rPr lang="ru-RU" sz="2000" dirty="0">
                <a:solidFill>
                  <a:schemeClr val="accent2"/>
                </a:solidFill>
              </a:rPr>
              <a:t>Продольно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ru-RU" sz="2000" dirty="0">
                <a:solidFill>
                  <a:schemeClr val="accent2"/>
                </a:solidFill>
              </a:rPr>
              <a:t>регистрируемый ЭПР </a:t>
            </a:r>
            <a:r>
              <a:rPr lang="en-US" sz="2000" dirty="0">
                <a:solidFill>
                  <a:schemeClr val="accent2"/>
                </a:solidFill>
              </a:rPr>
              <a:t>(LODESR)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(</a:t>
            </a:r>
            <a:r>
              <a:rPr lang="en-US" sz="2000" b="1" dirty="0">
                <a:solidFill>
                  <a:srgbClr val="3333FF"/>
                </a:solidFill>
              </a:rPr>
              <a:t>a</a:t>
            </a:r>
            <a:r>
              <a:rPr lang="en-US" sz="2000" dirty="0">
                <a:solidFill>
                  <a:schemeClr val="accent2"/>
                </a:solidFill>
              </a:rPr>
              <a:t>)</a:t>
            </a:r>
          </a:p>
          <a:p>
            <a:r>
              <a:rPr lang="ru-RU" sz="2000" dirty="0">
                <a:solidFill>
                  <a:schemeClr val="accent2"/>
                </a:solidFill>
              </a:rPr>
              <a:t>Эффект </a:t>
            </a:r>
            <a:r>
              <a:rPr lang="ru-RU" sz="2000" dirty="0" err="1">
                <a:solidFill>
                  <a:schemeClr val="accent2"/>
                </a:solidFill>
              </a:rPr>
              <a:t>Оверхаузера</a:t>
            </a:r>
            <a:r>
              <a:rPr lang="ru-RU" sz="2000" dirty="0">
                <a:solidFill>
                  <a:schemeClr val="accent2"/>
                </a:solidFill>
              </a:rPr>
              <a:t> в циклически изменяющемся магнитном поле </a:t>
            </a:r>
            <a:r>
              <a:rPr lang="en-US" sz="2000" dirty="0">
                <a:solidFill>
                  <a:schemeClr val="accent2"/>
                </a:solidFill>
              </a:rPr>
              <a:t>(FC-DNP) (</a:t>
            </a:r>
            <a:r>
              <a:rPr lang="en-US" sz="2000" b="1" dirty="0">
                <a:solidFill>
                  <a:srgbClr val="3333FF"/>
                </a:solidFill>
              </a:rPr>
              <a:t>b</a:t>
            </a:r>
            <a:r>
              <a:rPr lang="en-US" sz="2000" dirty="0">
                <a:solidFill>
                  <a:schemeClr val="accent2"/>
                </a:solidFill>
              </a:rPr>
              <a:t>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8600" y="1600200"/>
            <a:ext cx="3333750" cy="5067300"/>
            <a:chOff x="2931" y="3474"/>
            <a:chExt cx="5250" cy="8100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931" y="3474"/>
              <a:ext cx="5250" cy="8100"/>
              <a:chOff x="2931" y="3474"/>
              <a:chExt cx="5250" cy="8100"/>
            </a:xfrm>
          </p:grpSpPr>
          <p:graphicFrame>
            <p:nvGraphicFramePr>
              <p:cNvPr id="34825" name="Object 9"/>
              <p:cNvGraphicFramePr>
                <a:graphicFrameLocks noChangeAspect="1"/>
              </p:cNvGraphicFramePr>
              <p:nvPr/>
            </p:nvGraphicFramePr>
            <p:xfrm>
              <a:off x="2931" y="3474"/>
              <a:ext cx="5250" cy="4545"/>
            </p:xfrm>
            <a:graphic>
              <a:graphicData uri="http://schemas.openxmlformats.org/presentationml/2006/ole">
                <p:oleObj spid="_x0000_s18434" name="Graph" r:id="rId4" imgW="10328040" imgH="7254000" progId="">
                  <p:embed/>
                </p:oleObj>
              </a:graphicData>
            </a:graphic>
          </p:graphicFrame>
          <p:graphicFrame>
            <p:nvGraphicFramePr>
              <p:cNvPr id="34826" name="Object 10"/>
              <p:cNvGraphicFramePr>
                <a:graphicFrameLocks noChangeAspect="1"/>
              </p:cNvGraphicFramePr>
              <p:nvPr/>
            </p:nvGraphicFramePr>
            <p:xfrm>
              <a:off x="2976" y="7014"/>
              <a:ext cx="5205" cy="4560"/>
            </p:xfrm>
            <a:graphic>
              <a:graphicData uri="http://schemas.openxmlformats.org/presentationml/2006/ole">
                <p:oleObj spid="_x0000_s18435" name="Graph" r:id="rId5" imgW="10328040" imgH="7254000" progId="">
                  <p:embed/>
                </p:oleObj>
              </a:graphicData>
            </a:graphic>
          </p:graphicFrame>
        </p:grpSp>
        <p:sp>
          <p:nvSpPr>
            <p:cNvPr id="34827" name="Text Box 11"/>
            <p:cNvSpPr txBox="1">
              <a:spLocks noChangeArrowheads="1"/>
            </p:cNvSpPr>
            <p:nvPr/>
          </p:nvSpPr>
          <p:spPr bwMode="auto">
            <a:xfrm>
              <a:off x="3321" y="4374"/>
              <a:ext cx="72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ru-RU" sz="2200" b="1">
                  <a:solidFill>
                    <a:srgbClr val="3333FF"/>
                  </a:solidFill>
                </a:rPr>
                <a:t>a</a:t>
              </a:r>
            </a:p>
          </p:txBody>
        </p:sp>
        <p:sp>
          <p:nvSpPr>
            <p:cNvPr id="34828" name="Text Box 12"/>
            <p:cNvSpPr txBox="1">
              <a:spLocks noChangeArrowheads="1"/>
            </p:cNvSpPr>
            <p:nvPr/>
          </p:nvSpPr>
          <p:spPr bwMode="auto">
            <a:xfrm>
              <a:off x="3321" y="7614"/>
              <a:ext cx="72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ru-RU" sz="2200" b="1">
                  <a:solidFill>
                    <a:srgbClr val="3333FF"/>
                  </a:solidFill>
                </a:rPr>
                <a:t>b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352800" y="4953000"/>
            <a:ext cx="5791200" cy="1676400"/>
            <a:chOff x="2112" y="3120"/>
            <a:chExt cx="3648" cy="1056"/>
          </a:xfrm>
        </p:grpSpPr>
        <p:sp>
          <p:nvSpPr>
            <p:cNvPr id="34838" name="AutoShape 22"/>
            <p:cNvSpPr>
              <a:spLocks noChangeArrowheads="1"/>
            </p:cNvSpPr>
            <p:nvPr/>
          </p:nvSpPr>
          <p:spPr bwMode="auto">
            <a:xfrm>
              <a:off x="2112" y="3120"/>
              <a:ext cx="3648" cy="1056"/>
            </a:xfrm>
            <a:prstGeom prst="wedgeRectCallout">
              <a:avLst>
                <a:gd name="adj1" fmla="val 10199"/>
                <a:gd name="adj2" fmla="val -109755"/>
              </a:avLst>
            </a:prstGeom>
            <a:gradFill rotWithShape="0">
              <a:gsLst>
                <a:gs pos="0">
                  <a:srgbClr val="D1E7BB"/>
                </a:gs>
                <a:gs pos="50000">
                  <a:srgbClr val="E8F4E9"/>
                </a:gs>
                <a:gs pos="100000">
                  <a:srgbClr val="D1E7B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34833" name="Text Box 17"/>
            <p:cNvSpPr txBox="1">
              <a:spLocks noChangeArrowheads="1"/>
            </p:cNvSpPr>
            <p:nvPr/>
          </p:nvSpPr>
          <p:spPr bwMode="auto">
            <a:xfrm>
              <a:off x="2160" y="3168"/>
              <a:ext cx="3600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None/>
              </a:pPr>
              <a:r>
                <a:rPr lang="ru-RU" b="1" dirty="0">
                  <a:solidFill>
                    <a:schemeClr val="tx2"/>
                  </a:solidFill>
                  <a:latin typeface="Arial" pitchFamily="34" charset="0"/>
                </a:rPr>
                <a:t>- нужны</a:t>
              </a:r>
              <a:r>
                <a:rPr lang="en-US" b="1" dirty="0">
                  <a:solidFill>
                    <a:schemeClr val="tx2"/>
                  </a:solidFill>
                  <a:latin typeface="Arial" pitchFamily="34" charset="0"/>
                </a:rPr>
                <a:t> </a:t>
              </a:r>
              <a:r>
                <a:rPr lang="ru-RU" b="1" dirty="0">
                  <a:solidFill>
                    <a:schemeClr val="tx2"/>
                  </a:solidFill>
                  <a:latin typeface="Arial" pitchFamily="34" charset="0"/>
                </a:rPr>
                <a:t>новые спиновые зонды</a:t>
              </a:r>
              <a:endParaRPr lang="en-US" sz="1800" dirty="0">
                <a:latin typeface="Arial" pitchFamily="34" charset="0"/>
              </a:endParaRPr>
            </a:p>
            <a:p>
              <a:pPr>
                <a:lnSpc>
                  <a:spcPct val="90000"/>
                </a:lnSpc>
                <a:spcBef>
                  <a:spcPct val="20000"/>
                </a:spcBef>
                <a:buSzPct val="80000"/>
                <a:buFontTx/>
                <a:buBlip>
                  <a:blip r:embed="rId6"/>
                </a:buBlip>
              </a:pPr>
              <a:r>
                <a:rPr lang="en-US" sz="1800" dirty="0">
                  <a:latin typeface="Arial" pitchFamily="34" charset="0"/>
                </a:rPr>
                <a:t> </a:t>
              </a:r>
              <a:r>
                <a:rPr lang="ru-RU" sz="1800" dirty="0">
                  <a:latin typeface="Arial" pitchFamily="34" charset="0"/>
                </a:rPr>
                <a:t>   </a:t>
              </a:r>
              <a:r>
                <a:rPr lang="ru-RU" sz="1800" b="1" dirty="0">
                  <a:solidFill>
                    <a:schemeClr val="accent2"/>
                  </a:solidFill>
                  <a:latin typeface="Arial" pitchFamily="34" charset="0"/>
                </a:rPr>
                <a:t>Высокочувствительные к физиологически  важным параметрам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  <a:buSzPct val="80000"/>
                <a:buFontTx/>
                <a:buBlip>
                  <a:blip r:embed="rId6"/>
                </a:buBlip>
              </a:pPr>
              <a:r>
                <a:rPr lang="en-US" sz="1800" b="1" dirty="0">
                  <a:solidFill>
                    <a:schemeClr val="accent2"/>
                  </a:solidFill>
                  <a:latin typeface="Arial" pitchFamily="34" charset="0"/>
                </a:rPr>
                <a:t> </a:t>
              </a:r>
              <a:r>
                <a:rPr lang="ru-RU" sz="1800" b="1" dirty="0">
                  <a:solidFill>
                    <a:schemeClr val="accent2"/>
                  </a:solidFill>
                  <a:latin typeface="Arial" pitchFamily="34" charset="0"/>
                </a:rPr>
                <a:t>  Достаточно устойчивые </a:t>
              </a:r>
              <a:r>
                <a:rPr lang="en-US" sz="1800" b="1" i="1" dirty="0">
                  <a:solidFill>
                    <a:schemeClr val="accent2"/>
                  </a:solidFill>
                  <a:latin typeface="Arial" pitchFamily="34" charset="0"/>
                </a:rPr>
                <a:t>in vivo</a:t>
              </a:r>
              <a:r>
                <a:rPr lang="ru-RU" sz="1800" b="1" dirty="0">
                  <a:solidFill>
                    <a:schemeClr val="accent2"/>
                  </a:solidFill>
                  <a:latin typeface="Arial" pitchFamily="34" charset="0"/>
                </a:rPr>
                <a:t>, чтобы проводить измерения</a:t>
              </a:r>
              <a:endParaRPr lang="ru-RU" sz="18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4835" name="Rectangle 19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4038600" cy="1600200"/>
          </a:xfrm>
          <a:noFill/>
          <a:ln/>
        </p:spPr>
        <p:txBody>
          <a:bodyPr>
            <a:normAutofit fontScale="90000"/>
          </a:bodyPr>
          <a:lstStyle/>
          <a:p>
            <a:pPr algn="l"/>
            <a:r>
              <a:rPr lang="ru-RU" sz="2800" b="1"/>
              <a:t>Новые методы спектроскопии, </a:t>
            </a:r>
            <a:br>
              <a:rPr lang="ru-RU" sz="2800" b="1"/>
            </a:br>
            <a:r>
              <a:rPr lang="ru-RU" sz="2800" b="1"/>
              <a:t>пригодные для измерений </a:t>
            </a:r>
            <a:r>
              <a:rPr lang="en-US" sz="2800" b="1" i="1"/>
              <a:t>in vivo</a:t>
            </a:r>
            <a:r>
              <a:rPr lang="en-US" sz="2800" b="1"/>
              <a:t> :</a:t>
            </a:r>
            <a:endParaRPr lang="ru-RU" sz="2800" b="1"/>
          </a:p>
        </p:txBody>
      </p:sp>
      <p:sp>
        <p:nvSpPr>
          <p:cNvPr id="15" name="TextBox 14"/>
          <p:cNvSpPr txBox="1"/>
          <p:nvPr/>
        </p:nvSpPr>
        <p:spPr>
          <a:xfrm>
            <a:off x="8577970" y="4462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304800" y="1066800"/>
            <a:ext cx="6491288" cy="42402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FF1C7"/>
              </a:gs>
              <a:gs pos="50000">
                <a:srgbClr val="E8D0A6"/>
              </a:gs>
              <a:gs pos="100000">
                <a:srgbClr val="DFF1C7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981200" y="1287463"/>
            <a:ext cx="1535113" cy="3436937"/>
          </a:xfrm>
          <a:prstGeom prst="rect">
            <a:avLst/>
          </a:prstGeom>
          <a:solidFill>
            <a:srgbClr val="DDFF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3563888" y="1287463"/>
            <a:ext cx="684262" cy="3436937"/>
          </a:xfrm>
          <a:prstGeom prst="rect">
            <a:avLst/>
          </a:prstGeom>
          <a:solidFill>
            <a:srgbClr val="FFE1E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64" name="AutoShape 16"/>
          <p:cNvSpPr>
            <a:spLocks noChangeArrowheads="1"/>
          </p:cNvSpPr>
          <p:nvPr/>
        </p:nvSpPr>
        <p:spPr bwMode="auto">
          <a:xfrm>
            <a:off x="1447800" y="5410200"/>
            <a:ext cx="7010400" cy="1295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FF1C7"/>
              </a:gs>
              <a:gs pos="50000">
                <a:schemeClr val="bg1"/>
              </a:gs>
              <a:gs pos="100000">
                <a:srgbClr val="DFF1C7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7665" name="Object 17"/>
          <p:cNvGraphicFramePr>
            <a:graphicFrameLocks noChangeAspect="1"/>
          </p:cNvGraphicFramePr>
          <p:nvPr/>
        </p:nvGraphicFramePr>
        <p:xfrm>
          <a:off x="1447800" y="5334000"/>
          <a:ext cx="7010400" cy="1393825"/>
        </p:xfrm>
        <a:graphic>
          <a:graphicData uri="http://schemas.openxmlformats.org/presentationml/2006/ole">
            <p:oleObj spid="_x0000_s1027" name="CS ChemDraw Drawing" r:id="rId3" imgW="8001000" imgH="1592280" progId="ChemDraw.Document.6.0">
              <p:embed/>
            </p:oleObj>
          </a:graphicData>
        </a:graphic>
      </p:graphicFrame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7086600" y="2971800"/>
            <a:ext cx="18319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cs typeface="Times New Roman" pitchFamily="18" charset="0"/>
              </a:rPr>
              <a:t>V. V. </a:t>
            </a:r>
            <a:r>
              <a:rPr lang="en-US" sz="1400" dirty="0" err="1">
                <a:cs typeface="Times New Roman" pitchFamily="18" charset="0"/>
              </a:rPr>
              <a:t>Khramtsov</a:t>
            </a:r>
            <a:r>
              <a:rPr lang="en-US" sz="1400" dirty="0">
                <a:cs typeface="Times New Roman" pitchFamily="18" charset="0"/>
              </a:rPr>
              <a:t> and </a:t>
            </a:r>
          </a:p>
          <a:p>
            <a:r>
              <a:rPr lang="en-US" sz="1400" dirty="0">
                <a:cs typeface="Times New Roman" pitchFamily="18" charset="0"/>
              </a:rPr>
              <a:t>L. B. </a:t>
            </a:r>
            <a:r>
              <a:rPr lang="en-US" sz="1400" dirty="0" err="1">
                <a:cs typeface="Times New Roman" pitchFamily="18" charset="0"/>
              </a:rPr>
              <a:t>Volodarsky</a:t>
            </a:r>
            <a:r>
              <a:rPr lang="en-US" sz="1400" dirty="0">
                <a:cs typeface="Times New Roman" pitchFamily="18" charset="0"/>
              </a:rPr>
              <a:t>, </a:t>
            </a:r>
          </a:p>
          <a:p>
            <a:r>
              <a:rPr lang="en-US" sz="1400" dirty="0">
                <a:cs typeface="Times New Roman" pitchFamily="18" charset="0"/>
              </a:rPr>
              <a:t>In</a:t>
            </a:r>
            <a:r>
              <a:rPr lang="en-US" sz="1400" i="1" dirty="0">
                <a:cs typeface="Times New Roman" pitchFamily="18" charset="0"/>
              </a:rPr>
              <a:t> Biological Magnetic</a:t>
            </a:r>
          </a:p>
          <a:p>
            <a:r>
              <a:rPr lang="en-US" sz="1400" i="1" dirty="0">
                <a:cs typeface="Times New Roman" pitchFamily="18" charset="0"/>
              </a:rPr>
              <a:t> Resonance</a:t>
            </a:r>
            <a:r>
              <a:rPr lang="en-US" sz="1400" dirty="0">
                <a:cs typeface="Times New Roman" pitchFamily="18" charset="0"/>
              </a:rPr>
              <a:t>, Vol. 14;</a:t>
            </a:r>
          </a:p>
          <a:p>
            <a:r>
              <a:rPr lang="en-US" sz="1400" dirty="0">
                <a:cs typeface="Times New Roman" pitchFamily="18" charset="0"/>
              </a:rPr>
              <a:t>Berliner, L. J., Ed.; </a:t>
            </a:r>
          </a:p>
          <a:p>
            <a:r>
              <a:rPr lang="en-US" sz="1400" dirty="0">
                <a:cs typeface="Times New Roman" pitchFamily="18" charset="0"/>
              </a:rPr>
              <a:t>Plenum Press: </a:t>
            </a:r>
          </a:p>
          <a:p>
            <a:r>
              <a:rPr lang="en-US" sz="1400" dirty="0">
                <a:cs typeface="Times New Roman" pitchFamily="18" charset="0"/>
              </a:rPr>
              <a:t>New York, </a:t>
            </a:r>
            <a:r>
              <a:rPr lang="en-US" sz="1400" b="1" dirty="0">
                <a:cs typeface="Times New Roman" pitchFamily="18" charset="0"/>
              </a:rPr>
              <a:t>1998</a:t>
            </a:r>
            <a:r>
              <a:rPr lang="en-US" sz="1400" dirty="0">
                <a:cs typeface="Times New Roman" pitchFamily="18" charset="0"/>
              </a:rPr>
              <a:t>, 109.</a:t>
            </a:r>
          </a:p>
          <a:p>
            <a:r>
              <a:rPr lang="ru-RU" dirty="0"/>
              <a:t> </a:t>
            </a:r>
          </a:p>
        </p:txBody>
      </p:sp>
      <p:graphicFrame>
        <p:nvGraphicFramePr>
          <p:cNvPr id="27661" name="Object 13"/>
          <p:cNvGraphicFramePr>
            <a:graphicFrameLocks noChangeAspect="1"/>
          </p:cNvGraphicFramePr>
          <p:nvPr/>
        </p:nvGraphicFramePr>
        <p:xfrm>
          <a:off x="-80963" y="533400"/>
          <a:ext cx="7243763" cy="5181600"/>
        </p:xfrm>
        <a:graphic>
          <a:graphicData uri="http://schemas.openxmlformats.org/presentationml/2006/ole">
            <p:oleObj spid="_x0000_s1026" name="Graph" r:id="rId4" imgW="4466880" imgH="3156480" progId="">
              <p:embed/>
            </p:oleObj>
          </a:graphicData>
        </a:graphic>
      </p:graphicFrame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244408" cy="1143000"/>
          </a:xfrm>
        </p:spPr>
        <p:txBody>
          <a:bodyPr/>
          <a:lstStyle/>
          <a:p>
            <a:r>
              <a:rPr lang="en-US" sz="4000" dirty="0" smtClean="0"/>
              <a:t>pH-</a:t>
            </a:r>
            <a:r>
              <a:rPr lang="ru-RU" sz="4000" dirty="0" smtClean="0"/>
              <a:t>чувствительные спиновые зонды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8532440" y="4046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/>
              <a:t>Имидазолидиновые</a:t>
            </a:r>
            <a:r>
              <a:rPr lang="ru-RU" dirty="0" smtClean="0"/>
              <a:t> НР</a:t>
            </a:r>
            <a:endParaRPr lang="ru-RU" dirty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95536" y="1772816"/>
          <a:ext cx="8386557" cy="3873753"/>
        </p:xfrm>
        <a:graphic>
          <a:graphicData uri="http://schemas.openxmlformats.org/presentationml/2006/ole">
            <p:oleObj spid="_x0000_s21506" name="CS ChemDraw Drawing" r:id="rId3" imgW="5062490" imgH="2339007" progId="ChemDraw.Document.6.0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51720" y="6021288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pK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= 2.5 – 4.7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2440" y="4046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50728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4-</a:t>
            </a:r>
            <a:r>
              <a:rPr lang="ru-RU" sz="3600" dirty="0" smtClean="0"/>
              <a:t>Амино-2,5-дигидроимидазол-1-оксилы</a:t>
            </a:r>
            <a:endParaRPr lang="ru-RU" sz="3600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67544" y="1306512"/>
          <a:ext cx="6801619" cy="5352847"/>
        </p:xfrm>
        <a:graphic>
          <a:graphicData uri="http://schemas.openxmlformats.org/presentationml/2006/ole">
            <p:oleObj spid="_x0000_s22530" name="CS ChemDraw Drawing" r:id="rId3" imgW="5395960" imgH="4246816" progId="ChemDraw.Document.6.0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24328" y="1916832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7-15%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89067" y="4725144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5-25%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668344" y="609329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3-4%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96336" y="2348880"/>
            <a:ext cx="833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pK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6.1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6336" y="5085184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pK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4-6.6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352" y="6457890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pK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3-6.2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7970" y="11663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Предложенная </a:t>
            </a:r>
            <a:br>
              <a:rPr lang="ru-RU" dirty="0" smtClean="0"/>
            </a:br>
            <a:r>
              <a:rPr lang="ru-RU" dirty="0" err="1" smtClean="0"/>
              <a:t>ретросинтетическая</a:t>
            </a:r>
            <a:r>
              <a:rPr lang="ru-RU" dirty="0" smtClean="0"/>
              <a:t> схема</a:t>
            </a:r>
            <a:endParaRPr lang="ru-RU" dirty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1259632" y="1572061"/>
          <a:ext cx="6912768" cy="4867891"/>
        </p:xfrm>
        <a:graphic>
          <a:graphicData uri="http://schemas.openxmlformats.org/presentationml/2006/ole">
            <p:oleObj spid="_x0000_s23553" name="CS ChemDraw Drawing" r:id="rId3" imgW="4857120" imgH="3409920" progId="ChemDraw.Document.6.0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32440" y="4046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9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1027</Words>
  <Application>Microsoft Office PowerPoint</Application>
  <PresentationFormat>Экран (4:3)</PresentationFormat>
  <Paragraphs>307</Paragraphs>
  <Slides>47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Тема Office</vt:lpstr>
      <vt:lpstr>CS ChemDraw Drawing</vt:lpstr>
      <vt:lpstr>Graph</vt:lpstr>
      <vt:lpstr>Формула</vt:lpstr>
      <vt:lpstr>Document</vt:lpstr>
      <vt:lpstr>Equation</vt:lpstr>
      <vt:lpstr>Разработка нитроксильных спиновых зондов и меток для биофизических и биомедицинских исследований </vt:lpstr>
      <vt:lpstr>Нитроксильные радикалы в биологии</vt:lpstr>
      <vt:lpstr>рН-Чувствительные спиновые зонды</vt:lpstr>
      <vt:lpstr>Разработчики новых технологий ЭПР и двойного протон-электронного резонанса</vt:lpstr>
      <vt:lpstr>Новые методы спектроскопии,  пригодные для измерений in vivo :</vt:lpstr>
      <vt:lpstr>pH-чувствительные спиновые зонды</vt:lpstr>
      <vt:lpstr> Имидазолидиновые НР</vt:lpstr>
      <vt:lpstr>4-Амино-2,5-дигидроимидазол-1-оксилы</vt:lpstr>
      <vt:lpstr>Предложенная  ретросинтетическая схема</vt:lpstr>
      <vt:lpstr>Исходные соединения</vt:lpstr>
      <vt:lpstr>Слайд 11</vt:lpstr>
      <vt:lpstr>Синтез 4Н-имидазол-5-карбонитрил-3-оксидов  </vt:lpstr>
      <vt:lpstr>Синтез 4Н-имидазол-5-карбонитрил-3-оксидов</vt:lpstr>
      <vt:lpstr>Реакции 4Н-имидазол-5-карбонитрил-3-оксидов с нуклеофильными агентами</vt:lpstr>
      <vt:lpstr>Реакции 4Н-имидазол-5-карбонитрил-3-оксидов с нуклеофильными агентами</vt:lpstr>
      <vt:lpstr>Слайд 16</vt:lpstr>
      <vt:lpstr>Слайд 17</vt:lpstr>
      <vt:lpstr>Слайд 18</vt:lpstr>
      <vt:lpstr>Слайд 19</vt:lpstr>
      <vt:lpstr>Нитроксильные радикалы, устойчивые к восстановлению  </vt:lpstr>
      <vt:lpstr>Синтез 2,2,5,5-тетраэтил-замещённых имидазолиновых нитроксильных радикалов</vt:lpstr>
      <vt:lpstr>рН-чувствительные спиновые зонды  устойчивые к восстановлению</vt:lpstr>
      <vt:lpstr>Слайд 23</vt:lpstr>
      <vt:lpstr>Алкилирующие спиновые метки и   гидрофильные спиновые зонды</vt:lpstr>
      <vt:lpstr>Инкапсулирование спинового зонда в липосомы</vt:lpstr>
      <vt:lpstr>Калибровка спинового зонда на низкопольном ЭПР-спектрометре при 37 °C</vt:lpstr>
      <vt:lpstr>Измерения в изолированно сердце  крысы  при ишемии/реперфузии</vt:lpstr>
      <vt:lpstr>Измерение рН и падение интенсивности сигнала ЭПР в молочной железе мыши и в опухолях MET-1</vt:lpstr>
      <vt:lpstr>Синтез частично дейтерированного спинового зонда</vt:lpstr>
      <vt:lpstr>VRF PEDRI томография для  измерения рН</vt:lpstr>
      <vt:lpstr>Томограмма внеклеточной  рН в мыши, полученная с помощью VRF PEDRI</vt:lpstr>
      <vt:lpstr>Слайд 32</vt:lpstr>
      <vt:lpstr>Спектры ЭПР  имидазолидиновых НР</vt:lpstr>
      <vt:lpstr>Данные расчётов Gaussian-983 B3LYP/6-31G*</vt:lpstr>
      <vt:lpstr>Дейтерированные имидазолидиновые спиновые зонды</vt:lpstr>
      <vt:lpstr>Спектры ЭПР обычных и частично дейтерированных НР</vt:lpstr>
      <vt:lpstr>Слайд 37</vt:lpstr>
      <vt:lpstr>Корреляция между константами скоростей с  аскорбиновой кислотой (kAsc) и с 1-(трет-бутоксикарбонил)-этильным радикалом (kc)  </vt:lpstr>
      <vt:lpstr>Синтез пирролиновых НР со спироциклогексановыми фрагментами в окружении N-O группы</vt:lpstr>
      <vt:lpstr>Слайд 40</vt:lpstr>
      <vt:lpstr>Слайд 41</vt:lpstr>
      <vt:lpstr>Затухание спинового эха при температуре 106 К</vt:lpstr>
      <vt:lpstr>Слайд 43</vt:lpstr>
      <vt:lpstr>Слайд 44</vt:lpstr>
      <vt:lpstr>Слайд 45</vt:lpstr>
      <vt:lpstr>Слайд 46</vt:lpstr>
      <vt:lpstr>Слайд 47</vt:lpstr>
    </vt:vector>
  </TitlesOfParts>
  <Company>NIOCH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нитроксильных спиновых зондов и меток для биофизических и биомедицинских исследований</dc:title>
  <dc:creator>Kirilyuk</dc:creator>
  <cp:lastModifiedBy>Denis Morozov</cp:lastModifiedBy>
  <cp:revision>101</cp:revision>
  <dcterms:created xsi:type="dcterms:W3CDTF">2013-08-29T03:40:15Z</dcterms:created>
  <dcterms:modified xsi:type="dcterms:W3CDTF">2013-10-17T09:23:52Z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